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</p:sldIdLst>
  <p:sldSz cy="9144000" cx="16256000"/>
  <p:notesSz cx="6858000" cy="9144000"/>
  <p:embeddedFontLst>
    <p:embeddedFont>
      <p:font typeface="Cabin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Cabin-bold.fntdata"/><Relationship Id="rId61" Type="http://schemas.openxmlformats.org/officeDocument/2006/relationships/font" Target="fonts/Cabin-regular.fntdata"/><Relationship Id="rId20" Type="http://schemas.openxmlformats.org/officeDocument/2006/relationships/slide" Target="slides/slide12.xml"/><Relationship Id="rId64" Type="http://schemas.openxmlformats.org/officeDocument/2006/relationships/font" Target="fonts/Cabin-boldItalic.fntdata"/><Relationship Id="rId63" Type="http://schemas.openxmlformats.org/officeDocument/2006/relationships/font" Target="fonts/Cabin-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0" name="Shape 5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2" name="Shape 5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8" name="Shape 5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6" name="Shape 5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8" name="Shape 5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0" name="Shape 6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6" name="Shape 6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4" name="Shape 6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2" name="Shape 7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8" name="Shape 7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6" name="Shape 7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lvl="1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lvl="2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lvl="3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lvl="4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4.jpg"/><Relationship Id="rId6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55700" y="4711700"/>
            <a:ext cx="13932000" cy="15494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70175" y="7759700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40562" y="80898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rot="10800000">
            <a:off x="10995700" y="2681850"/>
            <a:ext cx="30299" cy="40580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788150"/>
            <a:ext cx="21783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64" name="Shape 364"/>
          <p:cNvCxnSpPr/>
          <p:nvPr/>
        </p:nvCxnSpPr>
        <p:spPr>
          <a:xfrm flipH="1" rot="10800000">
            <a:off x="10917236" y="7270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5" name="Shape 365"/>
          <p:cNvCxnSpPr/>
          <p:nvPr/>
        </p:nvCxnSpPr>
        <p:spPr>
          <a:xfrm flipH="1" rot="10800000">
            <a:off x="9220186" y="2133611"/>
            <a:ext cx="58800" cy="51545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288211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8867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flipH="1" rot="10800000">
            <a:off x="11563350" y="1304775"/>
            <a:ext cx="3002099" cy="2858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</a:t>
            </a:r>
            <a:r>
              <a:rPr b="1" lang="en-US" sz="3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en-US" sz="3000" u="none" cap="none" strike="noStrike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3" name="Shape 373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0" name="Shape 380"/>
          <p:cNvCxnSpPr/>
          <p:nvPr/>
        </p:nvCxnSpPr>
        <p:spPr>
          <a:xfrm rot="10800000">
            <a:off x="13213562" y="622619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155700" y="21463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keep going until  a logical condition becomes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sz="36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8809849" y="4534150"/>
            <a:ext cx="1609200" cy="1018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3870499" y="5989100"/>
            <a:ext cx="6599100" cy="2267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0" name="Shape 410"/>
          <p:cNvCxnSpPr/>
          <p:nvPr/>
        </p:nvCxnSpPr>
        <p:spPr>
          <a:xfrm flipH="1">
            <a:off x="8830249" y="4024100"/>
            <a:ext cx="1588800" cy="14064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1" name="Shape 411"/>
          <p:cNvCxnSpPr/>
          <p:nvPr/>
        </p:nvCxnSpPr>
        <p:spPr>
          <a:xfrm flipH="1">
            <a:off x="8809749" y="4997400"/>
            <a:ext cx="1690800" cy="6369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029725" y="0"/>
            <a:ext cx="95757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20" name="Shape 420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524225"/>
            <a:ext cx="26999" cy="6509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4813399"/>
            <a:ext cx="0" cy="491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268912"/>
            <a:ext cx="33962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27" name="Shape 427"/>
          <p:cNvCxnSpPr/>
          <p:nvPr/>
        </p:nvCxnSpPr>
        <p:spPr>
          <a:xfrm flipH="1" rot="10800000">
            <a:off x="3055937" y="6000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0" name="Shape 430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 off!'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508625" y="7048500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Definite loops (for loops) have explicit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These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Looking at In...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55275" y="2540000"/>
            <a:ext cx="5981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ough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i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7366000" y="3911600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071225" y="3517900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6" name="Shape 446"/>
          <p:cNvCxnSpPr/>
          <p:nvPr/>
        </p:nvCxnSpPr>
        <p:spPr>
          <a:xfrm flipH="1" rot="10800000">
            <a:off x="11964986" y="4187537"/>
            <a:ext cx="794999" cy="107820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54" name="Shape 454"/>
          <p:cNvCxnSpPr>
            <a:endCxn id="455" idx="2"/>
          </p:cNvCxnSpPr>
          <p:nvPr/>
        </p:nvCxnSpPr>
        <p:spPr>
          <a:xfrm flipH="1" rot="10800000">
            <a:off x="6472250" y="2768699"/>
            <a:ext cx="42900" cy="587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8" name="Shape 458"/>
          <p:cNvCxnSpPr/>
          <p:nvPr/>
        </p:nvCxnSpPr>
        <p:spPr>
          <a:xfrm flipH="1" rot="10800000">
            <a:off x="3170237" y="4502112"/>
            <a:ext cx="3328200" cy="4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60" name="Shape 460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Shape 472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3" name="Shape 473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74" name="Shape 474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75" name="Shape 475"/>
          <p:cNvCxnSpPr/>
          <p:nvPr/>
        </p:nvCxnSpPr>
        <p:spPr>
          <a:xfrm flipH="1" rot="10800000">
            <a:off x="6853237" y="27877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6" name="Shape 476"/>
          <p:cNvCxnSpPr>
            <a:stCxn id="477" idx="2"/>
          </p:cNvCxnSpPr>
          <p:nvPr/>
        </p:nvCxnSpPr>
        <p:spPr>
          <a:xfrm flipH="1">
            <a:off x="6849949" y="41275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8" name="Shape 478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9" name="Shape 479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80" name="Shape 480"/>
          <p:cNvCxnSpPr/>
          <p:nvPr/>
        </p:nvCxnSpPr>
        <p:spPr>
          <a:xfrm flipH="1" rot="10800000">
            <a:off x="34623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1" name="Shape 481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2" name="Shape 482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83" name="Shape 483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5397500" y="33782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Move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 ahead</a:t>
            </a:r>
          </a:p>
        </p:txBody>
      </p:sp>
      <p:cxnSp>
        <p:nvCxnSpPr>
          <p:cNvPr id="486" name="Shape 486"/>
          <p:cNvCxnSpPr/>
          <p:nvPr/>
        </p:nvCxnSpPr>
        <p:spPr>
          <a:xfrm flipH="1" rot="10800000">
            <a:off x="13185775" y="915987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7" name="Shape 487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89" name="Shape 489"/>
          <p:cNvCxnSpPr/>
          <p:nvPr/>
        </p:nvCxnSpPr>
        <p:spPr>
          <a:xfrm flipH="1" rot="10800000">
            <a:off x="13181012" y="1825625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0" name="Shape 490"/>
          <p:cNvCxnSpPr/>
          <p:nvPr/>
        </p:nvCxnSpPr>
        <p:spPr>
          <a:xfrm flipH="1" rot="10800000">
            <a:off x="13181012" y="2630486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1" name="Shape 491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93" name="Shape 493"/>
          <p:cNvCxnSpPr/>
          <p:nvPr/>
        </p:nvCxnSpPr>
        <p:spPr>
          <a:xfrm flipH="1" rot="10800000">
            <a:off x="13181012" y="3459162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4" name="Shape 494"/>
          <p:cNvCxnSpPr/>
          <p:nvPr/>
        </p:nvCxnSpPr>
        <p:spPr>
          <a:xfrm flipH="1" rot="10800000">
            <a:off x="13181012" y="4310062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5" name="Shape 495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6" name="Shape 496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97" name="Shape 497"/>
          <p:cNvCxnSpPr/>
          <p:nvPr/>
        </p:nvCxnSpPr>
        <p:spPr>
          <a:xfrm flipH="1" rot="10800000">
            <a:off x="13181012" y="5208587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98" name="Shape 498"/>
          <p:cNvCxnSpPr/>
          <p:nvPr/>
        </p:nvCxnSpPr>
        <p:spPr>
          <a:xfrm flipH="1" rot="10800000">
            <a:off x="13181012" y="6107111"/>
            <a:ext cx="12699" cy="306386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9" name="Shape 499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i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501" name="Shape 501"/>
          <p:cNvCxnSpPr/>
          <p:nvPr/>
        </p:nvCxnSpPr>
        <p:spPr>
          <a:xfrm flipH="1" rot="10800000">
            <a:off x="13181012" y="6934200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502" name="Shape 502"/>
          <p:cNvCxnSpPr/>
          <p:nvPr/>
        </p:nvCxnSpPr>
        <p:spPr>
          <a:xfrm flipH="1" rot="10800000">
            <a:off x="13181012" y="7808911"/>
            <a:ext cx="12699" cy="307974"/>
          </a:xfrm>
          <a:prstGeom prst="straightConnector1">
            <a:avLst/>
          </a:prstGeom>
          <a:noFill/>
          <a:ln cap="rnd" cmpd="sng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503" name="Shape 503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506" name="Shape 506"/>
          <p:cNvCxnSpPr>
            <a:endCxn id="485" idx="1"/>
          </p:cNvCxnSpPr>
          <p:nvPr/>
        </p:nvCxnSpPr>
        <p:spPr>
          <a:xfrm flipH="1" rot="10800000">
            <a:off x="4919600" y="2393999"/>
            <a:ext cx="477900" cy="3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7638525" y="152350"/>
            <a:ext cx="7810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558075" y="2184400"/>
            <a:ext cx="41043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0891836" y="3554412"/>
            <a:ext cx="1958974" cy="512762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16" name="Shape 216"/>
          <p:cNvSpPr/>
          <p:nvPr/>
        </p:nvSpPr>
        <p:spPr>
          <a:xfrm>
            <a:off x="1422400" y="19050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4279899" y="253364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x="5024450" y="5232500"/>
            <a:ext cx="4799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2852736" y="5535612"/>
            <a:ext cx="2187600" cy="1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23" name="Shape 223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872786" y="4448174"/>
            <a:ext cx="2035175" cy="1101725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x="5024425" y="7124700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Loops (repeated steps) have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Often these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'Blastoff'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81400" y="31877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073061" y="2019300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568700" y="44069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5019650" y="4021900"/>
            <a:ext cx="4799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1162000" y="1486000"/>
            <a:ext cx="13932000" cy="598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 Idioms:</a:t>
            </a:r>
            <a:b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We Do in Loops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Note: </a:t>
            </a: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Making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smart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1155700" y="2761975"/>
            <a:ext cx="69425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trick is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knowing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14801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thing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cap="rnd" cmpd="sng" w="508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at the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052886" cy="498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$ python basicloop.py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45" name="Shape 54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7988300" y="241300"/>
            <a:ext cx="68835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4590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43" name="Shape 243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2533524"/>
            <a:ext cx="819299" cy="7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 flipH="1">
            <a:off x="5024400" y="5156199"/>
            <a:ext cx="4800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51" name="Shape 251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2597112"/>
            <a:ext cx="36599" cy="3433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4" name="Shape 254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586162" y="3187700"/>
            <a:ext cx="2909887" cy="747711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295899" y="7412450"/>
            <a:ext cx="5705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29105" y="3935411"/>
            <a:ext cx="12000" cy="471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86" name="Shape 58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97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99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06" name="Shape 606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6451600" y="6159500"/>
            <a:ext cx="5842000" cy="1308100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 txBox="1"/>
          <p:nvPr/>
        </p:nvSpPr>
        <p:spPr>
          <a:xfrm>
            <a:off x="2841625" y="6502400"/>
            <a:ext cx="2755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642100" y="6259500"/>
            <a:ext cx="13842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5343525" y="3609975"/>
            <a:ext cx="1003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Shape 624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6642100" y="6259500"/>
            <a:ext cx="23108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26" name="Shape 626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32" name="Shape 632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6642100" y="6259500"/>
            <a:ext cx="19586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41" name="Shape 641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6642100" y="6259500"/>
            <a:ext cx="21813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Shape 65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6642100" y="6259500"/>
            <a:ext cx="23033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59" name="Shape 65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6642100" y="6259500"/>
            <a:ext cx="20699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64" name="Shape 664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7924800" y="241300"/>
            <a:ext cx="65912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Another Loop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853467" y="3181350"/>
            <a:ext cx="46829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'Lather</a:t>
            </a:r>
            <a:r>
              <a:rPr b="1" lang="en-US" sz="3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8" name="Shape 268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69" name="Shape 269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4203675" y="2533625"/>
            <a:ext cx="777899" cy="158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2" name="Shape 272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3" name="Shape 273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74" name="Shape 274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5" name="Shape 275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7" name="Shape 277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397000" y="6096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581400" y="31877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5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9155111" y="7289800"/>
            <a:ext cx="4682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does this loop do?</a:t>
            </a:r>
          </a:p>
        </p:txBody>
      </p:sp>
      <p:cxnSp>
        <p:nvCxnSpPr>
          <p:cNvPr id="284" name="Shape 284"/>
          <p:cNvCxnSpPr>
            <a:stCxn id="285" idx="2"/>
          </p:cNvCxnSpPr>
          <p:nvPr/>
        </p:nvCxnSpPr>
        <p:spPr>
          <a:xfrm flipH="1">
            <a:off x="5024400" y="5156200"/>
            <a:ext cx="4800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87" idx="2"/>
            <a:endCxn id="285" idx="0"/>
          </p:cNvCxnSpPr>
          <p:nvPr/>
        </p:nvCxnSpPr>
        <p:spPr>
          <a:xfrm flipH="1">
            <a:off x="5029105" y="3935412"/>
            <a:ext cx="12000" cy="471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If the current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number we are looking at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larger, it is the new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zork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216025" y="7651750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how many times we execute a loop, we introduce a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counter variable that starts at 0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651750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add up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encounter in a loop,  we introduce a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 variable that starts at 0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the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averageloop.py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981325" y="77787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just combines the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counting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patterns and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divides when the loop is done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number',value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740025" y="75755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an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</a:t>
            </a: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statement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100" y="7712825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just want to search and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starts at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set to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soon as we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smallbad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</a:t>
            </a:r>
            <a:r>
              <a:rPr lang="en-US" sz="32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smallest_so_far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switch the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</a:t>
            </a:r>
            <a:r>
              <a:rPr lang="en-US" sz="32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b="1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smallest.py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702550"/>
            <a:ext cx="1485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still have a variable that is the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far.  The first time through the loop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so we take the first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be the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746" name="Shape 74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7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/>
          <p:nvPr>
            <p:ph idx="1" type="body"/>
          </p:nvPr>
        </p:nvSpPr>
        <p:spPr>
          <a:xfrm>
            <a:off x="8140700" y="2603500"/>
            <a:ext cx="69468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that can be used in logical expressions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Implies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is the same as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to, but stronger than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 txBox="1"/>
          <p:nvPr>
            <p:ph idx="1" type="body"/>
          </p:nvPr>
        </p:nvSpPr>
        <p:spPr>
          <a:xfrm>
            <a:off x="1234725" y="3184825"/>
            <a:ext cx="6903300" cy="51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(indefinite)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break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continue</a:t>
            </a:r>
          </a:p>
        </p:txBody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8359600" y="2755900"/>
            <a:ext cx="69033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loops (definite)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 idioms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 or smallest</a:t>
            </a:r>
          </a:p>
        </p:txBody>
      </p:sp>
      <p:sp>
        <p:nvSpPr>
          <p:cNvPr id="760" name="Shape 760"/>
          <p:cNvSpPr txBox="1"/>
          <p:nvPr>
            <p:ph type="title"/>
          </p:nvPr>
        </p:nvSpPr>
        <p:spPr>
          <a:xfrm>
            <a:off x="927100" y="241300"/>
            <a:ext cx="134805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3774650" y="5304525"/>
            <a:ext cx="68741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rot="10800000">
            <a:off x="3082749" y="7565975"/>
            <a:ext cx="522900" cy="6434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 flipH="1" rot="10800000">
            <a:off x="3025775" y="7310661"/>
            <a:ext cx="2035499" cy="2379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flipH="1" rot="10800000">
            <a:off x="10985100" y="2425800"/>
            <a:ext cx="51300" cy="39545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flipH="1" rot="10800000">
            <a:off x="13169949" y="3149800"/>
            <a:ext cx="50700" cy="2044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10942636" y="6889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0" name="Shape 320"/>
          <p:cNvCxnSpPr/>
          <p:nvPr/>
        </p:nvCxnSpPr>
        <p:spPr>
          <a:xfrm flipH="1" rot="10800000">
            <a:off x="9202736" y="1752611"/>
            <a:ext cx="58800" cy="51545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6" name="Shape 326"/>
          <p:cNvCxnSpPr/>
          <p:nvPr/>
        </p:nvCxnSpPr>
        <p:spPr>
          <a:xfrm flipH="1" rot="10800000">
            <a:off x="11952286" y="6145311"/>
            <a:ext cx="3849600" cy="1346100"/>
          </a:xfrm>
          <a:prstGeom prst="straightConnector1">
            <a:avLst/>
          </a:prstGeom>
          <a:noFill/>
          <a:ln cap="rnd" cmpd="sng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9" name="Shape 329"/>
          <p:cNvCxnSpPr/>
          <p:nvPr/>
        </p:nvCxnSpPr>
        <p:spPr>
          <a:xfrm flipH="1" rot="10800000">
            <a:off x="1312400" y="3085225"/>
            <a:ext cx="1787100" cy="3770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6126162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587375" y="8337550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1968500" y="2235200"/>
            <a:ext cx="12738600" cy="149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43" name="Shape 34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1968500" y="2235200"/>
            <a:ext cx="119991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b="0" i="1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current iteration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jumps to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top of the loop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raw_input(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line[0]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'#'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