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703" r:id="rId3"/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9144000" cx="16256000"/>
  <p:notesSz cx="6858000" cy="9144000"/>
  <p:embeddedFontLst>
    <p:embeddedFont>
      <p:font typeface="Cabin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6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Cabin-bold.fntdata"/><Relationship Id="rId10" Type="http://schemas.openxmlformats.org/officeDocument/2006/relationships/slide" Target="slides/slide2.xml"/><Relationship Id="rId32" Type="http://schemas.openxmlformats.org/officeDocument/2006/relationships/font" Target="fonts/Cabin-regular.fntdata"/><Relationship Id="rId13" Type="http://schemas.openxmlformats.org/officeDocument/2006/relationships/slide" Target="slides/slide5.xml"/><Relationship Id="rId35" Type="http://schemas.openxmlformats.org/officeDocument/2006/relationships/font" Target="fonts/Cabin-boldItalic.fntdata"/><Relationship Id="rId12" Type="http://schemas.openxmlformats.org/officeDocument/2006/relationships/slide" Target="slides/slide4.xml"/><Relationship Id="rId34" Type="http://schemas.openxmlformats.org/officeDocument/2006/relationships/font" Target="fonts/Cabin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3" name="Shape 93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1" name="Shape 17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6" name="Shape 176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5" name="Shape 185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8" name="Shape 198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lvl="0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lvl="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lvl="2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lvl="3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lvl="4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lvl="5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lvl="6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lvl="7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lvl="8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lvl="0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lvl="1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lvl="2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lvl="3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lvl="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lvl="5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lvl="6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lvl="7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lvl="8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1.png"/><Relationship Id="rId5" Type="http://schemas.openxmlformats.org/officeDocument/2006/relationships/image" Target="../media/image0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Relationship Id="rId4" Type="http://schemas.openxmlformats.org/officeDocument/2006/relationships/hyperlink" Target="mailto:stephen.marquard@uct.ac.z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Relationship Id="rId4" Type="http://schemas.openxmlformats.org/officeDocument/2006/relationships/image" Target="../media/image00.png"/><Relationship Id="rId5" Type="http://schemas.openxmlformats.org/officeDocument/2006/relationships/image" Target="../media/image0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6.jpg"/><Relationship Id="rId6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824950" y="7759700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60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1155700" y="2603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has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newlines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b="1" lang="en-US" sz="240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850900" y="2603500"/>
            <a:ext cx="75818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open for read can be treated as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strings where each line in the file is a string in the 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use the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to iterate through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Remember -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8784175" y="3490925"/>
            <a:ext cx="7037399" cy="27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091325" y="2362200"/>
            <a:ext cx="6565800" cy="4583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 a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file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read-only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Use a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read each line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'Line Count:',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open.py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927625" y="2800275"/>
            <a:ext cx="5835599" cy="2737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read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whole file (newlines and all) into a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774700" y="2644200"/>
            <a:ext cx="6426300" cy="308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put an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if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statement in our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OOPS!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louis@media.berkeley.edu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zqian@umich.edu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rjlowe@iupui.edu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57400" y="4032000"/>
            <a:ext cx="5965199" cy="37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Each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from the file has a </a:t>
            </a:r>
            <a:r>
              <a:rPr lang="en-US" sz="34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at the end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adds a </a:t>
            </a:r>
            <a:r>
              <a:rPr lang="en-US" sz="34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each line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774700" y="2783500"/>
            <a:ext cx="64263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strip the whitespace from the right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hand side of the string using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rstrip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from the string library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newline is considered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white space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louis@media.berkeley.edu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zqian@umich.edu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From: rjlowe@iupui.edu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836825" y="3285150"/>
            <a:ext cx="5109899" cy="294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convenient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ly skip a line by using the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534225" y="254000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cxnSp>
        <p:nvCxnSpPr>
          <p:cNvPr id="341" name="Shape 341"/>
          <p:cNvCxnSpPr/>
          <p:nvPr/>
        </p:nvCxnSpPr>
        <p:spPr>
          <a:xfrm>
            <a:off x="10733375" y="4944575"/>
            <a:ext cx="896999" cy="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select </a:t>
            </a:r>
            <a:r>
              <a:rPr b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lines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1155700" y="2603500"/>
            <a:ext cx="6032499" cy="27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look for a string anywhere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line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@uct.ac.za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412675" y="5915175"/>
            <a:ext cx="13932000" cy="28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stephen.marquard@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david.horwitz@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david.horwitz@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594475" y="4811225"/>
            <a:ext cx="1575299" cy="889499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041400"/>
            <a:ext cx="3454499" cy="6489599"/>
          </a:xfrm>
          <a:prstGeom prst="rect">
            <a:avLst/>
          </a:prstGeom>
          <a:noFill/>
          <a:ln cap="rnd" cmpd="sng" w="762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17907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Output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1892300"/>
            <a:ext cx="2133599" cy="19811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Central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Processing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4927600"/>
            <a:ext cx="2171700" cy="2133599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Main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098800"/>
            <a:ext cx="2184300" cy="2184300"/>
          </a:xfrm>
          <a:prstGeom prst="rect">
            <a:avLst/>
          </a:prstGeom>
          <a:noFill/>
          <a:ln cap="rnd" cmpd="sng" w="762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2917825"/>
            <a:ext cx="1058999" cy="1739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stealth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3901924"/>
            <a:ext cx="0" cy="9717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3919537"/>
            <a:ext cx="0" cy="91920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541712"/>
            <a:ext cx="1562099" cy="17399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546600"/>
            <a:ext cx="1579499" cy="0"/>
          </a:xfrm>
          <a:prstGeom prst="straightConnector1">
            <a:avLst/>
          </a:prstGeom>
          <a:noFill/>
          <a:ln cap="rnd" cmpd="sng" w="889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482600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838200"/>
            <a:ext cx="1803300" cy="1269899"/>
          </a:xfrm>
          <a:prstGeom prst="wedgeEllipseCallout">
            <a:avLst>
              <a:gd fmla="val -66356" name="adj1"/>
              <a:gd fmla="val 96966" name="adj2"/>
            </a:avLst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What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211" y="5168900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3937050"/>
            <a:ext cx="2768700" cy="1269899"/>
          </a:xfrm>
          <a:prstGeom prst="wedgeEllipseCallout">
            <a:avLst>
              <a:gd fmla="val -16423" name="adj1"/>
              <a:gd fmla="val 86316" name="adj2"/>
            </a:avLst>
          </a:prstGeom>
          <a:solidFill>
            <a:schemeClr val="accent1"/>
          </a:solidFill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5899150"/>
            <a:ext cx="4927500" cy="16509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13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552700"/>
            <a:ext cx="1955699" cy="1003199"/>
          </a:xfrm>
          <a:prstGeom prst="wedgeEllipseCallout">
            <a:avLst>
              <a:gd fmla="val -56870" name="adj1"/>
              <a:gd fmla="val 111090" name="adj2"/>
            </a:avLst>
          </a:prstGeom>
          <a:blipFill rotWithShape="1">
            <a:blip r:embed="rId5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0058400" y="558800"/>
            <a:ext cx="58547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0"/>
            <a:ext cx="95174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059611" y="5441950"/>
            <a:ext cx="8643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mbox-short.txt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27 subject lines in mbox-short.txt</a:t>
            </a:r>
          </a:p>
        </p:txBody>
      </p:sp>
      <p:cxnSp>
        <p:nvCxnSpPr>
          <p:cNvPr id="358" name="Shape 358"/>
          <p:cNvCxnSpPr/>
          <p:nvPr/>
        </p:nvCxnSpPr>
        <p:spPr>
          <a:xfrm>
            <a:off x="8752675" y="1701975"/>
            <a:ext cx="993000" cy="369599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9" name="Shape 359"/>
          <p:cNvCxnSpPr/>
          <p:nvPr/>
        </p:nvCxnSpPr>
        <p:spPr>
          <a:xfrm flipH="1" rot="10800000">
            <a:off x="12563475" y="4540362"/>
            <a:ext cx="1065300" cy="671400"/>
          </a:xfrm>
          <a:prstGeom prst="straightConnector1">
            <a:avLst/>
          </a:prstGeom>
          <a:noFill/>
          <a:ln cap="rnd" cmpd="sng" w="381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355600" y="1600200"/>
            <a:ext cx="45153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423775" y="344475"/>
            <a:ext cx="10205700" cy="47358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'File cannot be opened:',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4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'There were',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fname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There were 1797 subject lines in mbox.txt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Enter the file name: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na na boo boo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File cannot be opened: na na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002875" y="3149975"/>
            <a:ext cx="7450500" cy="4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Secondary storage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Opening a file - file handle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structure - newline character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line with a </a:t>
            </a:r>
            <a:b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8709425" y="2810100"/>
            <a:ext cx="5268599" cy="41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Searching for lines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Reading file names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slidee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16200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1155700" y="2222500"/>
            <a:ext cx="139320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073400" y="805180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http://www.py4inf.com/code/mbox-short.txt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50900" y="241300"/>
            <a:ext cx="13932000" cy="205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This is done with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function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() returns a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file handle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a variable used to perform operations on the file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File -&gt; 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0795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155700" y="2603500"/>
            <a:ext cx="13932000" cy="52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handle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returns a handle use to manipulate the file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filename is a string</a:t>
            </a:r>
          </a:p>
          <a:p>
            <a:pPr indent="-371094" lvl="1" marL="1041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283700" y="3232150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fhand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open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('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mbox.txt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', '</a:t>
            </a: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9761999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'mbox.txt'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&lt;open file 'mbox.txt', mode 'r' at 0x1005088b0&gt;</a:t>
            </a: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495800"/>
            <a:ext cx="8005800" cy="40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  File "&lt;stdin&gt;", line 1, in &lt;module&gt;IOError: [Err</a:t>
            </a:r>
            <a:r>
              <a:rPr b="1" lang="en-US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2]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such file or directory: 'stuff.txt'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505550" y="241300"/>
            <a:ext cx="12695700" cy="21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The newline</a:t>
            </a:r>
            <a:r>
              <a:rPr lang="en-US" sz="7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1155700" y="2166650"/>
            <a:ext cx="6578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special character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called the “</a:t>
            </a:r>
            <a:r>
              <a:rPr lang="en-US" sz="36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indicate when a line ends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represent it as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\n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strings 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Newline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1155700" y="2603500"/>
            <a:ext cx="13931900" cy="13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stephen.marquard@uct.ac.za Sat Jan  5 09:14:16 2008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&lt;postmaster@collab.sakaiproject.org&gt;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source@collab.sakaiproject.org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stephen.marquard@uct.ac.za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[sakai] svn commit: r39772 - content/branches/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4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b="1" lang="en-US" sz="2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http://source.sakaiproject.org/viewsvn/?view=rev&amp;rev=39772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