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92" r:id="rId3"/>
    <p:sldMasterId id="2147483693" r:id="rId4"/>
    <p:sldMasterId id="2147483694" r:id="rId5"/>
    <p:sldMasterId id="214748369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9144000" cx="16256000"/>
  <p:notesSz cx="6858000" cy="9144000"/>
  <p:embeddedFontLst>
    <p:embeddedFont>
      <p:font typeface="Cabin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Cabin-regular.fntdata"/><Relationship Id="rId23" Type="http://schemas.openxmlformats.org/officeDocument/2006/relationships/slide" Target="slides/slide16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font" Target="fonts/Cabin-italic.fntdata"/><Relationship Id="rId25" Type="http://schemas.openxmlformats.org/officeDocument/2006/relationships/font" Target="fonts/Cabin-bold.fntdata"/><Relationship Id="rId27" Type="http://schemas.openxmlformats.org/officeDocument/2006/relationships/font" Target="fonts/Cabin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1511300" y="2590800"/>
            <a:ext cx="13233398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 rot="5400000">
            <a:off x="9236074" y="2441574"/>
            <a:ext cx="7708899" cy="33083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 rot="5400000">
            <a:off x="2543174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 rot="5400000">
            <a:off x="5448299" y="-1346198"/>
            <a:ext cx="5359400" cy="13233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58" name="Shape 58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812800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812800" y="1912938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812800" y="2900363"/>
            <a:ext cx="7181849" cy="5267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4" type="body"/>
          </p:nvPr>
        </p:nvSpPr>
        <p:spPr>
          <a:xfrm>
            <a:off x="8258175" y="2900363"/>
            <a:ext cx="7185024" cy="5267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x="4189412" y="-1497011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 rot="5400000">
            <a:off x="9313861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2271711" y="-874711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 rot="5400000">
            <a:off x="5270500" y="-1511299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97" name="Shape 97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812800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812800" y="1912938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 rot="5400000">
            <a:off x="7594598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812800" y="2900363"/>
            <a:ext cx="7181849" cy="5267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4" type="body"/>
          </p:nvPr>
        </p:nvSpPr>
        <p:spPr>
          <a:xfrm>
            <a:off x="8258175" y="2900363"/>
            <a:ext cx="7185024" cy="5267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1155700" y="26035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 rot="5400000">
            <a:off x="9313798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 rot="5400000">
            <a:off x="2271625" y="-874698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5270398" y="-1511300"/>
            <a:ext cx="5702398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86113" y="6400800"/>
            <a:ext cx="9753599" cy="7556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36" name="Shape 136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86113" y="7156450"/>
            <a:ext cx="9753599" cy="1073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812800" y="363537"/>
            <a:ext cx="5348399" cy="15494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356350" y="363537"/>
            <a:ext cx="9086699" cy="7804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812800" y="1912938"/>
            <a:ext cx="5348399" cy="6254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9" name="Shape 19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155700" y="2603500"/>
            <a:ext cx="6889800" cy="5702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8197850" y="2603500"/>
            <a:ext cx="6889800" cy="5702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60" name="Shape 160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12800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812800" y="1912938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812800" y="2900363"/>
            <a:ext cx="7181849" cy="5267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4" type="body"/>
          </p:nvPr>
        </p:nvSpPr>
        <p:spPr>
          <a:xfrm>
            <a:off x="8258175" y="2900363"/>
            <a:ext cx="7185024" cy="5267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511300" y="2590800"/>
            <a:ext cx="13233398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155700" y="26035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00.png"/><Relationship Id="rId5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iki.python.org/moin/HowTo/Sortin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01.jpg"/><Relationship Id="rId6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10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167825" y="7759700"/>
            <a:ext cx="9898499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74712" y="7927975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Sorting Lists of Tuples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1511300" y="2590800"/>
            <a:ext cx="13233398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96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take advantage of the ability to sort a list of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get a sorted version of a dictionary</a:t>
            </a:r>
          </a:p>
          <a:p>
            <a:pPr indent="-6096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First we sort the dictionary by the key using the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items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method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4876800" y="5403850"/>
            <a:ext cx="8469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787400" y="762000"/>
            <a:ext cx="4851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Using sorted()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7131975" y="1132925"/>
            <a:ext cx="9123900" cy="670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10), ('c', 22), ('b', 1)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 v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10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22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206037" y="3705550"/>
            <a:ext cx="5054700" cy="3454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We can do this even more directly using the built-in function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sorted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takes a sequence as a parameter and returns a sorted sequence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Sort by values instead of key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972550" y="2590800"/>
            <a:ext cx="5517300" cy="52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96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we could construct a list of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form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(value, key)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we could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by value</a:t>
            </a:r>
          </a:p>
          <a:p>
            <a:pPr indent="-6096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do this with a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 that creates a list of tuples  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569200" y="2603500"/>
            <a:ext cx="91059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 v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(v, k)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[(10, 'a'), (22, 'c'), (1, 'b')]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.sort(reverse=True)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[(22, 'c'), (10, 'a'), (1, 'b')]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1016950" y="803250"/>
            <a:ext cx="13487400" cy="75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('romeo.txt')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[word]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0 ) + 1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key, val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(val, key)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t/>
            </a:r>
            <a:endParaRPr b="1" i="0" sz="3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reverse=True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r>
              <a:t/>
            </a:r>
            <a:endParaRPr b="1" i="0" sz="3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val, key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[:10]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11953875" y="7505700"/>
            <a:ext cx="39370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The top 10 most common words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Even Shorter Version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612650" y="8255000"/>
            <a:ext cx="11306699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http://wiki.python.org/moin/HowTo/Sorting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00100" y="2686050"/>
            <a:ext cx="142944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(v,k)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k,v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[(1, 'b'), (10, 'a'), (22, 'c')]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879600" y="6388100"/>
            <a:ext cx="129159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 comprehension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creates a dynamic list.  In this case, we make a list of reversed tuples and then sort 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2273300" y="2590800"/>
            <a:ext cx="5175300" cy="4519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96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Tuple syntax</a:t>
            </a:r>
          </a:p>
          <a:p>
            <a:pPr indent="-6096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Immutability</a:t>
            </a:r>
          </a:p>
          <a:p>
            <a:pPr indent="-6096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Comparability</a:t>
            </a:r>
          </a:p>
          <a:p>
            <a:pPr indent="-6096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Sorting</a:t>
            </a:r>
          </a:p>
        </p:txBody>
      </p:sp>
      <p:sp>
        <p:nvSpPr>
          <p:cNvPr id="267" name="Shape 267"/>
          <p:cNvSpPr txBox="1"/>
          <p:nvPr>
            <p:ph idx="4294967295" type="body"/>
          </p:nvPr>
        </p:nvSpPr>
        <p:spPr>
          <a:xfrm>
            <a:off x="7226300" y="2448625"/>
            <a:ext cx="6379199" cy="42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96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Tuples in assignment statements</a:t>
            </a:r>
          </a:p>
          <a:p>
            <a:pPr indent="-6096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Sorting dictionaries by either key or value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Acknowledgements / Contributions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1155700" y="26035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1524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1206100" y="1381725"/>
            <a:ext cx="6797698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slides are Copyright 2010-  Charles R. Severance (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www.dr-chuck.com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of the University of Michigan School of Information and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open.umich.edu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Development: Charles Severance, University of Michigan School of Information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Insert new Contributors and Translators here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8704400" y="1512200"/>
            <a:ext cx="6797698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Tuples are like lists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1282700" y="2590800"/>
            <a:ext cx="13233298" cy="195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96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Tuples are another kind of sequence that functions much like a list - they have elements which are indexed starting at 0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409912" y="4878625"/>
            <a:ext cx="9142498" cy="3555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('Glenn', 'Sally', 'Joseph')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( 1, 9, 2 )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(1, 9, 2)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813150" y="4881350"/>
            <a:ext cx="4572000" cy="3555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but... Tuples are “immutable”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511300" y="2527300"/>
            <a:ext cx="13233298" cy="183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7874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Unlike a list, once you create a </a:t>
            </a:r>
            <a:r>
              <a:rPr b="0" i="0" lang="en-US" sz="3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tuple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you </a:t>
            </a:r>
            <a:r>
              <a:rPr b="0" i="0" lang="en-US" sz="38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cannot alter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its contents - similar to a string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749300" y="4876800"/>
            <a:ext cx="5078400" cy="2837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8, 7]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&gt;&gt;&gt;[9, 8, 6]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5994400" y="5029200"/>
            <a:ext cx="43942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'ABC'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'D'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Traceback:'str' object does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not support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1099800" y="5029200"/>
            <a:ext cx="4927598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(5, 4, 3)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Traceback:'tuple' object does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not support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Things </a:t>
            </a:r>
            <a:r>
              <a:rPr b="0" i="0" lang="en-US" sz="7800" u="none" cap="none" strike="noStrike">
                <a:solidFill>
                  <a:srgbClr val="FF66FF"/>
                </a:solidFill>
                <a:latin typeface="Cabin"/>
                <a:ea typeface="Cabin"/>
                <a:cs typeface="Cabin"/>
                <a:sym typeface="Cabin"/>
              </a:rPr>
              <a:t>not</a:t>
            </a: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to do with tuples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422400" y="2527300"/>
            <a:ext cx="13416000" cy="54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(3, 2, 1)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AttributeError: 'tuple' object has no attribute 'sort'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(5)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AttributeError: 'tuple' object has no attribute 'append'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.reverse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AttributeError: 'tuple' object has no attribute 'reverse'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Tale of  Two Sequences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765300" y="3454400"/>
            <a:ext cx="12712699" cy="3860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['append', 'count', 'extend', 'index', 'insert', 'pop', 'remove', 'reverse', 'sort']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['count', 'index']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Tuples are more efficient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1511300" y="2590800"/>
            <a:ext cx="13233298" cy="46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96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Since Python does not have to build tuple structures to be modifiable, they are simpler and more efficient in terms of memory use and performance than lists</a:t>
            </a:r>
          </a:p>
          <a:p>
            <a:pPr indent="-6096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 in our program when we are making “temporary variables” we prefer tuples over lists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Tuples and Assignment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1511300" y="2590800"/>
            <a:ext cx="13233398" cy="260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96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also put a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on the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left-hand side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an assignment statement</a:t>
            </a:r>
          </a:p>
          <a:p>
            <a:pPr indent="-6096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even omit the parentheses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889500" y="5454650"/>
            <a:ext cx="7378699" cy="29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3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(x, y)</a:t>
            </a:r>
            <a:r>
              <a:rPr b="1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3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(4, 'fred')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3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3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3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(a, b)</a:t>
            </a:r>
            <a:r>
              <a:rPr b="1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3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(99, 98)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3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3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2057400" y="203200"/>
            <a:ext cx="12064198" cy="24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Tuples and Dictionaries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530850" y="2573150"/>
            <a:ext cx="57723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96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items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method in dictionaries returns a list of (key, value)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601050" y="2182500"/>
            <a:ext cx="7070400" cy="624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 = dict()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32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['csev']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32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['cwen']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(k,v)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b="1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3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i="0" lang="en-US" sz="3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 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tups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3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tups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('csev', 2)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('cwen', 4)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Tuples are Comparable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1511300" y="2311400"/>
            <a:ext cx="13233298" cy="194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7874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comparison </a:t>
            </a:r>
            <a:r>
              <a:rPr b="0" i="0" lang="en-US" sz="38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operators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work with </a:t>
            </a:r>
            <a:r>
              <a:rPr b="0" i="0" lang="en-US" sz="38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other sequences. If the first item is equal, Python goes on to the next element,  and so on, until it finds elements that differ.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352800" y="4826000"/>
            <a:ext cx="11404500" cy="38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(0, 1, 2) </a:t>
            </a:r>
            <a:r>
              <a:rPr b="1" i="0" lang="en-US" sz="32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(5, 1, 2)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(0, 1, 2000000) </a:t>
            </a:r>
            <a:r>
              <a:rPr b="1" i="0" lang="en-US" sz="32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(0, 3, 4)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 'Jones', 'Sally' ) </a:t>
            </a:r>
            <a:r>
              <a:rPr b="1" i="0" lang="en-US" sz="32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('Jones', 'Sam')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 'Jones', 'Sally') </a:t>
            </a:r>
            <a:r>
              <a:rPr b="1" i="0" lang="en-US" sz="32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('Adams', 'Sam')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