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12192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160">
          <p15:clr>
            <a:srgbClr val="A4A3A4"/>
          </p15:clr>
        </p15:guide>
        <p15:guide id="2" pos="2880">
          <p15:clr>
            <a:srgbClr val="A4A3A4"/>
          </p15:clr>
        </p15:guide>
      </p15:notesGuideLst>
    </p:ext>
    <p:ext uri="GoogleSlidesCustomDataVersion2">
      <go:slidesCustomData xmlns:go="http://customooxmlschemas.google.com/" r:id="rId48" roundtripDataSignature="AMtx7mgJrUxUX6/1lsKyPc1JqWJlKU5R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52e8c47a1_0_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552e8c47a1_0_25: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52e8c47a1_7_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552e8c47a1_7_11: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52e8c47a1_8_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552e8c47a1_8_26: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52e8c47a1_7_2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552e8c47a1_7_28: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52e8c47a1_7_4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552e8c47a1_7_47: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52e8c47a1_8_34: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52e8c47a1_8_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552e8c47a1_8_34: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52e8c47a1_8_167: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52e8c47a1_8_16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552e8c47a1_8_167: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52e8c47a1_8_182: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52e8c47a1_8_18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552e8c47a1_8_182: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52e8c47a1_8_198: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52e8c47a1_8_19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552e8c47a1_8_198: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52e8c47a1_8_189: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52e8c47a1_8_18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552e8c47a1_8_189: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52e8c47a1_4_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552e8c47a1_4_9: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52e8c47a1_7_6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552e8c47a1_7_68: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52e8c47a1_4_2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552e8c47a1_4_22: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52e8c47a1_7_7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552e8c47a1_7_76: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52e8c47a1_7_8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552e8c47a1_7_83: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52e8c47a1_7_9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552e8c47a1_7_97: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4: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52e8c47a1_7_1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552e8c47a1_7_121: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52e8c47a1_7_13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2552e8c47a1_7_131: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52e8c47a1_0_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2552e8c47a1_0_18: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52e8c47a1_7_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2552e8c47a1_7_2: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id="23" name="Google Shape;23;p24"/>
          <p:cNvPicPr preferRelativeResize="0"/>
          <p:nvPr/>
        </p:nvPicPr>
        <p:blipFill rotWithShape="1">
          <a:blip r:embed="rId2">
            <a:alphaModFix/>
          </a:blip>
          <a:srcRect b="0" l="0" r="0" t="0"/>
          <a:stretch/>
        </p:blipFill>
        <p:spPr>
          <a:xfrm>
            <a:off x="127824" y="6477001"/>
            <a:ext cx="11972544" cy="230750"/>
          </a:xfrm>
          <a:prstGeom prst="rect">
            <a:avLst/>
          </a:prstGeom>
          <a:noFill/>
          <a:ln>
            <a:noFill/>
          </a:ln>
        </p:spPr>
      </p:pic>
      <p:sp>
        <p:nvSpPr>
          <p:cNvPr id="24" name="Google Shape;24;p24"/>
          <p:cNvSpPr txBox="1"/>
          <p:nvPr>
            <p:ph type="title"/>
          </p:nvPr>
        </p:nvSpPr>
        <p:spPr>
          <a:xfrm>
            <a:off x="609600" y="238127"/>
            <a:ext cx="8636000" cy="8683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2pPr>
            <a:lvl3pPr lvl="2"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3pPr>
            <a:lvl4pPr lvl="3"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4pPr>
            <a:lvl5pPr lvl="4"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5pPr>
            <a:lvl6pPr lvl="5"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6pPr>
            <a:lvl7pPr lvl="6"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7pPr>
            <a:lvl8pPr lvl="7"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8pPr>
            <a:lvl9pPr lvl="8"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9pPr>
          </a:lstStyle>
          <a:p/>
        </p:txBody>
      </p:sp>
      <p:sp>
        <p:nvSpPr>
          <p:cNvPr id="25" name="Google Shape;25;p24"/>
          <p:cNvSpPr txBox="1"/>
          <p:nvPr>
            <p:ph idx="11" type="ftr"/>
          </p:nvPr>
        </p:nvSpPr>
        <p:spPr>
          <a:xfrm>
            <a:off x="149213" y="6477000"/>
            <a:ext cx="9197988" cy="228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i="1" sz="1200">
                <a:solidFill>
                  <a:srgbClr val="80008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 name="Google Shape;26;p24"/>
          <p:cNvSpPr txBox="1"/>
          <p:nvPr>
            <p:ph idx="1" type="body"/>
          </p:nvPr>
        </p:nvSpPr>
        <p:spPr>
          <a:xfrm>
            <a:off x="609600" y="1438277"/>
            <a:ext cx="10972800" cy="47339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indent="-406400" lvl="1" marL="914400"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381000" lvl="2" marL="13716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55600" lvl="3" marL="1828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2pPr>
            <a:lvl3pPr lvl="2"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3pPr>
            <a:lvl4pPr lvl="3"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4pPr>
            <a:lvl5pPr lvl="4"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5pPr>
            <a:lvl6pPr lvl="5"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6pPr>
            <a:lvl7pPr lvl="6"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7pPr>
            <a:lvl8pPr lvl="7"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8pPr>
            <a:lvl9pPr lvl="8"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9pPr>
          </a:lstStyle>
          <a:p/>
        </p:txBody>
      </p:sp>
      <p:sp>
        <p:nvSpPr>
          <p:cNvPr id="29" name="Google Shape;29;p25"/>
          <p:cNvSpPr txBox="1"/>
          <p:nvPr>
            <p:ph idx="1" type="body"/>
          </p:nvPr>
        </p:nvSpPr>
        <p:spPr>
          <a:xfrm>
            <a:off x="963084" y="2906715"/>
            <a:ext cx="103632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1pPr>
            <a:lvl2pPr indent="-228600" lvl="1" marL="914400" marR="0" rtl="0" algn="l">
              <a:spcBef>
                <a:spcPts val="36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3pPr>
            <a:lvl4pPr indent="-228600" lvl="3" marL="1828800" marR="0" rtl="0" algn="l">
              <a:spcBef>
                <a:spcPts val="28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spcBef>
                <a:spcPts val="28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spcBef>
                <a:spcPts val="28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spcBef>
                <a:spcPts val="28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spcBef>
                <a:spcPts val="28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spcBef>
                <a:spcPts val="28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3"/>
          <p:cNvSpPr/>
          <p:nvPr/>
        </p:nvSpPr>
        <p:spPr>
          <a:xfrm>
            <a:off x="127002" y="6446840"/>
            <a:ext cx="11961284" cy="314325"/>
          </a:xfrm>
          <a:custGeom>
            <a:rect b="b" l="l" r="r" t="t"/>
            <a:pathLst>
              <a:path extrusionOk="0" h="198" w="5651">
                <a:moveTo>
                  <a:pt x="4" y="198"/>
                </a:moveTo>
                <a:lnTo>
                  <a:pt x="5651" y="198"/>
                </a:lnTo>
                <a:lnTo>
                  <a:pt x="5646" y="94"/>
                </a:lnTo>
                <a:lnTo>
                  <a:pt x="1491" y="94"/>
                </a:lnTo>
                <a:lnTo>
                  <a:pt x="1343" y="2"/>
                </a:lnTo>
                <a:lnTo>
                  <a:pt x="0" y="0"/>
                </a:lnTo>
                <a:lnTo>
                  <a:pt x="4" y="19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1" name="Google Shape;11;p23"/>
          <p:cNvSpPr/>
          <p:nvPr/>
        </p:nvSpPr>
        <p:spPr>
          <a:xfrm>
            <a:off x="127002" y="6491289"/>
            <a:ext cx="11967633" cy="279400"/>
          </a:xfrm>
          <a:custGeom>
            <a:rect b="b" l="l" r="r" t="t"/>
            <a:pathLst>
              <a:path extrusionOk="0" h="176" w="5650">
                <a:moveTo>
                  <a:pt x="0" y="176"/>
                </a:moveTo>
                <a:lnTo>
                  <a:pt x="5650" y="169"/>
                </a:lnTo>
                <a:lnTo>
                  <a:pt x="5646" y="95"/>
                </a:lnTo>
                <a:lnTo>
                  <a:pt x="1478" y="95"/>
                </a:lnTo>
                <a:lnTo>
                  <a:pt x="1317" y="3"/>
                </a:lnTo>
                <a:lnTo>
                  <a:pt x="0" y="0"/>
                </a:lnTo>
                <a:lnTo>
                  <a:pt x="0" y="17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 name="Google Shape;12;p23"/>
          <p:cNvSpPr/>
          <p:nvPr/>
        </p:nvSpPr>
        <p:spPr>
          <a:xfrm>
            <a:off x="150283" y="230188"/>
            <a:ext cx="11940117" cy="836612"/>
          </a:xfrm>
          <a:custGeom>
            <a:rect b="b" l="l" r="r" t="t"/>
            <a:pathLst>
              <a:path extrusionOk="0" h="531" w="5446">
                <a:moveTo>
                  <a:pt x="5446" y="0"/>
                </a:moveTo>
                <a:lnTo>
                  <a:pt x="0" y="0"/>
                </a:lnTo>
                <a:lnTo>
                  <a:pt x="2" y="470"/>
                </a:lnTo>
                <a:lnTo>
                  <a:pt x="4078" y="474"/>
                </a:lnTo>
                <a:lnTo>
                  <a:pt x="4178" y="527"/>
                </a:lnTo>
                <a:lnTo>
                  <a:pt x="5446" y="531"/>
                </a:lnTo>
                <a:lnTo>
                  <a:pt x="5446" y="0"/>
                </a:lnTo>
                <a:close/>
              </a:path>
            </a:pathLst>
          </a:custGeom>
          <a:gradFill>
            <a:gsLst>
              <a:gs pos="0">
                <a:schemeClr val="dk2"/>
              </a:gs>
              <a:gs pos="100000">
                <a:srgbClr val="9FC39D"/>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 name="Google Shape;13;p23"/>
          <p:cNvSpPr/>
          <p:nvPr/>
        </p:nvSpPr>
        <p:spPr>
          <a:xfrm flipH="1" rot="10800000">
            <a:off x="127003" y="6723064"/>
            <a:ext cx="11969751" cy="555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 name="Google Shape;14;p23"/>
          <p:cNvSpPr/>
          <p:nvPr/>
        </p:nvSpPr>
        <p:spPr>
          <a:xfrm>
            <a:off x="9194802" y="1047751"/>
            <a:ext cx="2874433" cy="52388"/>
          </a:xfrm>
          <a:custGeom>
            <a:rect b="b" l="l" r="r" t="t"/>
            <a:pathLst>
              <a:path extrusionOk="0" h="33" w="1358">
                <a:moveTo>
                  <a:pt x="0" y="2"/>
                </a:moveTo>
                <a:lnTo>
                  <a:pt x="1358" y="0"/>
                </a:lnTo>
                <a:lnTo>
                  <a:pt x="1356" y="32"/>
                </a:lnTo>
                <a:lnTo>
                  <a:pt x="60" y="33"/>
                </a:lnTo>
                <a:lnTo>
                  <a:pt x="0" y="2"/>
                </a:lnTo>
                <a:close/>
              </a:path>
            </a:pathLst>
          </a:custGeom>
          <a:solidFill>
            <a:srgbClr val="FFFFFF">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 name="Google Shape;15;p23"/>
          <p:cNvSpPr txBox="1"/>
          <p:nvPr/>
        </p:nvSpPr>
        <p:spPr>
          <a:xfrm>
            <a:off x="192619" y="6454775"/>
            <a:ext cx="150874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100">
                <a:solidFill>
                  <a:srgbClr val="FFFFFF"/>
                </a:solidFill>
                <a:latin typeface="Times New Roman"/>
                <a:ea typeface="Times New Roman"/>
                <a:cs typeface="Times New Roman"/>
                <a:sym typeface="Times New Roman"/>
              </a:rPr>
              <a:t>www.themegallery.com</a:t>
            </a:r>
            <a:endParaRPr/>
          </a:p>
        </p:txBody>
      </p:sp>
      <p:sp>
        <p:nvSpPr>
          <p:cNvPr descr="7" id="16" name="Google Shape;16;p23"/>
          <p:cNvSpPr/>
          <p:nvPr/>
        </p:nvSpPr>
        <p:spPr>
          <a:xfrm>
            <a:off x="11072283" y="368300"/>
            <a:ext cx="713317" cy="546100"/>
          </a:xfrm>
          <a:prstGeom prst="rect">
            <a:avLst/>
          </a:prstGeom>
          <a:blipFill rotWithShape="1">
            <a:blip r:embed="rId1">
              <a:alphaModFix/>
            </a:blip>
            <a:stretch>
              <a:fillRect b="0" l="0" r="0" t="0"/>
            </a:stretch>
          </a:blip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descr="4" id="17" name="Google Shape;17;p23"/>
          <p:cNvSpPr/>
          <p:nvPr/>
        </p:nvSpPr>
        <p:spPr>
          <a:xfrm>
            <a:off x="10238318" y="368300"/>
            <a:ext cx="713317" cy="546100"/>
          </a:xfrm>
          <a:prstGeom prst="rect">
            <a:avLst/>
          </a:prstGeom>
          <a:blipFill rotWithShape="1">
            <a:blip r:embed="rId2">
              <a:alphaModFix/>
            </a:blip>
            <a:stretch>
              <a:fillRect b="0" l="0" r="0" t="0"/>
            </a:stretch>
          </a:blip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 name="Google Shape;18;p23"/>
          <p:cNvSpPr/>
          <p:nvPr/>
        </p:nvSpPr>
        <p:spPr>
          <a:xfrm>
            <a:off x="9412816" y="368300"/>
            <a:ext cx="713317" cy="546100"/>
          </a:xfrm>
          <a:prstGeom prst="rect">
            <a:avLst/>
          </a:prstGeom>
          <a:solidFill>
            <a:srgbClr val="FFFFFF">
              <a:alpha val="29803"/>
            </a:srgbClr>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9" name="Google Shape;19;p23"/>
          <p:cNvPicPr preferRelativeResize="0"/>
          <p:nvPr/>
        </p:nvPicPr>
        <p:blipFill rotWithShape="1">
          <a:blip r:embed="rId3">
            <a:alphaModFix/>
          </a:blip>
          <a:srcRect b="0" l="0" r="0" t="0"/>
          <a:stretch/>
        </p:blipFill>
        <p:spPr>
          <a:xfrm>
            <a:off x="127825" y="6520497"/>
            <a:ext cx="2208976" cy="190072"/>
          </a:xfrm>
          <a:prstGeom prst="rect">
            <a:avLst/>
          </a:prstGeom>
          <a:noFill/>
          <a:ln>
            <a:noFill/>
          </a:ln>
        </p:spPr>
      </p:pic>
      <p:pic>
        <p:nvPicPr>
          <p:cNvPr id="20" name="Google Shape;20;p23"/>
          <p:cNvPicPr preferRelativeResize="0"/>
          <p:nvPr/>
        </p:nvPicPr>
        <p:blipFill rotWithShape="1">
          <a:blip r:embed="rId3">
            <a:alphaModFix/>
          </a:blip>
          <a:srcRect b="0" l="0" r="0" t="0"/>
          <a:stretch/>
        </p:blipFill>
        <p:spPr>
          <a:xfrm>
            <a:off x="127824" y="6477001"/>
            <a:ext cx="11972544" cy="230750"/>
          </a:xfrm>
          <a:prstGeom prst="rect">
            <a:avLst/>
          </a:prstGeom>
          <a:noFill/>
          <a:ln>
            <a:noFill/>
          </a:ln>
        </p:spPr>
      </p:pic>
      <p:sp>
        <p:nvSpPr>
          <p:cNvPr id="21" name="Google Shape;21;p23"/>
          <p:cNvSpPr txBox="1"/>
          <p:nvPr/>
        </p:nvSpPr>
        <p:spPr>
          <a:xfrm>
            <a:off x="9990667" y="6451602"/>
            <a:ext cx="21336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r>
              <a:rPr lang="en-US" sz="1200">
                <a:solidFill>
                  <a:schemeClr val="lt1"/>
                </a:solidFill>
                <a:latin typeface="Arial"/>
                <a:ea typeface="Arial"/>
                <a:cs typeface="Arial"/>
                <a:sym typeface="Arial"/>
              </a:rPr>
              <a:t>/40</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txBox="1"/>
          <p:nvPr>
            <p:ph type="title"/>
          </p:nvPr>
        </p:nvSpPr>
        <p:spPr>
          <a:xfrm>
            <a:off x="1447800" y="196562"/>
            <a:ext cx="9144000" cy="87023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F8FAE9"/>
                </a:solidFill>
              </a:rPr>
              <a:t>TRƯỜNG ĐẠI HỌC BÁCH KHOA</a:t>
            </a:r>
            <a:br>
              <a:rPr lang="en-US" sz="1800">
                <a:solidFill>
                  <a:srgbClr val="F8FAE9"/>
                </a:solidFill>
              </a:rPr>
            </a:br>
            <a:r>
              <a:rPr lang="en-US" sz="1800">
                <a:solidFill>
                  <a:srgbClr val="F8FAE9"/>
                </a:solidFill>
              </a:rPr>
              <a:t>KHOA CÔNG NGHỆ THÔNG TIN</a:t>
            </a:r>
            <a:endParaRPr/>
          </a:p>
        </p:txBody>
      </p:sp>
      <p:sp>
        <p:nvSpPr>
          <p:cNvPr id="35" name="Google Shape;35;p1"/>
          <p:cNvSpPr txBox="1"/>
          <p:nvPr/>
        </p:nvSpPr>
        <p:spPr>
          <a:xfrm>
            <a:off x="1624611" y="3124200"/>
            <a:ext cx="8877135" cy="1194955"/>
          </a:xfrm>
          <a:prstGeom prst="rect">
            <a:avLst/>
          </a:prstGeom>
          <a:solidFill>
            <a:srgbClr val="DAE7F6"/>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b="1" sz="2600">
              <a:solidFill>
                <a:srgbClr val="002060"/>
              </a:solidFill>
              <a:latin typeface="Arial"/>
              <a:ea typeface="Arial"/>
              <a:cs typeface="Arial"/>
              <a:sym typeface="Arial"/>
            </a:endParaRPr>
          </a:p>
        </p:txBody>
      </p:sp>
      <p:sp>
        <p:nvSpPr>
          <p:cNvPr id="36" name="Google Shape;36;p1"/>
          <p:cNvSpPr/>
          <p:nvPr/>
        </p:nvSpPr>
        <p:spPr>
          <a:xfrm>
            <a:off x="1472046" y="6116785"/>
            <a:ext cx="9144000" cy="3810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US" sz="1100">
                <a:solidFill>
                  <a:srgbClr val="000099"/>
                </a:solidFill>
                <a:latin typeface="Arial"/>
                <a:ea typeface="Arial"/>
                <a:cs typeface="Arial"/>
                <a:sym typeface="Arial"/>
              </a:rPr>
              <a:t>Đà Nẵng, 06/2023</a:t>
            </a:r>
            <a:endParaRPr/>
          </a:p>
        </p:txBody>
      </p:sp>
      <p:sp>
        <p:nvSpPr>
          <p:cNvPr id="37" name="Google Shape;37;p1"/>
          <p:cNvSpPr txBox="1"/>
          <p:nvPr/>
        </p:nvSpPr>
        <p:spPr>
          <a:xfrm>
            <a:off x="1524000" y="1530247"/>
            <a:ext cx="914400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2060"/>
                </a:solidFill>
                <a:latin typeface="Times New Roman"/>
                <a:ea typeface="Times New Roman"/>
                <a:cs typeface="Times New Roman"/>
                <a:sym typeface="Times New Roman"/>
              </a:rPr>
              <a:t>BÁO CÁO  PBL1</a:t>
            </a:r>
            <a:endParaRPr b="1" sz="2800">
              <a:solidFill>
                <a:srgbClr val="00206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800">
                <a:solidFill>
                  <a:srgbClr val="002060"/>
                </a:solidFill>
                <a:latin typeface="Times New Roman"/>
                <a:ea typeface="Times New Roman"/>
                <a:cs typeface="Times New Roman"/>
                <a:sym typeface="Times New Roman"/>
              </a:rPr>
              <a:t>Lập trình tính toán</a:t>
            </a:r>
            <a:endParaRPr b="1" sz="2800">
              <a:solidFill>
                <a:srgbClr val="002060"/>
              </a:solidFill>
              <a:latin typeface="Times New Roman"/>
              <a:ea typeface="Times New Roman"/>
              <a:cs typeface="Times New Roman"/>
              <a:sym typeface="Times New Roman"/>
            </a:endParaRPr>
          </a:p>
        </p:txBody>
      </p:sp>
      <p:sp>
        <p:nvSpPr>
          <p:cNvPr id="38" name="Google Shape;38;p1"/>
          <p:cNvSpPr txBox="1"/>
          <p:nvPr/>
        </p:nvSpPr>
        <p:spPr>
          <a:xfrm>
            <a:off x="1485900" y="2922383"/>
            <a:ext cx="9144000" cy="1447800"/>
          </a:xfrm>
          <a:prstGeom prst="rect">
            <a:avLst/>
          </a:prstGeom>
          <a:no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lang="en-US" sz="2600">
                <a:solidFill>
                  <a:srgbClr val="CC3300"/>
                </a:solidFill>
                <a:latin typeface="Arial"/>
                <a:ea typeface="Arial"/>
                <a:cs typeface="Arial"/>
                <a:sym typeface="Arial"/>
              </a:rPr>
              <a:t>DỰ BÁO DOANH THU BÁN HÀNG BẰNG MẠNG NEURAL</a:t>
            </a:r>
            <a:endParaRPr/>
          </a:p>
        </p:txBody>
      </p:sp>
      <p:pic>
        <p:nvPicPr>
          <p:cNvPr id="39" name="Google Shape;39;p1"/>
          <p:cNvPicPr preferRelativeResize="0"/>
          <p:nvPr/>
        </p:nvPicPr>
        <p:blipFill rotWithShape="1">
          <a:blip r:embed="rId3">
            <a:alphaModFix/>
          </a:blip>
          <a:srcRect b="0" l="0" r="0" t="0"/>
          <a:stretch/>
        </p:blipFill>
        <p:spPr>
          <a:xfrm>
            <a:off x="1670051" y="247650"/>
            <a:ext cx="736979" cy="685800"/>
          </a:xfrm>
          <a:prstGeom prst="rect">
            <a:avLst/>
          </a:prstGeom>
          <a:noFill/>
          <a:ln>
            <a:noFill/>
          </a:ln>
          <a:effectLst>
            <a:outerShdw blurRad="50800" rotWithShape="0" algn="tl" dir="2700000" dist="38100">
              <a:srgbClr val="000000">
                <a:alpha val="40000"/>
              </a:srgbClr>
            </a:outerShdw>
          </a:effectLst>
        </p:spPr>
      </p:pic>
      <p:sp>
        <p:nvSpPr>
          <p:cNvPr id="40" name="Google Shape;40;p1"/>
          <p:cNvSpPr txBox="1"/>
          <p:nvPr/>
        </p:nvSpPr>
        <p:spPr>
          <a:xfrm>
            <a:off x="1600200" y="2514600"/>
            <a:ext cx="89154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i="1" lang="en-US" sz="2600">
                <a:solidFill>
                  <a:srgbClr val="CC3300"/>
                </a:solidFill>
                <a:latin typeface="Times New Roman"/>
                <a:ea typeface="Times New Roman"/>
                <a:cs typeface="Times New Roman"/>
                <a:sym typeface="Times New Roman"/>
              </a:rPr>
              <a:t>Tên đề tài:</a:t>
            </a:r>
            <a:endParaRPr/>
          </a:p>
        </p:txBody>
      </p:sp>
      <p:pic>
        <p:nvPicPr>
          <p:cNvPr id="41" name="Google Shape;41;p1"/>
          <p:cNvPicPr preferRelativeResize="0"/>
          <p:nvPr/>
        </p:nvPicPr>
        <p:blipFill rotWithShape="1">
          <a:blip r:embed="rId4">
            <a:alphaModFix/>
          </a:blip>
          <a:srcRect b="0" l="0" r="0" t="0"/>
          <a:stretch/>
        </p:blipFill>
        <p:spPr>
          <a:xfrm>
            <a:off x="2038539" y="4564211"/>
            <a:ext cx="2952750" cy="1552575"/>
          </a:xfrm>
          <a:prstGeom prst="rect">
            <a:avLst/>
          </a:prstGeom>
          <a:noFill/>
          <a:ln>
            <a:noFill/>
          </a:ln>
        </p:spPr>
      </p:pic>
      <p:sp>
        <p:nvSpPr>
          <p:cNvPr id="42" name="Google Shape;42;p1"/>
          <p:cNvSpPr txBox="1"/>
          <p:nvPr/>
        </p:nvSpPr>
        <p:spPr>
          <a:xfrm>
            <a:off x="5105400" y="4484548"/>
            <a:ext cx="7086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2060"/>
                </a:solidFill>
                <a:latin typeface="Times New Roman"/>
                <a:ea typeface="Times New Roman"/>
                <a:cs typeface="Times New Roman"/>
                <a:sym typeface="Times New Roman"/>
              </a:rPr>
              <a:t>Giảng viên hướng dẫn: TS. Đặng Thiên Bình</a:t>
            </a:r>
            <a:endParaRPr/>
          </a:p>
          <a:p>
            <a:pPr indent="0" lvl="0" marL="0" marR="0" rtl="0" algn="l">
              <a:spcBef>
                <a:spcPts val="0"/>
              </a:spcBef>
              <a:spcAft>
                <a:spcPts val="0"/>
              </a:spcAft>
              <a:buNone/>
            </a:pPr>
            <a:r>
              <a:rPr lang="en-US" sz="1800">
                <a:solidFill>
                  <a:srgbClr val="002060"/>
                </a:solidFill>
                <a:latin typeface="Times New Roman"/>
                <a:ea typeface="Times New Roman"/>
                <a:cs typeface="Times New Roman"/>
                <a:sym typeface="Times New Roman"/>
              </a:rPr>
              <a:t>Sinh viên thực hiện: </a:t>
            </a:r>
            <a:endParaRPr/>
          </a:p>
        </p:txBody>
      </p:sp>
      <p:sp>
        <p:nvSpPr>
          <p:cNvPr id="43" name="Google Shape;43;p1"/>
          <p:cNvSpPr txBox="1"/>
          <p:nvPr/>
        </p:nvSpPr>
        <p:spPr>
          <a:xfrm>
            <a:off x="5181600" y="5130879"/>
            <a:ext cx="2514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2060"/>
                </a:solidFill>
                <a:latin typeface="Times New Roman"/>
                <a:ea typeface="Times New Roman"/>
                <a:cs typeface="Times New Roman"/>
                <a:sym typeface="Times New Roman"/>
              </a:rPr>
              <a:t>Nguyễn Văn Thương</a:t>
            </a:r>
            <a:endParaRPr/>
          </a:p>
          <a:p>
            <a:pPr indent="0" lvl="0" marL="0" marR="0" rtl="0" algn="l">
              <a:spcBef>
                <a:spcPts val="0"/>
              </a:spcBef>
              <a:spcAft>
                <a:spcPts val="0"/>
              </a:spcAft>
              <a:buNone/>
            </a:pPr>
            <a:r>
              <a:rPr lang="en-US" sz="1800">
                <a:solidFill>
                  <a:srgbClr val="002060"/>
                </a:solidFill>
                <a:latin typeface="Times New Roman"/>
                <a:ea typeface="Times New Roman"/>
                <a:cs typeface="Times New Roman"/>
                <a:sym typeface="Times New Roman"/>
              </a:rPr>
              <a:t>Nguyễn Hữu Hùng Dũng</a:t>
            </a:r>
            <a:endParaRPr/>
          </a:p>
        </p:txBody>
      </p:sp>
      <p:sp>
        <p:nvSpPr>
          <p:cNvPr id="44" name="Google Shape;44;p1"/>
          <p:cNvSpPr txBox="1"/>
          <p:nvPr/>
        </p:nvSpPr>
        <p:spPr>
          <a:xfrm>
            <a:off x="7848600" y="5130879"/>
            <a:ext cx="1600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2060"/>
                </a:solidFill>
                <a:latin typeface="Times New Roman"/>
                <a:ea typeface="Times New Roman"/>
                <a:cs typeface="Times New Roman"/>
                <a:sym typeface="Times New Roman"/>
              </a:rPr>
              <a:t>22T_KHDL</a:t>
            </a:r>
            <a:endParaRPr sz="18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2060"/>
                </a:solidFill>
                <a:latin typeface="Times New Roman"/>
                <a:ea typeface="Times New Roman"/>
                <a:cs typeface="Times New Roman"/>
                <a:sym typeface="Times New Roman"/>
              </a:rPr>
              <a:t>22T_KHDL</a:t>
            </a:r>
            <a:endParaRPr sz="18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rgbClr val="00206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552e8c47a1_0_25"/>
          <p:cNvSpPr txBox="1"/>
          <p:nvPr/>
        </p:nvSpPr>
        <p:spPr>
          <a:xfrm>
            <a:off x="1676400" y="1143001"/>
            <a:ext cx="8686800" cy="5181600"/>
          </a:xfrm>
          <a:prstGeom prst="rect">
            <a:avLst/>
          </a:prstGeom>
          <a:noFill/>
          <a:ln>
            <a:noFill/>
          </a:ln>
        </p:spPr>
        <p:txBody>
          <a:bodyPr anchorCtr="0" anchor="t" bIns="45700" lIns="91425" spcFirstLastPara="1" rIns="91425" wrap="square" tIns="45700">
            <a:noAutofit/>
          </a:bodyPr>
          <a:lstStyle/>
          <a:p>
            <a:pPr indent="-347662" lvl="1" marL="463550" marR="0" rtl="0" algn="just">
              <a:lnSpc>
                <a:spcPct val="130000"/>
              </a:lnSpc>
              <a:spcBef>
                <a:spcPts val="0"/>
              </a:spcBef>
              <a:spcAft>
                <a:spcPts val="0"/>
              </a:spcAft>
              <a:buClr>
                <a:schemeClr val="accent6"/>
              </a:buClr>
              <a:buSzPts val="2400"/>
              <a:buFont typeface="Arial"/>
              <a:buNone/>
            </a:pPr>
            <a:r>
              <a:rPr b="1" i="0" lang="en-US" sz="2400" u="none" cap="none" strike="noStrike">
                <a:solidFill>
                  <a:srgbClr val="000000"/>
                </a:solidFill>
                <a:latin typeface="Arial"/>
                <a:ea typeface="Arial"/>
                <a:cs typeface="Arial"/>
                <a:sym typeface="Arial"/>
              </a:rPr>
              <a:t>1. </a:t>
            </a:r>
            <a:r>
              <a:rPr b="1" lang="en-US" sz="2400"/>
              <a:t>Mạng neural là gì?</a:t>
            </a:r>
            <a:endParaRPr b="1" i="0" sz="2400" u="none" cap="none" strike="noStrike">
              <a:solidFill>
                <a:srgbClr val="000000"/>
              </a:solidFill>
              <a:latin typeface="Arial"/>
              <a:ea typeface="Arial"/>
              <a:cs typeface="Arial"/>
              <a:sym typeface="Arial"/>
            </a:endParaRPr>
          </a:p>
          <a:p>
            <a:pPr indent="0" lvl="0" marL="914400" marR="0" rtl="0" algn="just">
              <a:lnSpc>
                <a:spcPct val="130000"/>
              </a:lnSpc>
              <a:spcBef>
                <a:spcPts val="600"/>
              </a:spcBef>
              <a:spcAft>
                <a:spcPts val="0"/>
              </a:spcAft>
              <a:buNone/>
            </a:pPr>
            <a:r>
              <a:t/>
            </a:r>
            <a:endParaRPr sz="2400"/>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Arial"/>
              <a:buNone/>
            </a:pPr>
            <a:r>
              <a:t/>
            </a:r>
            <a:endParaRPr b="0" i="0" sz="2800" u="none" cap="none" strike="noStrike">
              <a:solidFill>
                <a:srgbClr val="000000"/>
              </a:solidFill>
              <a:latin typeface="Arial"/>
              <a:ea typeface="Arial"/>
              <a:cs typeface="Arial"/>
              <a:sym typeface="Arial"/>
            </a:endParaRPr>
          </a:p>
          <a:p>
            <a:pPr indent="-107950" lvl="1" marL="742950" marR="0" rtl="0" algn="just">
              <a:lnSpc>
                <a:spcPct val="130000"/>
              </a:lnSpc>
              <a:spcBef>
                <a:spcPts val="116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13" name="Google Shape;113;g2552e8c47a1_0_25"/>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Cơ sở lý thuyết</a:t>
            </a:r>
            <a:endParaRPr b="1" sz="2800" cap="none">
              <a:solidFill>
                <a:srgbClr val="FFFFFF"/>
              </a:solidFill>
              <a:latin typeface="Arial"/>
              <a:ea typeface="Arial"/>
              <a:cs typeface="Arial"/>
              <a:sym typeface="Arial"/>
            </a:endParaRPr>
          </a:p>
        </p:txBody>
      </p:sp>
      <p:sp>
        <p:nvSpPr>
          <p:cNvPr id="114" name="Google Shape;114;g2552e8c47a1_0_25"/>
          <p:cNvSpPr txBox="1"/>
          <p:nvPr/>
        </p:nvSpPr>
        <p:spPr>
          <a:xfrm>
            <a:off x="2949175" y="4727375"/>
            <a:ext cx="638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000">
                <a:latin typeface="Times New Roman"/>
                <a:ea typeface="Times New Roman"/>
                <a:cs typeface="Times New Roman"/>
                <a:sym typeface="Times New Roman"/>
              </a:rPr>
              <a:t>Cấu trúc của nơ ron nhân tạo</a:t>
            </a:r>
            <a:endParaRPr i="1" sz="2000">
              <a:latin typeface="Times New Roman"/>
              <a:ea typeface="Times New Roman"/>
              <a:cs typeface="Times New Roman"/>
              <a:sym typeface="Times New Roman"/>
            </a:endParaRPr>
          </a:p>
        </p:txBody>
      </p:sp>
      <p:pic>
        <p:nvPicPr>
          <p:cNvPr id="115" name="Google Shape;115;g2552e8c47a1_0_25"/>
          <p:cNvPicPr preferRelativeResize="0"/>
          <p:nvPr/>
        </p:nvPicPr>
        <p:blipFill>
          <a:blip r:embed="rId3">
            <a:alphaModFix/>
          </a:blip>
          <a:stretch>
            <a:fillRect/>
          </a:stretch>
        </p:blipFill>
        <p:spPr>
          <a:xfrm>
            <a:off x="2949173" y="1917450"/>
            <a:ext cx="6781799" cy="28099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552e8c47a1_7_11"/>
          <p:cNvSpPr txBox="1"/>
          <p:nvPr/>
        </p:nvSpPr>
        <p:spPr>
          <a:xfrm>
            <a:off x="1676400" y="1143001"/>
            <a:ext cx="8686800" cy="5181600"/>
          </a:xfrm>
          <a:prstGeom prst="rect">
            <a:avLst/>
          </a:prstGeom>
          <a:noFill/>
          <a:ln>
            <a:noFill/>
          </a:ln>
        </p:spPr>
        <p:txBody>
          <a:bodyPr anchorCtr="0" anchor="t" bIns="45700" lIns="91425" spcFirstLastPara="1" rIns="91425" wrap="square" tIns="45700">
            <a:noAutofit/>
          </a:bodyPr>
          <a:lstStyle/>
          <a:p>
            <a:pPr indent="-347662" lvl="1" marL="463550" marR="0" rtl="0" algn="just">
              <a:lnSpc>
                <a:spcPct val="130000"/>
              </a:lnSpc>
              <a:spcBef>
                <a:spcPts val="0"/>
              </a:spcBef>
              <a:spcAft>
                <a:spcPts val="0"/>
              </a:spcAft>
              <a:buClr>
                <a:schemeClr val="accent6"/>
              </a:buClr>
              <a:buSzPts val="2400"/>
              <a:buFont typeface="Arial"/>
              <a:buNone/>
            </a:pPr>
            <a:r>
              <a:rPr b="1" lang="en-US" sz="2400"/>
              <a:t>2</a:t>
            </a:r>
            <a:r>
              <a:rPr b="1" i="0" lang="en-US" sz="2400" u="none" cap="none" strike="noStrike">
                <a:solidFill>
                  <a:srgbClr val="000000"/>
                </a:solidFill>
                <a:latin typeface="Arial"/>
                <a:ea typeface="Arial"/>
                <a:cs typeface="Arial"/>
                <a:sym typeface="Arial"/>
              </a:rPr>
              <a:t>. </a:t>
            </a:r>
            <a:r>
              <a:rPr b="1" lang="en-US" sz="2400"/>
              <a:t>Các thành phần tạo nên nơ ron:</a:t>
            </a:r>
            <a:endParaRPr b="1" i="0" sz="2400" u="none" cap="none" strike="noStrike">
              <a:solidFill>
                <a:srgbClr val="000000"/>
              </a:solidFill>
              <a:latin typeface="Arial"/>
              <a:ea typeface="Arial"/>
              <a:cs typeface="Arial"/>
              <a:sym typeface="Arial"/>
            </a:endParaRPr>
          </a:p>
          <a:p>
            <a:pPr indent="0" lvl="0" marL="914400" marR="0" rtl="0" algn="just">
              <a:lnSpc>
                <a:spcPct val="130000"/>
              </a:lnSpc>
              <a:spcBef>
                <a:spcPts val="600"/>
              </a:spcBef>
              <a:spcAft>
                <a:spcPts val="0"/>
              </a:spcAft>
              <a:buNone/>
            </a:pPr>
            <a:r>
              <a:t/>
            </a:r>
            <a:endParaRPr sz="2400"/>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Arial"/>
              <a:buNone/>
            </a:pPr>
            <a:r>
              <a:t/>
            </a:r>
            <a:endParaRPr b="0" i="0" sz="2800" u="none" cap="none" strike="noStrike">
              <a:solidFill>
                <a:srgbClr val="000000"/>
              </a:solidFill>
              <a:latin typeface="Arial"/>
              <a:ea typeface="Arial"/>
              <a:cs typeface="Arial"/>
              <a:sym typeface="Arial"/>
            </a:endParaRPr>
          </a:p>
          <a:p>
            <a:pPr indent="-107950" lvl="1" marL="742950" marR="0" rtl="0" algn="just">
              <a:lnSpc>
                <a:spcPct val="130000"/>
              </a:lnSpc>
              <a:spcBef>
                <a:spcPts val="116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21" name="Google Shape;121;g2552e8c47a1_7_11"/>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Cơ sở lý thuyết</a:t>
            </a:r>
            <a:endParaRPr b="1" sz="2800" cap="none">
              <a:solidFill>
                <a:srgbClr val="FFFFFF"/>
              </a:solidFill>
              <a:latin typeface="Arial"/>
              <a:ea typeface="Arial"/>
              <a:cs typeface="Arial"/>
              <a:sym typeface="Arial"/>
            </a:endParaRPr>
          </a:p>
        </p:txBody>
      </p:sp>
      <p:sp>
        <p:nvSpPr>
          <p:cNvPr id="122" name="Google Shape;122;g2552e8c47a1_7_11"/>
          <p:cNvSpPr txBox="1"/>
          <p:nvPr/>
        </p:nvSpPr>
        <p:spPr>
          <a:xfrm>
            <a:off x="2386975" y="1842825"/>
            <a:ext cx="80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3" name="Google Shape;123;g2552e8c47a1_7_11"/>
          <p:cNvSpPr txBox="1"/>
          <p:nvPr/>
        </p:nvSpPr>
        <p:spPr>
          <a:xfrm>
            <a:off x="1541900" y="1842825"/>
            <a:ext cx="103362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Trọng số liên kết: Mỗi liên kết được thể hiện bởi một trọng số, ký hiệu W</a:t>
            </a:r>
            <a:r>
              <a:rPr lang="en-US" sz="2500">
                <a:latin typeface="Times New Roman"/>
                <a:ea typeface="Times New Roman"/>
                <a:cs typeface="Times New Roman"/>
                <a:sym typeface="Times New Roman"/>
              </a:rPr>
              <a:t>kj</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Bias: tăng tốc độ học của mạng nơ ron.</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552e8c47a1_8_26"/>
          <p:cNvSpPr txBox="1"/>
          <p:nvPr/>
        </p:nvSpPr>
        <p:spPr>
          <a:xfrm>
            <a:off x="1676400" y="1143001"/>
            <a:ext cx="8686800" cy="5181600"/>
          </a:xfrm>
          <a:prstGeom prst="rect">
            <a:avLst/>
          </a:prstGeom>
          <a:noFill/>
          <a:ln>
            <a:noFill/>
          </a:ln>
        </p:spPr>
        <p:txBody>
          <a:bodyPr anchorCtr="0" anchor="t" bIns="45700" lIns="91425" spcFirstLastPara="1" rIns="91425" wrap="square" tIns="45700">
            <a:noAutofit/>
          </a:bodyPr>
          <a:lstStyle/>
          <a:p>
            <a:pPr indent="-347662" lvl="1" marL="463550" marR="0" rtl="0" algn="just">
              <a:lnSpc>
                <a:spcPct val="130000"/>
              </a:lnSpc>
              <a:spcBef>
                <a:spcPts val="0"/>
              </a:spcBef>
              <a:spcAft>
                <a:spcPts val="0"/>
              </a:spcAft>
              <a:buClr>
                <a:schemeClr val="accent6"/>
              </a:buClr>
              <a:buSzPts val="2400"/>
              <a:buFont typeface="Arial"/>
              <a:buNone/>
            </a:pPr>
            <a:r>
              <a:rPr b="1" lang="en-US" sz="2400"/>
              <a:t>2</a:t>
            </a:r>
            <a:r>
              <a:rPr b="1" i="0" lang="en-US" sz="2400" u="none" cap="none" strike="noStrike">
                <a:solidFill>
                  <a:srgbClr val="000000"/>
                </a:solidFill>
                <a:latin typeface="Arial"/>
                <a:ea typeface="Arial"/>
                <a:cs typeface="Arial"/>
                <a:sym typeface="Arial"/>
              </a:rPr>
              <a:t>. </a:t>
            </a:r>
            <a:r>
              <a:rPr b="1" lang="en-US" sz="2400"/>
              <a:t>Các thành phần tạo nên nơ ron:</a:t>
            </a:r>
            <a:endParaRPr b="1" i="0" sz="2400" u="none" cap="none" strike="noStrike">
              <a:solidFill>
                <a:srgbClr val="000000"/>
              </a:solidFill>
              <a:latin typeface="Arial"/>
              <a:ea typeface="Arial"/>
              <a:cs typeface="Arial"/>
              <a:sym typeface="Arial"/>
            </a:endParaRPr>
          </a:p>
          <a:p>
            <a:pPr indent="0" lvl="0" marL="914400" marR="0" rtl="0" algn="just">
              <a:lnSpc>
                <a:spcPct val="130000"/>
              </a:lnSpc>
              <a:spcBef>
                <a:spcPts val="600"/>
              </a:spcBef>
              <a:spcAft>
                <a:spcPts val="0"/>
              </a:spcAft>
              <a:buNone/>
            </a:pPr>
            <a:r>
              <a:t/>
            </a:r>
            <a:endParaRPr sz="2400"/>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Arial"/>
              <a:buNone/>
            </a:pPr>
            <a:r>
              <a:t/>
            </a:r>
            <a:endParaRPr b="0" i="0" sz="2800" u="none" cap="none" strike="noStrike">
              <a:solidFill>
                <a:srgbClr val="000000"/>
              </a:solidFill>
              <a:latin typeface="Arial"/>
              <a:ea typeface="Arial"/>
              <a:cs typeface="Arial"/>
              <a:sym typeface="Arial"/>
            </a:endParaRPr>
          </a:p>
          <a:p>
            <a:pPr indent="-107950" lvl="1" marL="742950" marR="0" rtl="0" algn="just">
              <a:lnSpc>
                <a:spcPct val="130000"/>
              </a:lnSpc>
              <a:spcBef>
                <a:spcPts val="116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29" name="Google Shape;129;g2552e8c47a1_8_26"/>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Cơ sở lý thuyết</a:t>
            </a:r>
            <a:endParaRPr b="1" sz="2800" cap="none">
              <a:solidFill>
                <a:srgbClr val="FFFFFF"/>
              </a:solidFill>
              <a:latin typeface="Arial"/>
              <a:ea typeface="Arial"/>
              <a:cs typeface="Arial"/>
              <a:sym typeface="Arial"/>
            </a:endParaRPr>
          </a:p>
        </p:txBody>
      </p:sp>
      <p:sp>
        <p:nvSpPr>
          <p:cNvPr id="130" name="Google Shape;130;g2552e8c47a1_8_26"/>
          <p:cNvSpPr txBox="1"/>
          <p:nvPr/>
        </p:nvSpPr>
        <p:spPr>
          <a:xfrm>
            <a:off x="2386975" y="1842825"/>
            <a:ext cx="80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1" name="Google Shape;131;g2552e8c47a1_8_26"/>
          <p:cNvSpPr txBox="1"/>
          <p:nvPr/>
        </p:nvSpPr>
        <p:spPr>
          <a:xfrm>
            <a:off x="1541900" y="1842825"/>
            <a:ext cx="103362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Trọng số liên kết: Mỗi liên kết được thể hiện bởi một trọng số, ký hiệu Wkj</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Bias: tăng tốc độ học của mạng nơ ron.</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Hàm tổng: dùng để tính tổng của tích các đầu vào với trọng số liên kết của nó: </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Hàm truyền (hàm kích hoạt):  giới hạn phạm vi đầu ra của mỗi nơ ron. Nó nhận đầu vào là kết quả của hàm tổng và ngưỡng đã cho. Thông thường, phạm vi đầu ra của mỗi nơ ron được giới hạn trong đoạn [0,1] hoặc [-1, 1]</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p:txBody>
      </p:sp>
      <p:pic>
        <p:nvPicPr>
          <p:cNvPr id="132" name="Google Shape;132;g2552e8c47a1_8_26"/>
          <p:cNvPicPr preferRelativeResize="0"/>
          <p:nvPr/>
        </p:nvPicPr>
        <p:blipFill>
          <a:blip r:embed="rId3">
            <a:alphaModFix/>
          </a:blip>
          <a:stretch>
            <a:fillRect/>
          </a:stretch>
        </p:blipFill>
        <p:spPr>
          <a:xfrm>
            <a:off x="2829200" y="3086100"/>
            <a:ext cx="2438449" cy="6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552e8c47a1_7_28"/>
          <p:cNvSpPr txBox="1"/>
          <p:nvPr/>
        </p:nvSpPr>
        <p:spPr>
          <a:xfrm>
            <a:off x="1676400" y="1143001"/>
            <a:ext cx="8686800" cy="5181600"/>
          </a:xfrm>
          <a:prstGeom prst="rect">
            <a:avLst/>
          </a:prstGeom>
          <a:noFill/>
          <a:ln>
            <a:noFill/>
          </a:ln>
        </p:spPr>
        <p:txBody>
          <a:bodyPr anchorCtr="0" anchor="t" bIns="45700" lIns="91425" spcFirstLastPara="1" rIns="91425" wrap="square" tIns="45700">
            <a:noAutofit/>
          </a:bodyPr>
          <a:lstStyle/>
          <a:p>
            <a:pPr indent="-347662" lvl="1" marL="463550" marR="0" rtl="0" algn="just">
              <a:lnSpc>
                <a:spcPct val="130000"/>
              </a:lnSpc>
              <a:spcBef>
                <a:spcPts val="0"/>
              </a:spcBef>
              <a:spcAft>
                <a:spcPts val="0"/>
              </a:spcAft>
              <a:buClr>
                <a:schemeClr val="accent6"/>
              </a:buClr>
              <a:buSzPts val="2400"/>
              <a:buFont typeface="Arial"/>
              <a:buNone/>
            </a:pPr>
            <a:r>
              <a:rPr b="1" lang="en-US" sz="2400"/>
              <a:t>2</a:t>
            </a:r>
            <a:r>
              <a:rPr b="1" i="0" lang="en-US" sz="2400" u="none" cap="none" strike="noStrike">
                <a:solidFill>
                  <a:srgbClr val="000000"/>
                </a:solidFill>
                <a:latin typeface="Arial"/>
                <a:ea typeface="Arial"/>
                <a:cs typeface="Arial"/>
                <a:sym typeface="Arial"/>
              </a:rPr>
              <a:t>. </a:t>
            </a:r>
            <a:r>
              <a:rPr b="1" lang="en-US" sz="2400"/>
              <a:t>Các thành phần tạo nên nơ ron:</a:t>
            </a:r>
            <a:endParaRPr b="1" i="0" sz="2400" u="none" cap="none" strike="noStrike">
              <a:solidFill>
                <a:srgbClr val="000000"/>
              </a:solidFill>
              <a:latin typeface="Arial"/>
              <a:ea typeface="Arial"/>
              <a:cs typeface="Arial"/>
              <a:sym typeface="Arial"/>
            </a:endParaRPr>
          </a:p>
          <a:p>
            <a:pPr indent="0" lvl="0" marL="914400" marR="0" rtl="0" algn="just">
              <a:lnSpc>
                <a:spcPct val="130000"/>
              </a:lnSpc>
              <a:spcBef>
                <a:spcPts val="600"/>
              </a:spcBef>
              <a:spcAft>
                <a:spcPts val="0"/>
              </a:spcAft>
              <a:buNone/>
            </a:pPr>
            <a:r>
              <a:t/>
            </a:r>
            <a:endParaRPr sz="2400"/>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Arial"/>
              <a:buNone/>
            </a:pPr>
            <a:r>
              <a:t/>
            </a:r>
            <a:endParaRPr b="0" i="0" sz="2800" u="none" cap="none" strike="noStrike">
              <a:solidFill>
                <a:srgbClr val="000000"/>
              </a:solidFill>
              <a:latin typeface="Arial"/>
              <a:ea typeface="Arial"/>
              <a:cs typeface="Arial"/>
              <a:sym typeface="Arial"/>
            </a:endParaRPr>
          </a:p>
          <a:p>
            <a:pPr indent="-107950" lvl="1" marL="742950" marR="0" rtl="0" algn="just">
              <a:lnSpc>
                <a:spcPct val="130000"/>
              </a:lnSpc>
              <a:spcBef>
                <a:spcPts val="116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38" name="Google Shape;138;g2552e8c47a1_7_28"/>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Cơ sở lý thuyết</a:t>
            </a:r>
            <a:endParaRPr b="1" sz="2800" cap="none">
              <a:solidFill>
                <a:srgbClr val="FFFFFF"/>
              </a:solidFill>
              <a:latin typeface="Arial"/>
              <a:ea typeface="Arial"/>
              <a:cs typeface="Arial"/>
              <a:sym typeface="Arial"/>
            </a:endParaRPr>
          </a:p>
        </p:txBody>
      </p:sp>
      <p:sp>
        <p:nvSpPr>
          <p:cNvPr id="139" name="Google Shape;139;g2552e8c47a1_7_28"/>
          <p:cNvSpPr txBox="1"/>
          <p:nvPr/>
        </p:nvSpPr>
        <p:spPr>
          <a:xfrm>
            <a:off x="2386975" y="1842825"/>
            <a:ext cx="80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0" name="Google Shape;140;g2552e8c47a1_7_28"/>
          <p:cNvSpPr txBox="1"/>
          <p:nvPr/>
        </p:nvSpPr>
        <p:spPr>
          <a:xfrm>
            <a:off x="2302825" y="1828800"/>
            <a:ext cx="10336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Times New Roman"/>
              <a:ea typeface="Times New Roman"/>
              <a:cs typeface="Times New Roman"/>
              <a:sym typeface="Times New Roman"/>
            </a:endParaRPr>
          </a:p>
        </p:txBody>
      </p:sp>
      <p:pic>
        <p:nvPicPr>
          <p:cNvPr id="141" name="Google Shape;141;g2552e8c47a1_7_28"/>
          <p:cNvPicPr preferRelativeResize="0"/>
          <p:nvPr/>
        </p:nvPicPr>
        <p:blipFill rotWithShape="1">
          <a:blip r:embed="rId3">
            <a:alphaModFix/>
          </a:blip>
          <a:srcRect b="29078" l="0" r="0" t="0"/>
          <a:stretch/>
        </p:blipFill>
        <p:spPr>
          <a:xfrm>
            <a:off x="3124100" y="1636200"/>
            <a:ext cx="5237350" cy="4195200"/>
          </a:xfrm>
          <a:prstGeom prst="rect">
            <a:avLst/>
          </a:prstGeom>
          <a:noFill/>
          <a:ln>
            <a:noFill/>
          </a:ln>
        </p:spPr>
      </p:pic>
      <p:sp>
        <p:nvSpPr>
          <p:cNvPr id="142" name="Google Shape;142;g2552e8c47a1_7_28"/>
          <p:cNvSpPr txBox="1"/>
          <p:nvPr/>
        </p:nvSpPr>
        <p:spPr>
          <a:xfrm>
            <a:off x="3424800" y="5904325"/>
            <a:ext cx="4670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000">
                <a:latin typeface="Times New Roman"/>
                <a:ea typeface="Times New Roman"/>
                <a:cs typeface="Times New Roman"/>
                <a:sym typeface="Times New Roman"/>
              </a:rPr>
              <a:t>Một số hàm kích hoạt </a:t>
            </a:r>
            <a:endParaRPr i="1"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552e8c47a1_7_47"/>
          <p:cNvSpPr txBox="1"/>
          <p:nvPr/>
        </p:nvSpPr>
        <p:spPr>
          <a:xfrm>
            <a:off x="1676400" y="1143001"/>
            <a:ext cx="8686800" cy="5181600"/>
          </a:xfrm>
          <a:prstGeom prst="rect">
            <a:avLst/>
          </a:prstGeom>
          <a:noFill/>
          <a:ln>
            <a:noFill/>
          </a:ln>
        </p:spPr>
        <p:txBody>
          <a:bodyPr anchorCtr="0" anchor="t" bIns="45700" lIns="91425" spcFirstLastPara="1" rIns="91425" wrap="square" tIns="45700">
            <a:noAutofit/>
          </a:bodyPr>
          <a:lstStyle/>
          <a:p>
            <a:pPr indent="-347662" lvl="1" marL="463550" marR="0" rtl="0" algn="just">
              <a:lnSpc>
                <a:spcPct val="130000"/>
              </a:lnSpc>
              <a:spcBef>
                <a:spcPts val="0"/>
              </a:spcBef>
              <a:spcAft>
                <a:spcPts val="0"/>
              </a:spcAft>
              <a:buClr>
                <a:schemeClr val="accent6"/>
              </a:buClr>
              <a:buSzPts val="2400"/>
              <a:buFont typeface="Arial"/>
              <a:buNone/>
            </a:pPr>
            <a:r>
              <a:rPr b="1" lang="en-US" sz="2400"/>
              <a:t>3</a:t>
            </a:r>
            <a:r>
              <a:rPr b="1" i="0" lang="en-US" sz="2400" u="none" cap="none" strike="noStrike">
                <a:solidFill>
                  <a:srgbClr val="000000"/>
                </a:solidFill>
                <a:latin typeface="Arial"/>
                <a:ea typeface="Arial"/>
                <a:cs typeface="Arial"/>
                <a:sym typeface="Arial"/>
              </a:rPr>
              <a:t>. </a:t>
            </a:r>
            <a:r>
              <a:rPr b="1" lang="en-US" sz="2400"/>
              <a:t>Quá trình học của mạng nơ ron</a:t>
            </a:r>
            <a:r>
              <a:rPr b="1" lang="en-US" sz="2400"/>
              <a:t>:</a:t>
            </a:r>
            <a:endParaRPr b="1" i="0" sz="2400" u="none" cap="none" strike="noStrike">
              <a:solidFill>
                <a:srgbClr val="000000"/>
              </a:solidFill>
              <a:latin typeface="Arial"/>
              <a:ea typeface="Arial"/>
              <a:cs typeface="Arial"/>
              <a:sym typeface="Arial"/>
            </a:endParaRPr>
          </a:p>
          <a:p>
            <a:pPr indent="0" lvl="0" marL="914400" marR="0" rtl="0" algn="just">
              <a:lnSpc>
                <a:spcPct val="130000"/>
              </a:lnSpc>
              <a:spcBef>
                <a:spcPts val="600"/>
              </a:spcBef>
              <a:spcAft>
                <a:spcPts val="0"/>
              </a:spcAft>
              <a:buNone/>
            </a:pPr>
            <a:r>
              <a:t/>
            </a:r>
            <a:endParaRPr sz="2400"/>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Arial"/>
              <a:buNone/>
            </a:pPr>
            <a:r>
              <a:t/>
            </a:r>
            <a:endParaRPr b="0" i="0" sz="2800" u="none" cap="none" strike="noStrike">
              <a:solidFill>
                <a:srgbClr val="000000"/>
              </a:solidFill>
              <a:latin typeface="Arial"/>
              <a:ea typeface="Arial"/>
              <a:cs typeface="Arial"/>
              <a:sym typeface="Arial"/>
            </a:endParaRPr>
          </a:p>
          <a:p>
            <a:pPr indent="-107950" lvl="1" marL="742950" marR="0" rtl="0" algn="just">
              <a:lnSpc>
                <a:spcPct val="130000"/>
              </a:lnSpc>
              <a:spcBef>
                <a:spcPts val="116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48" name="Google Shape;148;g2552e8c47a1_7_47"/>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Cơ sở lý thuyết</a:t>
            </a:r>
            <a:endParaRPr b="1" sz="2800" cap="none">
              <a:solidFill>
                <a:srgbClr val="FFFFFF"/>
              </a:solidFill>
              <a:latin typeface="Arial"/>
              <a:ea typeface="Arial"/>
              <a:cs typeface="Arial"/>
              <a:sym typeface="Arial"/>
            </a:endParaRPr>
          </a:p>
        </p:txBody>
      </p:sp>
      <p:sp>
        <p:nvSpPr>
          <p:cNvPr id="149" name="Google Shape;149;g2552e8c47a1_7_47"/>
          <p:cNvSpPr txBox="1"/>
          <p:nvPr/>
        </p:nvSpPr>
        <p:spPr>
          <a:xfrm>
            <a:off x="2386975" y="1842825"/>
            <a:ext cx="80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0" name="Google Shape;150;g2552e8c47a1_7_47"/>
          <p:cNvSpPr txBox="1"/>
          <p:nvPr/>
        </p:nvSpPr>
        <p:spPr>
          <a:xfrm>
            <a:off x="2190625" y="1646475"/>
            <a:ext cx="8863500" cy="17238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lang="en-US" sz="2000">
                <a:latin typeface="Times New Roman"/>
                <a:ea typeface="Times New Roman"/>
                <a:cs typeface="Times New Roman"/>
                <a:sym typeface="Times New Roman"/>
              </a:rPr>
              <a:t>Quá trình học bản chất là sự thay đổi các trọng số liên kết của mạng. Trong quá trình này, các trọng số của mạng sẽ hội tụ dần tới các giá trị sao cho với mỗi vec-tơ đầu vào x từ tập huấn luyện, mạng sẽ cho ra vectơ đầu ra y như mong muốn</a:t>
            </a:r>
            <a:endParaRPr sz="2000">
              <a:latin typeface="Times New Roman"/>
              <a:ea typeface="Times New Roman"/>
              <a:cs typeface="Times New Roman"/>
              <a:sym typeface="Times New Roman"/>
            </a:endParaRPr>
          </a:p>
          <a:p>
            <a:pPr indent="0" lvl="0" marL="457200" rtl="0" algn="just">
              <a:spcBef>
                <a:spcPts val="0"/>
              </a:spcBef>
              <a:spcAft>
                <a:spcPts val="0"/>
              </a:spcAft>
              <a:buNone/>
            </a:pPr>
            <a:r>
              <a:t/>
            </a:r>
            <a:endParaRPr sz="2000">
              <a:latin typeface="Times New Roman"/>
              <a:ea typeface="Times New Roman"/>
              <a:cs typeface="Times New Roman"/>
              <a:sym typeface="Times New Roman"/>
            </a:endParaRPr>
          </a:p>
        </p:txBody>
      </p:sp>
      <p:pic>
        <p:nvPicPr>
          <p:cNvPr id="151" name="Google Shape;151;g2552e8c47a1_7_47"/>
          <p:cNvPicPr preferRelativeResize="0"/>
          <p:nvPr/>
        </p:nvPicPr>
        <p:blipFill>
          <a:blip r:embed="rId3">
            <a:alphaModFix/>
          </a:blip>
          <a:stretch>
            <a:fillRect/>
          </a:stretch>
        </p:blipFill>
        <p:spPr>
          <a:xfrm>
            <a:off x="4254250" y="3104022"/>
            <a:ext cx="4203950" cy="2637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552e8c47a1_8_34"/>
          <p:cNvSpPr txBox="1"/>
          <p:nvPr>
            <p:ph type="title"/>
          </p:nvPr>
        </p:nvSpPr>
        <p:spPr>
          <a:xfrm>
            <a:off x="963084" y="4406901"/>
            <a:ext cx="10363200" cy="136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552e8c47a1_8_34"/>
          <p:cNvSpPr txBox="1"/>
          <p:nvPr>
            <p:ph idx="1" type="body"/>
          </p:nvPr>
        </p:nvSpPr>
        <p:spPr>
          <a:xfrm>
            <a:off x="3053200" y="2752150"/>
            <a:ext cx="3187200" cy="628800"/>
          </a:xfrm>
          <a:prstGeom prst="rect">
            <a:avLst/>
          </a:prstGeom>
        </p:spPr>
        <p:txBody>
          <a:bodyPr anchorCtr="0" anchor="b" bIns="45700" lIns="91425" spcFirstLastPara="1" rIns="91425" wrap="square" tIns="45700">
            <a:noAutofit/>
          </a:bodyPr>
          <a:lstStyle/>
          <a:p>
            <a:pPr indent="0" lvl="0" marL="0" rtl="0" algn="l">
              <a:spcBef>
                <a:spcPts val="400"/>
              </a:spcBef>
              <a:spcAft>
                <a:spcPts val="0"/>
              </a:spcAft>
              <a:buNone/>
            </a:pPr>
            <a:r>
              <a:rPr lang="en-US" sz="2600">
                <a:latin typeface="Times New Roman"/>
                <a:ea typeface="Times New Roman"/>
                <a:cs typeface="Times New Roman"/>
                <a:sym typeface="Times New Roman"/>
              </a:rPr>
              <a:t>C = (1/N)*</a:t>
            </a:r>
            <a:r>
              <a:rPr lang="en-US" sz="2600">
                <a:latin typeface="Times New Roman"/>
                <a:ea typeface="Times New Roman"/>
                <a:cs typeface="Times New Roman"/>
                <a:sym typeface="Times New Roman"/>
              </a:rPr>
              <a:t>Σ</a:t>
            </a:r>
            <a:r>
              <a:rPr baseline="-25000" lang="en-US" sz="2600">
                <a:latin typeface="Times New Roman"/>
                <a:ea typeface="Times New Roman"/>
                <a:cs typeface="Times New Roman"/>
                <a:sym typeface="Times New Roman"/>
              </a:rPr>
              <a:t>i</a:t>
            </a:r>
            <a:r>
              <a:rPr baseline="30000" lang="en-US" sz="2600">
                <a:latin typeface="Times New Roman"/>
                <a:ea typeface="Times New Roman"/>
                <a:cs typeface="Times New Roman"/>
                <a:sym typeface="Times New Roman"/>
              </a:rPr>
              <a:t>N</a:t>
            </a:r>
            <a:r>
              <a:rPr lang="en-US" sz="2600">
                <a:latin typeface="Times New Roman"/>
                <a:ea typeface="Times New Roman"/>
                <a:cs typeface="Times New Roman"/>
                <a:sym typeface="Times New Roman"/>
              </a:rPr>
              <a:t>(y</a:t>
            </a:r>
            <a:r>
              <a:rPr baseline="-25000" lang="en-US" sz="2600">
                <a:latin typeface="Times New Roman"/>
                <a:ea typeface="Times New Roman"/>
                <a:cs typeface="Times New Roman"/>
                <a:sym typeface="Times New Roman"/>
              </a:rPr>
              <a:t>i </a:t>
            </a:r>
            <a:r>
              <a:rPr lang="en-US" sz="2600">
                <a:latin typeface="Times New Roman"/>
                <a:ea typeface="Times New Roman"/>
                <a:cs typeface="Times New Roman"/>
                <a:sym typeface="Times New Roman"/>
              </a:rPr>
              <a:t>- d</a:t>
            </a:r>
            <a:r>
              <a:rPr baseline="-25000" lang="en-US" sz="2600">
                <a:latin typeface="Times New Roman"/>
                <a:ea typeface="Times New Roman"/>
                <a:cs typeface="Times New Roman"/>
                <a:sym typeface="Times New Roman"/>
              </a:rPr>
              <a:t>i</a:t>
            </a:r>
            <a:r>
              <a:rPr lang="en-US" sz="2600">
                <a:latin typeface="Times New Roman"/>
                <a:ea typeface="Times New Roman"/>
                <a:cs typeface="Times New Roman"/>
                <a:sym typeface="Times New Roman"/>
              </a:rPr>
              <a:t>)</a:t>
            </a:r>
            <a:r>
              <a:rPr baseline="30000" lang="en-US" sz="2600">
                <a:latin typeface="Times New Roman"/>
                <a:ea typeface="Times New Roman"/>
                <a:cs typeface="Times New Roman"/>
                <a:sym typeface="Times New Roman"/>
              </a:rPr>
              <a:t>2</a:t>
            </a:r>
            <a:endParaRPr sz="2600">
              <a:latin typeface="Times New Roman"/>
              <a:ea typeface="Times New Roman"/>
              <a:cs typeface="Times New Roman"/>
              <a:sym typeface="Times New Roman"/>
            </a:endParaRPr>
          </a:p>
        </p:txBody>
      </p:sp>
      <p:sp>
        <p:nvSpPr>
          <p:cNvPr id="159" name="Google Shape;159;g2552e8c47a1_8_34"/>
          <p:cNvSpPr txBox="1"/>
          <p:nvPr/>
        </p:nvSpPr>
        <p:spPr>
          <a:xfrm>
            <a:off x="2436925" y="2003450"/>
            <a:ext cx="244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Times New Roman"/>
                <a:ea typeface="Times New Roman"/>
                <a:cs typeface="Times New Roman"/>
                <a:sym typeface="Times New Roman"/>
              </a:rPr>
              <a:t>Hàm mất mát:</a:t>
            </a:r>
            <a:endParaRPr sz="2300">
              <a:latin typeface="Times New Roman"/>
              <a:ea typeface="Times New Roman"/>
              <a:cs typeface="Times New Roman"/>
              <a:sym typeface="Times New Roman"/>
            </a:endParaRPr>
          </a:p>
        </p:txBody>
      </p:sp>
      <p:sp>
        <p:nvSpPr>
          <p:cNvPr id="160" name="Google Shape;160;g2552e8c47a1_8_34"/>
          <p:cNvSpPr txBox="1"/>
          <p:nvPr/>
        </p:nvSpPr>
        <p:spPr>
          <a:xfrm>
            <a:off x="6569000" y="2542250"/>
            <a:ext cx="4469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Trong đó:</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y</a:t>
            </a:r>
            <a:r>
              <a:rPr baseline="-25000" lang="en-US" sz="2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 là đầu ra của mạng neuron.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d</a:t>
            </a:r>
            <a:r>
              <a:rPr baseline="-25000" lang="en-US" sz="2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 là đầu ra mong muốn.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N là số đầu ra.</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552e8c47a1_8_167"/>
          <p:cNvSpPr txBox="1"/>
          <p:nvPr>
            <p:ph type="title"/>
          </p:nvPr>
        </p:nvSpPr>
        <p:spPr>
          <a:xfrm>
            <a:off x="963084" y="4406901"/>
            <a:ext cx="10363200" cy="136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552e8c47a1_8_167"/>
          <p:cNvSpPr txBox="1"/>
          <p:nvPr>
            <p:ph idx="1" type="body"/>
          </p:nvPr>
        </p:nvSpPr>
        <p:spPr>
          <a:xfrm>
            <a:off x="914400" y="1134425"/>
            <a:ext cx="6039900" cy="454800"/>
          </a:xfrm>
          <a:prstGeom prst="rect">
            <a:avLst/>
          </a:prstGeom>
        </p:spPr>
        <p:txBody>
          <a:bodyPr anchorCtr="0" anchor="b" bIns="45700" lIns="91425" spcFirstLastPara="1" rIns="91425" wrap="square" tIns="45700">
            <a:noAutofit/>
          </a:bodyPr>
          <a:lstStyle/>
          <a:p>
            <a:pPr indent="0" lvl="0" marL="0" rtl="0" algn="l">
              <a:spcBef>
                <a:spcPts val="400"/>
              </a:spcBef>
              <a:spcAft>
                <a:spcPts val="0"/>
              </a:spcAft>
              <a:buNone/>
            </a:pPr>
            <a:r>
              <a:rPr b="1" lang="en-US" sz="2300">
                <a:latin typeface="Times New Roman"/>
                <a:ea typeface="Times New Roman"/>
                <a:cs typeface="Times New Roman"/>
                <a:sym typeface="Times New Roman"/>
              </a:rPr>
              <a:t>Gradient Descent:</a:t>
            </a:r>
            <a:endParaRPr b="1" sz="2300">
              <a:latin typeface="Times New Roman"/>
              <a:ea typeface="Times New Roman"/>
              <a:cs typeface="Times New Roman"/>
              <a:sym typeface="Times New Roman"/>
            </a:endParaRPr>
          </a:p>
        </p:txBody>
      </p:sp>
      <p:cxnSp>
        <p:nvCxnSpPr>
          <p:cNvPr id="168" name="Google Shape;168;g2552e8c47a1_8_167"/>
          <p:cNvCxnSpPr/>
          <p:nvPr/>
        </p:nvCxnSpPr>
        <p:spPr>
          <a:xfrm rot="10800000">
            <a:off x="3323025" y="1955475"/>
            <a:ext cx="0" cy="4016400"/>
          </a:xfrm>
          <a:prstGeom prst="straightConnector1">
            <a:avLst/>
          </a:prstGeom>
          <a:noFill/>
          <a:ln cap="flat" cmpd="sng" w="19050">
            <a:solidFill>
              <a:schemeClr val="dk2"/>
            </a:solidFill>
            <a:prstDash val="solid"/>
            <a:round/>
            <a:headEnd len="med" w="med" type="none"/>
            <a:tailEnd len="med" w="med" type="triangle"/>
          </a:ln>
        </p:spPr>
      </p:cxnSp>
      <p:cxnSp>
        <p:nvCxnSpPr>
          <p:cNvPr id="169" name="Google Shape;169;g2552e8c47a1_8_167"/>
          <p:cNvCxnSpPr/>
          <p:nvPr/>
        </p:nvCxnSpPr>
        <p:spPr>
          <a:xfrm flipH="1" rot="10800000">
            <a:off x="1261800" y="5259175"/>
            <a:ext cx="9953700" cy="28800"/>
          </a:xfrm>
          <a:prstGeom prst="straightConnector1">
            <a:avLst/>
          </a:prstGeom>
          <a:noFill/>
          <a:ln cap="flat" cmpd="sng" w="19050">
            <a:solidFill>
              <a:schemeClr val="dk2"/>
            </a:solidFill>
            <a:prstDash val="solid"/>
            <a:round/>
            <a:headEnd len="med" w="med" type="none"/>
            <a:tailEnd len="med" w="med" type="triangle"/>
          </a:ln>
        </p:spPr>
      </p:cxnSp>
      <p:sp>
        <p:nvSpPr>
          <p:cNvPr id="170" name="Google Shape;170;g2552e8c47a1_8_167"/>
          <p:cNvSpPr/>
          <p:nvPr/>
        </p:nvSpPr>
        <p:spPr>
          <a:xfrm>
            <a:off x="3949125" y="2244275"/>
            <a:ext cx="2774025" cy="2836325"/>
          </a:xfrm>
          <a:custGeom>
            <a:rect b="b" l="l" r="r" t="t"/>
            <a:pathLst>
              <a:path extrusionOk="0" h="113453" w="110961">
                <a:moveTo>
                  <a:pt x="0" y="10787"/>
                </a:moveTo>
                <a:cubicBezTo>
                  <a:pt x="1541" y="24336"/>
                  <a:pt x="4173" y="84248"/>
                  <a:pt x="9246" y="92082"/>
                </a:cubicBezTo>
                <a:cubicBezTo>
                  <a:pt x="14319" y="99916"/>
                  <a:pt x="24722" y="54260"/>
                  <a:pt x="30437" y="57792"/>
                </a:cubicBezTo>
                <a:cubicBezTo>
                  <a:pt x="36152" y="61324"/>
                  <a:pt x="36601" y="116162"/>
                  <a:pt x="43536" y="113272"/>
                </a:cubicBezTo>
                <a:cubicBezTo>
                  <a:pt x="50471" y="110382"/>
                  <a:pt x="65305" y="47004"/>
                  <a:pt x="72047" y="40454"/>
                </a:cubicBezTo>
                <a:cubicBezTo>
                  <a:pt x="78790" y="33904"/>
                  <a:pt x="77505" y="80716"/>
                  <a:pt x="83991" y="73974"/>
                </a:cubicBezTo>
                <a:cubicBezTo>
                  <a:pt x="90477" y="67232"/>
                  <a:pt x="106466" y="12329"/>
                  <a:pt x="110961" y="0"/>
                </a:cubicBezTo>
              </a:path>
            </a:pathLst>
          </a:custGeom>
          <a:noFill/>
          <a:ln cap="flat" cmpd="sng" w="19050">
            <a:solidFill>
              <a:schemeClr val="dk2"/>
            </a:solidFill>
            <a:prstDash val="solid"/>
            <a:round/>
            <a:headEnd len="med" w="med" type="none"/>
            <a:tailEnd len="med" w="med" type="none"/>
          </a:ln>
        </p:spPr>
      </p:sp>
      <p:sp>
        <p:nvSpPr>
          <p:cNvPr id="171" name="Google Shape;171;g2552e8c47a1_8_167"/>
          <p:cNvSpPr/>
          <p:nvPr/>
        </p:nvSpPr>
        <p:spPr>
          <a:xfrm>
            <a:off x="5307250" y="3737225"/>
            <a:ext cx="192600" cy="21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552e8c47a1_8_167"/>
          <p:cNvSpPr txBox="1"/>
          <p:nvPr/>
        </p:nvSpPr>
        <p:spPr>
          <a:xfrm>
            <a:off x="7888625" y="3732825"/>
            <a:ext cx="2774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Times New Roman"/>
                <a:ea typeface="Times New Roman"/>
                <a:cs typeface="Times New Roman"/>
                <a:sym typeface="Times New Roman"/>
              </a:rPr>
              <a:t>x</a:t>
            </a:r>
            <a:r>
              <a:rPr baseline="-25000" lang="en-US" sz="2300">
                <a:latin typeface="Times New Roman"/>
                <a:ea typeface="Times New Roman"/>
                <a:cs typeface="Times New Roman"/>
                <a:sym typeface="Times New Roman"/>
              </a:rPr>
              <a:t>(mới) </a:t>
            </a:r>
            <a:r>
              <a:rPr lang="en-US" sz="2300">
                <a:latin typeface="Times New Roman"/>
                <a:ea typeface="Times New Roman"/>
                <a:cs typeface="Times New Roman"/>
                <a:sym typeface="Times New Roman"/>
              </a:rPr>
              <a:t>= x</a:t>
            </a:r>
            <a:r>
              <a:rPr baseline="-25000" lang="en-US" sz="2300">
                <a:latin typeface="Times New Roman"/>
                <a:ea typeface="Times New Roman"/>
                <a:cs typeface="Times New Roman"/>
                <a:sym typeface="Times New Roman"/>
              </a:rPr>
              <a:t>(cũ)</a:t>
            </a:r>
            <a:r>
              <a:rPr lang="en-US" sz="2300">
                <a:latin typeface="Times New Roman"/>
                <a:ea typeface="Times New Roman"/>
                <a:cs typeface="Times New Roman"/>
                <a:sym typeface="Times New Roman"/>
              </a:rPr>
              <a:t> - ŋ*f’(x)</a:t>
            </a:r>
            <a:endParaRPr sz="2300">
              <a:latin typeface="Times New Roman"/>
              <a:ea typeface="Times New Roman"/>
              <a:cs typeface="Times New Roman"/>
              <a:sym typeface="Times New Roman"/>
            </a:endParaRPr>
          </a:p>
        </p:txBody>
      </p:sp>
      <p:cxnSp>
        <p:nvCxnSpPr>
          <p:cNvPr id="173" name="Google Shape;173;g2552e8c47a1_8_167"/>
          <p:cNvCxnSpPr/>
          <p:nvPr/>
        </p:nvCxnSpPr>
        <p:spPr>
          <a:xfrm flipH="1">
            <a:off x="5259038" y="3843075"/>
            <a:ext cx="154200" cy="472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552e8c47a1_8_182"/>
          <p:cNvSpPr txBox="1"/>
          <p:nvPr>
            <p:ph type="title"/>
          </p:nvPr>
        </p:nvSpPr>
        <p:spPr>
          <a:xfrm>
            <a:off x="963084" y="4406901"/>
            <a:ext cx="10363200" cy="136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552e8c47a1_8_182"/>
          <p:cNvSpPr txBox="1"/>
          <p:nvPr>
            <p:ph idx="1" type="body"/>
          </p:nvPr>
        </p:nvSpPr>
        <p:spPr>
          <a:xfrm>
            <a:off x="2244125" y="2321300"/>
            <a:ext cx="3467700" cy="1573800"/>
          </a:xfrm>
          <a:prstGeom prst="rect">
            <a:avLst/>
          </a:prstGeom>
        </p:spPr>
        <p:txBody>
          <a:bodyPr anchorCtr="0" anchor="b" bIns="45700" lIns="91425" spcFirstLastPara="1" rIns="91425" wrap="square" tIns="45700">
            <a:noAutofit/>
          </a:bodyPr>
          <a:lstStyle/>
          <a:p>
            <a:pPr indent="0" lvl="0" marL="0" rtl="0" algn="l">
              <a:spcBef>
                <a:spcPts val="400"/>
              </a:spcBef>
              <a:spcAft>
                <a:spcPts val="0"/>
              </a:spcAft>
              <a:buNone/>
            </a:pPr>
            <a:r>
              <a:rPr lang="en-US" sz="2700">
                <a:latin typeface="Times New Roman"/>
                <a:ea typeface="Times New Roman"/>
                <a:cs typeface="Times New Roman"/>
                <a:sym typeface="Times New Roman"/>
              </a:rPr>
              <a:t>w</a:t>
            </a:r>
            <a:r>
              <a:rPr baseline="-25000" lang="en-US" sz="2700">
                <a:latin typeface="Times New Roman"/>
                <a:ea typeface="Times New Roman"/>
                <a:cs typeface="Times New Roman"/>
                <a:sym typeface="Times New Roman"/>
              </a:rPr>
              <a:t>(mới)</a:t>
            </a:r>
            <a:r>
              <a:rPr lang="en-US" sz="2700">
                <a:latin typeface="Times New Roman"/>
                <a:ea typeface="Times New Roman"/>
                <a:cs typeface="Times New Roman"/>
                <a:sym typeface="Times New Roman"/>
              </a:rPr>
              <a:t> = w</a:t>
            </a:r>
            <a:r>
              <a:rPr baseline="-25000" lang="en-US" sz="2700">
                <a:latin typeface="Times New Roman"/>
                <a:ea typeface="Times New Roman"/>
                <a:cs typeface="Times New Roman"/>
                <a:sym typeface="Times New Roman"/>
              </a:rPr>
              <a:t>(cũ) </a:t>
            </a:r>
            <a:r>
              <a:rPr lang="en-US" sz="2700">
                <a:latin typeface="Times New Roman"/>
                <a:ea typeface="Times New Roman"/>
                <a:cs typeface="Times New Roman"/>
                <a:sym typeface="Times New Roman"/>
              </a:rPr>
              <a:t>- ŋ*C’(w)</a:t>
            </a:r>
            <a:endParaRPr sz="2700">
              <a:latin typeface="Times New Roman"/>
              <a:ea typeface="Times New Roman"/>
              <a:cs typeface="Times New Roman"/>
              <a:sym typeface="Times New Roman"/>
            </a:endParaRPr>
          </a:p>
          <a:p>
            <a:pPr indent="0" lvl="0" marL="0" rtl="0" algn="l">
              <a:spcBef>
                <a:spcPts val="400"/>
              </a:spcBef>
              <a:spcAft>
                <a:spcPts val="0"/>
              </a:spcAft>
              <a:buNone/>
            </a:pPr>
            <a:r>
              <a:t/>
            </a:r>
            <a:endParaRPr sz="2700">
              <a:latin typeface="Times New Roman"/>
              <a:ea typeface="Times New Roman"/>
              <a:cs typeface="Times New Roman"/>
              <a:sym typeface="Times New Roman"/>
            </a:endParaRPr>
          </a:p>
          <a:p>
            <a:pPr indent="0" lvl="0" marL="0" rtl="0" algn="l">
              <a:spcBef>
                <a:spcPts val="400"/>
              </a:spcBef>
              <a:spcAft>
                <a:spcPts val="0"/>
              </a:spcAft>
              <a:buNone/>
            </a:pPr>
            <a:r>
              <a:rPr lang="en-US" sz="2700">
                <a:latin typeface="Times New Roman"/>
                <a:ea typeface="Times New Roman"/>
                <a:cs typeface="Times New Roman"/>
                <a:sym typeface="Times New Roman"/>
              </a:rPr>
              <a:t>b</a:t>
            </a:r>
            <a:r>
              <a:rPr baseline="-25000" lang="en-US" sz="2700">
                <a:latin typeface="Times New Roman"/>
                <a:ea typeface="Times New Roman"/>
                <a:cs typeface="Times New Roman"/>
                <a:sym typeface="Times New Roman"/>
              </a:rPr>
              <a:t>(mới)</a:t>
            </a:r>
            <a:r>
              <a:rPr lang="en-US" sz="2700">
                <a:latin typeface="Times New Roman"/>
                <a:ea typeface="Times New Roman"/>
                <a:cs typeface="Times New Roman"/>
                <a:sym typeface="Times New Roman"/>
              </a:rPr>
              <a:t> = b</a:t>
            </a:r>
            <a:r>
              <a:rPr baseline="-25000" lang="en-US" sz="2700">
                <a:latin typeface="Times New Roman"/>
                <a:ea typeface="Times New Roman"/>
                <a:cs typeface="Times New Roman"/>
                <a:sym typeface="Times New Roman"/>
              </a:rPr>
              <a:t>(cũ) </a:t>
            </a:r>
            <a:r>
              <a:rPr lang="en-US" sz="2700">
                <a:latin typeface="Times New Roman"/>
                <a:ea typeface="Times New Roman"/>
                <a:cs typeface="Times New Roman"/>
                <a:sym typeface="Times New Roman"/>
              </a:rPr>
              <a:t>- ŋ*C’(b)</a:t>
            </a:r>
            <a:endParaRPr sz="2700">
              <a:latin typeface="Times New Roman"/>
              <a:ea typeface="Times New Roman"/>
              <a:cs typeface="Times New Roman"/>
              <a:sym typeface="Times New Roman"/>
            </a:endParaRPr>
          </a:p>
        </p:txBody>
      </p:sp>
      <p:sp>
        <p:nvSpPr>
          <p:cNvPr id="181" name="Google Shape;181;g2552e8c47a1_8_182"/>
          <p:cNvSpPr txBox="1"/>
          <p:nvPr/>
        </p:nvSpPr>
        <p:spPr>
          <a:xfrm>
            <a:off x="6164500" y="2321300"/>
            <a:ext cx="3650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Trong đó:</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w là trọng số.</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b là bias.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C(x) là hàm mất mát.</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552e8c47a1_8_198"/>
          <p:cNvSpPr txBox="1"/>
          <p:nvPr>
            <p:ph type="title"/>
          </p:nvPr>
        </p:nvSpPr>
        <p:spPr>
          <a:xfrm>
            <a:off x="963084" y="4406901"/>
            <a:ext cx="10363200" cy="136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552e8c47a1_8_198"/>
          <p:cNvSpPr txBox="1"/>
          <p:nvPr>
            <p:ph idx="1" type="body"/>
          </p:nvPr>
        </p:nvSpPr>
        <p:spPr>
          <a:xfrm>
            <a:off x="3100350" y="1733775"/>
            <a:ext cx="5991300" cy="462300"/>
          </a:xfrm>
          <a:prstGeom prst="rect">
            <a:avLst/>
          </a:prstGeom>
        </p:spPr>
        <p:txBody>
          <a:bodyPr anchorCtr="0" anchor="b" bIns="45700" lIns="91425" spcFirstLastPara="1" rIns="91425" wrap="square" tIns="45700">
            <a:noAutofit/>
          </a:bodyPr>
          <a:lstStyle/>
          <a:p>
            <a:pPr indent="0" lvl="0" marL="0" rtl="0" algn="l">
              <a:spcBef>
                <a:spcPts val="400"/>
              </a:spcBef>
              <a:spcAft>
                <a:spcPts val="0"/>
              </a:spcAft>
              <a:buNone/>
            </a:pPr>
            <a:r>
              <a:rPr lang="en-US" sz="2600">
                <a:solidFill>
                  <a:srgbClr val="000714"/>
                </a:solidFill>
                <a:highlight>
                  <a:srgbClr val="FFFFFF"/>
                </a:highlight>
                <a:latin typeface="Times New Roman"/>
                <a:ea typeface="Times New Roman"/>
                <a:cs typeface="Times New Roman"/>
                <a:sym typeface="Times New Roman"/>
              </a:rPr>
              <a:t>C’(w) = ∂C/∂w = (∂C/∂y)*(∂y/∂z)*(∂z/∂w)</a:t>
            </a:r>
            <a:endParaRPr sz="2600">
              <a:solidFill>
                <a:srgbClr val="000714"/>
              </a:solidFill>
              <a:latin typeface="Times New Roman"/>
              <a:ea typeface="Times New Roman"/>
              <a:cs typeface="Times New Roman"/>
              <a:sym typeface="Times New Roman"/>
            </a:endParaRPr>
          </a:p>
        </p:txBody>
      </p:sp>
      <p:sp>
        <p:nvSpPr>
          <p:cNvPr id="189" name="Google Shape;189;g2552e8c47a1_8_198"/>
          <p:cNvSpPr txBox="1"/>
          <p:nvPr/>
        </p:nvSpPr>
        <p:spPr>
          <a:xfrm>
            <a:off x="2724750" y="2513975"/>
            <a:ext cx="6742500" cy="14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C = (y - d)</a:t>
            </a:r>
            <a:r>
              <a:rPr baseline="30000" lang="en-US" sz="1700">
                <a:latin typeface="Times New Roman"/>
                <a:ea typeface="Times New Roman"/>
                <a:cs typeface="Times New Roman"/>
                <a:sym typeface="Times New Roman"/>
              </a:rPr>
              <a:t>2</a:t>
            </a:r>
            <a:r>
              <a:rPr lang="en-US" sz="1700">
                <a:latin typeface="Times New Roman"/>
                <a:ea typeface="Times New Roman"/>
                <a:cs typeface="Times New Roman"/>
                <a:sym typeface="Times New Roman"/>
              </a:rPr>
              <a:t>, trong đó: y là đầu ra của mạng neuron, d là đầu ra mong muốn</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Ta lại có: y = σ(w*y’ + b), trong đó y’ là dữ liệu được truyền cho lớp ra.</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Gọi z=w*y’ + b.</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Khi đó:</a:t>
            </a:r>
            <a:endParaRPr sz="1700">
              <a:latin typeface="Times New Roman"/>
              <a:ea typeface="Times New Roman"/>
              <a:cs typeface="Times New Roman"/>
              <a:sym typeface="Times New Roman"/>
            </a:endParaRPr>
          </a:p>
          <a:p>
            <a:pPr indent="457200" lvl="0" marL="0" rtl="0" algn="l">
              <a:spcBef>
                <a:spcPts val="0"/>
              </a:spcBef>
              <a:spcAft>
                <a:spcPts val="0"/>
              </a:spcAft>
              <a:buNone/>
            </a:pPr>
            <a:r>
              <a:rPr lang="en-US" sz="1700">
                <a:latin typeface="Times New Roman"/>
                <a:ea typeface="Times New Roman"/>
                <a:cs typeface="Times New Roman"/>
                <a:sym typeface="Times New Roman"/>
              </a:rPr>
              <a:t>C = (y - d)</a:t>
            </a:r>
            <a:r>
              <a:rPr baseline="30000" lang="en-US" sz="1700">
                <a:latin typeface="Times New Roman"/>
                <a:ea typeface="Times New Roman"/>
                <a:cs typeface="Times New Roman"/>
                <a:sym typeface="Times New Roman"/>
              </a:rPr>
              <a:t>2</a:t>
            </a:r>
            <a:r>
              <a:rPr lang="en-US" sz="1700">
                <a:latin typeface="Times New Roman"/>
                <a:ea typeface="Times New Roman"/>
                <a:cs typeface="Times New Roman"/>
                <a:sym typeface="Times New Roman"/>
              </a:rPr>
              <a:t> = (σ(z) - d)</a:t>
            </a:r>
            <a:r>
              <a:rPr baseline="30000" lang="en-US" sz="1700">
                <a:latin typeface="Times New Roman"/>
                <a:ea typeface="Times New Roman"/>
                <a:cs typeface="Times New Roman"/>
                <a:sym typeface="Times New Roman"/>
              </a:rPr>
              <a:t>2</a:t>
            </a:r>
            <a:endParaRPr sz="1700">
              <a:latin typeface="Times New Roman"/>
              <a:ea typeface="Times New Roman"/>
              <a:cs typeface="Times New Roman"/>
              <a:sym typeface="Times New Roman"/>
            </a:endParaRPr>
          </a:p>
        </p:txBody>
      </p:sp>
      <p:sp>
        <p:nvSpPr>
          <p:cNvPr id="190" name="Google Shape;190;g2552e8c47a1_8_198"/>
          <p:cNvSpPr txBox="1"/>
          <p:nvPr/>
        </p:nvSpPr>
        <p:spPr>
          <a:xfrm>
            <a:off x="3506050" y="4218825"/>
            <a:ext cx="45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g2552e8c47a1_8_198"/>
          <p:cNvSpPr txBox="1"/>
          <p:nvPr/>
        </p:nvSpPr>
        <p:spPr>
          <a:xfrm>
            <a:off x="3760050" y="4406900"/>
            <a:ext cx="467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=&gt; C’(w) = 2(y - d)*σ’(z)*y’</a:t>
            </a:r>
            <a:endParaRPr sz="2100">
              <a:latin typeface="Times New Roman"/>
              <a:ea typeface="Times New Roman"/>
              <a:cs typeface="Times New Roman"/>
              <a:sym typeface="Times New Roman"/>
            </a:endParaRPr>
          </a:p>
          <a:p>
            <a:pPr indent="0" lvl="0" marL="0" rtl="0" algn="l">
              <a:spcBef>
                <a:spcPts val="0"/>
              </a:spcBef>
              <a:spcAft>
                <a:spcPts val="0"/>
              </a:spcAft>
              <a:buNone/>
            </a:pPr>
            <a:r>
              <a:rPr lang="en-US" sz="2100">
                <a:latin typeface="Times New Roman"/>
                <a:ea typeface="Times New Roman"/>
                <a:cs typeface="Times New Roman"/>
                <a:sym typeface="Times New Roman"/>
              </a:rPr>
              <a:t>Tương tự, ta có: C’(b) = 2(y - d)*σ’(z)*1</a:t>
            </a:r>
            <a:endParaRPr sz="21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552e8c47a1_8_189"/>
          <p:cNvSpPr txBox="1"/>
          <p:nvPr>
            <p:ph type="title"/>
          </p:nvPr>
        </p:nvSpPr>
        <p:spPr>
          <a:xfrm>
            <a:off x="963084" y="4406901"/>
            <a:ext cx="10363200" cy="136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552e8c47a1_8_189"/>
          <p:cNvSpPr txBox="1"/>
          <p:nvPr>
            <p:ph idx="1" type="body"/>
          </p:nvPr>
        </p:nvSpPr>
        <p:spPr>
          <a:xfrm>
            <a:off x="620250" y="2248575"/>
            <a:ext cx="10951500" cy="2766600"/>
          </a:xfrm>
          <a:prstGeom prst="rect">
            <a:avLst/>
          </a:prstGeom>
        </p:spPr>
        <p:txBody>
          <a:bodyPr anchorCtr="0" anchor="b" bIns="45700" lIns="91425" spcFirstLastPara="1" rIns="91425" wrap="square" tIns="45700">
            <a:noAutofit/>
          </a:bodyPr>
          <a:lstStyle/>
          <a:p>
            <a:pPr indent="0" lvl="0" marL="0" rtl="0" algn="just">
              <a:lnSpc>
                <a:spcPct val="115000"/>
              </a:lnSpc>
              <a:spcBef>
                <a:spcPts val="0"/>
              </a:spcBef>
              <a:spcAft>
                <a:spcPts val="0"/>
              </a:spcAft>
              <a:buNone/>
            </a:pPr>
            <a:r>
              <a:rPr lang="en-US" sz="1800">
                <a:highlight>
                  <a:srgbClr val="FFFFFF"/>
                </a:highlight>
                <a:latin typeface="Times New Roman"/>
                <a:ea typeface="Times New Roman"/>
                <a:cs typeface="Times New Roman"/>
                <a:sym typeface="Times New Roman"/>
              </a:rPr>
              <a:t>Trong thực nghiệm, có một vài phương pháp như dưới đây:</a:t>
            </a:r>
            <a:endParaRPr sz="1800">
              <a:highlight>
                <a:srgbClr val="FFFFFF"/>
              </a:highlight>
              <a:latin typeface="Times New Roman"/>
              <a:ea typeface="Times New Roman"/>
              <a:cs typeface="Times New Roman"/>
              <a:sym typeface="Times New Roman"/>
            </a:endParaRPr>
          </a:p>
          <a:p>
            <a:pPr indent="-342900" lvl="0" marL="457200" rtl="0" algn="l">
              <a:lnSpc>
                <a:spcPct val="115000"/>
              </a:lnSpc>
              <a:spcBef>
                <a:spcPts val="90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Giới hạn số vòng lặp: đây là phương pháp phổ biến nhất và cũng để đảm bảo rằng chương trình chạy không quá lâu. Tuy nhiên, một nhược điểm của cách làm này là có thể thuật toán dừng lại trước khi đủ gần với nghiệm.</a:t>
            </a:r>
            <a:endParaRPr sz="1800">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So sánh gradient của nghiệm tại hai lần cập nhật liên tiếp, khi nào giá trị này đủ nhỏ thì dừng lại.</a:t>
            </a:r>
            <a:endParaRPr sz="1800">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So sánh giá trị của hàm mất mát của nghiệm tại hai lần cập nhật liên tiếp, khi nào giá trị này đủ nhỏ thì dừng lại.</a:t>
            </a:r>
            <a:endParaRPr sz="1800">
              <a:highlight>
                <a:srgbClr val="FFFFFF"/>
              </a:highlight>
              <a:latin typeface="Times New Roman"/>
              <a:ea typeface="Times New Roman"/>
              <a:cs typeface="Times New Roman"/>
              <a:sym typeface="Times New Roman"/>
            </a:endParaRPr>
          </a:p>
          <a:p>
            <a:pPr indent="0" lvl="0" marL="0" rtl="0" algn="l">
              <a:spcBef>
                <a:spcPts val="900"/>
              </a:spcBef>
              <a:spcAft>
                <a:spcPts val="0"/>
              </a:spcAft>
              <a:buNone/>
            </a:pPr>
            <a:r>
              <a:t/>
            </a:r>
            <a:endParaRPr/>
          </a:p>
        </p:txBody>
      </p:sp>
      <p:sp>
        <p:nvSpPr>
          <p:cNvPr id="199" name="Google Shape;199;g2552e8c47a1_8_189"/>
          <p:cNvSpPr txBox="1"/>
          <p:nvPr/>
        </p:nvSpPr>
        <p:spPr>
          <a:xfrm>
            <a:off x="1078800" y="1849350"/>
            <a:ext cx="4565700" cy="871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800"/>
              </a:spcBef>
              <a:spcAft>
                <a:spcPts val="0"/>
              </a:spcAft>
              <a:buNone/>
            </a:pPr>
            <a:r>
              <a:rPr b="1" lang="en-US" sz="2100">
                <a:highlight>
                  <a:srgbClr val="FFFFFF"/>
                </a:highlight>
                <a:latin typeface="Times New Roman"/>
                <a:ea typeface="Times New Roman"/>
                <a:cs typeface="Times New Roman"/>
                <a:sym typeface="Times New Roman"/>
              </a:rPr>
              <a:t>Stopping Criteria (điều kiện dừng)</a:t>
            </a:r>
            <a:endParaRPr b="1" sz="2100">
              <a:highlight>
                <a:srgbClr val="FFFFFF"/>
              </a:highlight>
              <a:latin typeface="Times New Roman"/>
              <a:ea typeface="Times New Roman"/>
              <a:cs typeface="Times New Roman"/>
              <a:sym typeface="Times New Roman"/>
            </a:endParaRPr>
          </a:p>
          <a:p>
            <a:pPr indent="0" lvl="0" marL="0" rtl="0" algn="l">
              <a:spcBef>
                <a:spcPts val="9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nvSpPr>
        <p:spPr>
          <a:xfrm>
            <a:off x="2057400" y="228600"/>
            <a:ext cx="73152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NỘI DUNG</a:t>
            </a:r>
            <a:endParaRPr/>
          </a:p>
        </p:txBody>
      </p:sp>
      <p:sp>
        <p:nvSpPr>
          <p:cNvPr id="50" name="Google Shape;50;p2"/>
          <p:cNvSpPr/>
          <p:nvPr/>
        </p:nvSpPr>
        <p:spPr>
          <a:xfrm>
            <a:off x="2987676" y="1981200"/>
            <a:ext cx="6183313" cy="508000"/>
          </a:xfrm>
          <a:prstGeom prst="roundRect">
            <a:avLst>
              <a:gd fmla="val 50000" name="adj"/>
            </a:avLst>
          </a:prstGeom>
          <a:solidFill>
            <a:srgbClr val="00B0C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i="0" lang="en-US" sz="2000" u="none" cap="none" strike="noStrike">
                <a:solidFill>
                  <a:schemeClr val="lt1"/>
                </a:solidFill>
                <a:latin typeface="Arial"/>
                <a:ea typeface="Arial"/>
                <a:cs typeface="Arial"/>
                <a:sym typeface="Arial"/>
              </a:rPr>
              <a:t>1. Tổng quan về đề tài</a:t>
            </a:r>
            <a:endParaRPr b="1" i="0" sz="2000" u="none" cap="none" strike="noStrike">
              <a:solidFill>
                <a:schemeClr val="lt1"/>
              </a:solidFill>
              <a:latin typeface="Arial"/>
              <a:ea typeface="Arial"/>
              <a:cs typeface="Arial"/>
              <a:sym typeface="Arial"/>
            </a:endParaRPr>
          </a:p>
        </p:txBody>
      </p:sp>
      <p:sp>
        <p:nvSpPr>
          <p:cNvPr id="51" name="Google Shape;51;p2"/>
          <p:cNvSpPr/>
          <p:nvPr/>
        </p:nvSpPr>
        <p:spPr>
          <a:xfrm>
            <a:off x="2987676" y="32750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3. Phân tích thiết kế hệ thống</a:t>
            </a:r>
            <a:endParaRPr b="1" sz="2000">
              <a:solidFill>
                <a:srgbClr val="006699"/>
              </a:solidFill>
              <a:latin typeface="Arial"/>
              <a:ea typeface="Arial"/>
              <a:cs typeface="Arial"/>
              <a:sym typeface="Arial"/>
            </a:endParaRPr>
          </a:p>
        </p:txBody>
      </p:sp>
      <p:sp>
        <p:nvSpPr>
          <p:cNvPr id="52" name="Google Shape;52;p2"/>
          <p:cNvSpPr/>
          <p:nvPr/>
        </p:nvSpPr>
        <p:spPr>
          <a:xfrm>
            <a:off x="2987676" y="26273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2. Cơ sở lý thuyết</a:t>
            </a:r>
            <a:endParaRPr b="1" sz="2000">
              <a:solidFill>
                <a:srgbClr val="006699"/>
              </a:solidFill>
              <a:latin typeface="Arial"/>
              <a:ea typeface="Arial"/>
              <a:cs typeface="Arial"/>
              <a:sym typeface="Arial"/>
            </a:endParaRPr>
          </a:p>
        </p:txBody>
      </p:sp>
      <p:sp>
        <p:nvSpPr>
          <p:cNvPr id="53" name="Google Shape;53;p2"/>
          <p:cNvSpPr/>
          <p:nvPr/>
        </p:nvSpPr>
        <p:spPr>
          <a:xfrm>
            <a:off x="2987676" y="39227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i="0" lang="en-US" sz="2000" u="none" cap="none" strike="noStrike">
                <a:solidFill>
                  <a:srgbClr val="006699"/>
                </a:solidFill>
                <a:latin typeface="Arial"/>
                <a:ea typeface="Arial"/>
                <a:cs typeface="Arial"/>
                <a:sym typeface="Arial"/>
              </a:rPr>
              <a:t>4. Kết quả thực nghiệm và đánh giá</a:t>
            </a:r>
            <a:endParaRPr b="1" i="0" sz="2000" u="none" cap="none" strike="noStrike">
              <a:solidFill>
                <a:srgbClr val="006699"/>
              </a:solidFill>
              <a:latin typeface="Arial"/>
              <a:ea typeface="Arial"/>
              <a:cs typeface="Arial"/>
              <a:sym typeface="Arial"/>
            </a:endParaRPr>
          </a:p>
        </p:txBody>
      </p:sp>
      <p:sp>
        <p:nvSpPr>
          <p:cNvPr id="54" name="Google Shape;54;p2"/>
          <p:cNvSpPr/>
          <p:nvPr/>
        </p:nvSpPr>
        <p:spPr>
          <a:xfrm>
            <a:off x="2987676" y="45704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i="0" lang="en-US" sz="2000" u="none" cap="none" strike="noStrike">
                <a:solidFill>
                  <a:srgbClr val="006699"/>
                </a:solidFill>
                <a:latin typeface="Arial"/>
                <a:ea typeface="Arial"/>
                <a:cs typeface="Arial"/>
                <a:sym typeface="Arial"/>
              </a:rPr>
              <a:t>5. Kết luận và Hướng phát triển</a:t>
            </a:r>
            <a:endParaRPr b="1" i="0" sz="2000" u="none" cap="none" strike="noStrike">
              <a:solidFill>
                <a:srgbClr val="006699"/>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idx="12" type="sldNum"/>
          </p:nvPr>
        </p:nvSpPr>
        <p:spPr>
          <a:xfrm>
            <a:off x="8941973" y="6479701"/>
            <a:ext cx="1616075" cy="2549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lt1"/>
                </a:solidFill>
                <a:latin typeface="Arial"/>
                <a:ea typeface="Arial"/>
                <a:cs typeface="Arial"/>
                <a:sym typeface="Arial"/>
              </a:rPr>
              <a:t>‹#›</a:t>
            </a:fld>
            <a:r>
              <a:rPr lang="en-US" sz="1800">
                <a:solidFill>
                  <a:schemeClr val="lt1"/>
                </a:solidFill>
                <a:latin typeface="Arial"/>
                <a:ea typeface="Arial"/>
                <a:cs typeface="Arial"/>
                <a:sym typeface="Arial"/>
              </a:rPr>
              <a:t>/20</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8"/>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NỘI DUNG</a:t>
            </a:r>
            <a:endParaRPr/>
          </a:p>
        </p:txBody>
      </p:sp>
      <p:sp>
        <p:nvSpPr>
          <p:cNvPr id="206" name="Google Shape;206;p8"/>
          <p:cNvSpPr/>
          <p:nvPr/>
        </p:nvSpPr>
        <p:spPr>
          <a:xfrm>
            <a:off x="2987676" y="1981200"/>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i="0" lang="en-US" sz="2000" u="none" cap="none" strike="noStrike">
                <a:solidFill>
                  <a:srgbClr val="006699"/>
                </a:solidFill>
                <a:latin typeface="Arial"/>
                <a:ea typeface="Arial"/>
                <a:cs typeface="Arial"/>
                <a:sym typeface="Arial"/>
              </a:rPr>
              <a:t>1. Tổng quan về đề tài</a:t>
            </a:r>
            <a:endParaRPr b="1" i="0" sz="2000" u="none" cap="none" strike="noStrike">
              <a:solidFill>
                <a:srgbClr val="006699"/>
              </a:solidFill>
              <a:latin typeface="Arial"/>
              <a:ea typeface="Arial"/>
              <a:cs typeface="Arial"/>
              <a:sym typeface="Arial"/>
            </a:endParaRPr>
          </a:p>
        </p:txBody>
      </p:sp>
      <p:sp>
        <p:nvSpPr>
          <p:cNvPr id="207" name="Google Shape;207;p8"/>
          <p:cNvSpPr/>
          <p:nvPr/>
        </p:nvSpPr>
        <p:spPr>
          <a:xfrm>
            <a:off x="2987676" y="3275012"/>
            <a:ext cx="6183313" cy="508000"/>
          </a:xfrm>
          <a:prstGeom prst="roundRect">
            <a:avLst>
              <a:gd fmla="val 50000" name="adj"/>
            </a:avLst>
          </a:prstGeom>
          <a:solidFill>
            <a:srgbClr val="00B0C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3. Phân tích thiết kế giải thuật</a:t>
            </a:r>
            <a:endParaRPr b="1" sz="2000">
              <a:solidFill>
                <a:schemeClr val="lt1"/>
              </a:solidFill>
              <a:latin typeface="Arial"/>
              <a:ea typeface="Arial"/>
              <a:cs typeface="Arial"/>
              <a:sym typeface="Arial"/>
            </a:endParaRPr>
          </a:p>
        </p:txBody>
      </p:sp>
      <p:sp>
        <p:nvSpPr>
          <p:cNvPr id="208" name="Google Shape;208;p8"/>
          <p:cNvSpPr/>
          <p:nvPr/>
        </p:nvSpPr>
        <p:spPr>
          <a:xfrm>
            <a:off x="2987676" y="26273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914400" lvl="2" marL="914400" marR="0" rtl="0" algn="l">
              <a:spcBef>
                <a:spcPts val="0"/>
              </a:spcBef>
              <a:spcAft>
                <a:spcPts val="0"/>
              </a:spcAft>
              <a:buNone/>
            </a:pPr>
            <a:r>
              <a:rPr b="1" i="0" lang="en-US" sz="2000" u="none" cap="none" strike="noStrike">
                <a:solidFill>
                  <a:srgbClr val="006699"/>
                </a:solidFill>
                <a:latin typeface="Arial"/>
                <a:ea typeface="Arial"/>
                <a:cs typeface="Arial"/>
                <a:sym typeface="Arial"/>
              </a:rPr>
              <a:t>2. Cơ sở lý thuyết</a:t>
            </a:r>
            <a:endParaRPr b="1" i="0" sz="2000" u="none" cap="none" strike="noStrike">
              <a:solidFill>
                <a:srgbClr val="006699"/>
              </a:solidFill>
              <a:latin typeface="Arial"/>
              <a:ea typeface="Arial"/>
              <a:cs typeface="Arial"/>
              <a:sym typeface="Arial"/>
            </a:endParaRPr>
          </a:p>
        </p:txBody>
      </p:sp>
      <p:sp>
        <p:nvSpPr>
          <p:cNvPr id="209" name="Google Shape;209;p8"/>
          <p:cNvSpPr/>
          <p:nvPr/>
        </p:nvSpPr>
        <p:spPr>
          <a:xfrm>
            <a:off x="2987676" y="39227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4. Kết quả thực nghiệm và đánh giá</a:t>
            </a:r>
            <a:endParaRPr b="1" sz="2000">
              <a:solidFill>
                <a:srgbClr val="006699"/>
              </a:solidFill>
              <a:latin typeface="Arial"/>
              <a:ea typeface="Arial"/>
              <a:cs typeface="Arial"/>
              <a:sym typeface="Arial"/>
            </a:endParaRPr>
          </a:p>
        </p:txBody>
      </p:sp>
      <p:sp>
        <p:nvSpPr>
          <p:cNvPr id="210" name="Google Shape;210;p8"/>
          <p:cNvSpPr/>
          <p:nvPr/>
        </p:nvSpPr>
        <p:spPr>
          <a:xfrm>
            <a:off x="2987676" y="45704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5. Kết luận và hướng phát triển</a:t>
            </a:r>
            <a:endParaRPr b="1" sz="2000">
              <a:solidFill>
                <a:srgbClr val="006699"/>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0" lvl="0" marL="0" marR="0" rtl="0" algn="just">
              <a:lnSpc>
                <a:spcPct val="130000"/>
              </a:lnSpc>
              <a:spcBef>
                <a:spcPts val="0"/>
              </a:spcBef>
              <a:spcAft>
                <a:spcPts val="0"/>
              </a:spcAft>
              <a:buNone/>
            </a:pPr>
            <a:r>
              <a:rPr b="1" i="0" lang="en-US" sz="2400" u="none" cap="none" strike="noStrike">
                <a:solidFill>
                  <a:srgbClr val="000000"/>
                </a:solidFill>
                <a:latin typeface="Arial"/>
                <a:ea typeface="Arial"/>
                <a:cs typeface="Arial"/>
                <a:sym typeface="Arial"/>
              </a:rPr>
              <a:t>Phát biểu bài toán</a:t>
            </a:r>
            <a:endParaRPr b="1" i="0" sz="2400" u="none" cap="none" strike="noStrike">
              <a:solidFill>
                <a:srgbClr val="000000"/>
              </a:solidFill>
              <a:latin typeface="Arial"/>
              <a:ea typeface="Arial"/>
              <a:cs typeface="Arial"/>
              <a:sym typeface="Arial"/>
            </a:endParaRPr>
          </a:p>
          <a:p>
            <a:pPr indent="0" lvl="0" marL="0" marR="0" rtl="0" algn="just">
              <a:lnSpc>
                <a:spcPct val="130000"/>
              </a:lnSpc>
              <a:spcBef>
                <a:spcPts val="600"/>
              </a:spcBef>
              <a:spcAft>
                <a:spcPts val="0"/>
              </a:spcAft>
              <a:buNone/>
            </a:pPr>
            <a:r>
              <a:rPr lang="en-US" sz="2500">
                <a:latin typeface="Times New Roman"/>
                <a:ea typeface="Times New Roman"/>
                <a:cs typeface="Times New Roman"/>
                <a:sym typeface="Times New Roman"/>
              </a:rPr>
              <a:t>Mô tả đầu vào (Input) và đầu ra (Output):</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16" name="Google Shape;216;p9"/>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Vấn đề đặt ra</a:t>
            </a:r>
            <a:endParaRPr b="1" sz="2800" cap="none">
              <a:solidFill>
                <a:srgbClr val="FFFFFF"/>
              </a:solidFill>
              <a:latin typeface="Arial"/>
              <a:ea typeface="Arial"/>
              <a:cs typeface="Arial"/>
              <a:sym typeface="Arial"/>
            </a:endParaRPr>
          </a:p>
        </p:txBody>
      </p:sp>
      <p:pic>
        <p:nvPicPr>
          <p:cNvPr id="217" name="Google Shape;217;p9"/>
          <p:cNvPicPr preferRelativeResize="0"/>
          <p:nvPr/>
        </p:nvPicPr>
        <p:blipFill rotWithShape="1">
          <a:blip r:embed="rId3">
            <a:alphaModFix/>
          </a:blip>
          <a:srcRect b="0" l="12395" r="9449" t="0"/>
          <a:stretch/>
        </p:blipFill>
        <p:spPr>
          <a:xfrm>
            <a:off x="2050400" y="2330950"/>
            <a:ext cx="6781800" cy="33381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552e8c47a1_4_9"/>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0" lvl="0" marL="0" marR="0" rtl="0" algn="just">
              <a:lnSpc>
                <a:spcPct val="130000"/>
              </a:lnSpc>
              <a:spcBef>
                <a:spcPts val="0"/>
              </a:spcBef>
              <a:spcAft>
                <a:spcPts val="0"/>
              </a:spcAft>
              <a:buNone/>
            </a:pPr>
            <a:r>
              <a:rPr b="1" i="0" lang="en-US" sz="2400" u="none" cap="none" strike="noStrike">
                <a:solidFill>
                  <a:srgbClr val="000000"/>
                </a:solidFill>
                <a:latin typeface="Arial"/>
                <a:ea typeface="Arial"/>
                <a:cs typeface="Arial"/>
                <a:sym typeface="Arial"/>
              </a:rPr>
              <a:t>Phát biểu bài toán</a:t>
            </a:r>
            <a:endParaRPr b="1" i="0" sz="2400" u="none" cap="none" strike="noStrike">
              <a:solidFill>
                <a:srgbClr val="000000"/>
              </a:solidFill>
              <a:latin typeface="Arial"/>
              <a:ea typeface="Arial"/>
              <a:cs typeface="Arial"/>
              <a:sym typeface="Arial"/>
            </a:endParaRPr>
          </a:p>
          <a:p>
            <a:pPr indent="0" lvl="0" marL="0" marR="0" rtl="0" algn="just">
              <a:lnSpc>
                <a:spcPct val="130000"/>
              </a:lnSpc>
              <a:spcBef>
                <a:spcPts val="600"/>
              </a:spcBef>
              <a:spcAft>
                <a:spcPts val="0"/>
              </a:spcAft>
              <a:buNone/>
            </a:pPr>
            <a:r>
              <a:rPr lang="en-US" sz="2500">
                <a:latin typeface="Times New Roman"/>
                <a:ea typeface="Times New Roman"/>
                <a:cs typeface="Times New Roman"/>
                <a:sym typeface="Times New Roman"/>
              </a:rPr>
              <a:t>Mô tả đầu vào (Input) và đầu ra (Output):</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3" name="Google Shape;223;g2552e8c47a1_4_9"/>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Vấn đề đặt ra</a:t>
            </a:r>
            <a:endParaRPr b="1" sz="2800" cap="none">
              <a:solidFill>
                <a:srgbClr val="FFFFFF"/>
              </a:solidFill>
              <a:latin typeface="Arial"/>
              <a:ea typeface="Arial"/>
              <a:cs typeface="Arial"/>
              <a:sym typeface="Arial"/>
            </a:endParaRPr>
          </a:p>
        </p:txBody>
      </p:sp>
      <p:pic>
        <p:nvPicPr>
          <p:cNvPr id="224" name="Google Shape;224;g2552e8c47a1_4_9"/>
          <p:cNvPicPr preferRelativeResize="0"/>
          <p:nvPr/>
        </p:nvPicPr>
        <p:blipFill>
          <a:blip r:embed="rId3">
            <a:alphaModFix/>
          </a:blip>
          <a:stretch>
            <a:fillRect/>
          </a:stretch>
        </p:blipFill>
        <p:spPr>
          <a:xfrm>
            <a:off x="2088050" y="2419350"/>
            <a:ext cx="7535600" cy="2243750"/>
          </a:xfrm>
          <a:prstGeom prst="rect">
            <a:avLst/>
          </a:prstGeom>
          <a:noFill/>
          <a:ln>
            <a:noFill/>
          </a:ln>
        </p:spPr>
      </p:pic>
      <p:sp>
        <p:nvSpPr>
          <p:cNvPr id="225" name="Google Shape;225;g2552e8c47a1_4_9"/>
          <p:cNvSpPr txBox="1"/>
          <p:nvPr/>
        </p:nvSpPr>
        <p:spPr>
          <a:xfrm>
            <a:off x="2370750" y="4241025"/>
            <a:ext cx="697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Nội dung file đầu vào mẫu sử dụng để chạy thử chương trình</a:t>
            </a:r>
            <a:endParaRPr i="1"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0" lvl="0" marL="0" marR="0" rtl="0" algn="just">
              <a:lnSpc>
                <a:spcPct val="130000"/>
              </a:lnSpc>
              <a:spcBef>
                <a:spcPts val="0"/>
              </a:spcBef>
              <a:spcAft>
                <a:spcPts val="0"/>
              </a:spcAft>
              <a:buNone/>
            </a:pPr>
            <a:r>
              <a:rPr b="1" i="0" lang="en-US" sz="2400" u="none" cap="none" strike="noStrike">
                <a:solidFill>
                  <a:srgbClr val="000000"/>
                </a:solidFill>
                <a:latin typeface="Arial"/>
                <a:ea typeface="Arial"/>
                <a:cs typeface="Arial"/>
                <a:sym typeface="Arial"/>
              </a:rPr>
              <a:t>C</a:t>
            </a:r>
            <a:r>
              <a:rPr b="1" lang="en-US" sz="2400"/>
              <a:t>ấu trúc dữ liệu</a:t>
            </a:r>
            <a:r>
              <a:rPr b="1" i="0" lang="en-US" sz="2400" u="none" cap="none" strike="noStrike">
                <a:solidFill>
                  <a:srgbClr val="000000"/>
                </a:solidFill>
                <a:latin typeface="Arial"/>
                <a:ea typeface="Arial"/>
                <a:cs typeface="Arial"/>
                <a:sym typeface="Arial"/>
              </a:rPr>
              <a:t>:</a:t>
            </a:r>
            <a:endParaRPr b="1" i="0" sz="2400" u="none" cap="none" strike="noStrike">
              <a:solidFill>
                <a:srgbClr val="000000"/>
              </a:solidFill>
              <a:latin typeface="Arial"/>
              <a:ea typeface="Arial"/>
              <a:cs typeface="Arial"/>
              <a:sym typeface="Arial"/>
            </a:endParaRPr>
          </a:p>
          <a:p>
            <a:pPr indent="-381000" lvl="0" marL="457200" marR="0" rtl="0" algn="just">
              <a:lnSpc>
                <a:spcPct val="130000"/>
              </a:lnSpc>
              <a:spcBef>
                <a:spcPts val="0"/>
              </a:spcBef>
              <a:spcAft>
                <a:spcPts val="0"/>
              </a:spcAft>
              <a:buClr>
                <a:srgbClr val="000000"/>
              </a:buClr>
              <a:buSzPts val="2400"/>
              <a:buFont typeface="Arial"/>
              <a:buChar char="-"/>
            </a:pPr>
            <a:r>
              <a:rPr lang="en-US" sz="2400"/>
              <a:t>Kiểu dữ liệu cơ bản:</a:t>
            </a:r>
            <a:endParaRPr sz="2400"/>
          </a:p>
          <a:p>
            <a:pPr indent="0" lvl="0" marL="0" marR="0" rtl="0" algn="just">
              <a:lnSpc>
                <a:spcPct val="130000"/>
              </a:lnSpc>
              <a:spcBef>
                <a:spcPts val="0"/>
              </a:spcBef>
              <a:spcAft>
                <a:spcPts val="0"/>
              </a:spcAft>
              <a:buNone/>
            </a:pPr>
            <a:r>
              <a:t/>
            </a:r>
            <a:endParaRPr sz="2400"/>
          </a:p>
          <a:p>
            <a:pPr indent="0" lvl="0" marL="0" marR="0" rtl="0" algn="just">
              <a:lnSpc>
                <a:spcPct val="130000"/>
              </a:lnSpc>
              <a:spcBef>
                <a:spcPts val="0"/>
              </a:spcBef>
              <a:spcAft>
                <a:spcPts val="0"/>
              </a:spcAft>
              <a:buNone/>
            </a:pPr>
            <a:r>
              <a:t/>
            </a:r>
            <a:endParaRPr sz="2400"/>
          </a:p>
          <a:p>
            <a:pPr indent="-381000" lvl="0" marL="457200" marR="0" rtl="0" algn="just">
              <a:lnSpc>
                <a:spcPct val="130000"/>
              </a:lnSpc>
              <a:spcBef>
                <a:spcPts val="0"/>
              </a:spcBef>
              <a:spcAft>
                <a:spcPts val="0"/>
              </a:spcAft>
              <a:buSzPts val="2400"/>
              <a:buChar char="-"/>
            </a:pPr>
            <a:r>
              <a:rPr lang="en-US" sz="2400"/>
              <a:t>Khai báo các hàm:</a:t>
            </a:r>
            <a:endParaRPr sz="2400"/>
          </a:p>
          <a:p>
            <a:pPr indent="0" lvl="0" marL="457200" marR="0" rtl="0" algn="just">
              <a:lnSpc>
                <a:spcPct val="130000"/>
              </a:lnSpc>
              <a:spcBef>
                <a:spcPts val="0"/>
              </a:spcBef>
              <a:spcAft>
                <a:spcPts val="0"/>
              </a:spcAft>
              <a:buNone/>
            </a:pPr>
            <a:r>
              <a:t/>
            </a:r>
            <a:endParaRPr b="1" sz="2400"/>
          </a:p>
          <a:p>
            <a:pPr indent="0" lvl="0" marL="914400" marR="0" rtl="0" algn="just">
              <a:lnSpc>
                <a:spcPct val="130000"/>
              </a:lnSpc>
              <a:spcBef>
                <a:spcPts val="600"/>
              </a:spcBef>
              <a:spcAft>
                <a:spcPts val="0"/>
              </a:spcAft>
              <a:buNone/>
            </a:pPr>
            <a:r>
              <a:t/>
            </a:r>
            <a:endParaRPr sz="2400"/>
          </a:p>
          <a:p>
            <a:pPr indent="-184150" lvl="1" marL="822960" marR="0" rtl="0" algn="just">
              <a:lnSpc>
                <a:spcPct val="130000"/>
              </a:lnSpc>
              <a:spcBef>
                <a:spcPts val="600"/>
              </a:spcBef>
              <a:spcAft>
                <a:spcPts val="0"/>
              </a:spcAft>
              <a:buClr>
                <a:srgbClr val="0033CC"/>
              </a:buClr>
              <a:buSzPts val="2500"/>
              <a:buFont typeface="Arial"/>
              <a:buNone/>
            </a:pPr>
            <a:r>
              <a:t/>
            </a:r>
            <a:endParaRPr b="0" i="0" sz="2500" u="none" cap="none" strike="noStrike">
              <a:solidFill>
                <a:srgbClr val="000000"/>
              </a:solidFill>
              <a:latin typeface="Times New Roman"/>
              <a:ea typeface="Times New Roman"/>
              <a:cs typeface="Times New Roman"/>
              <a:sym typeface="Times New Roman"/>
            </a:endParaRPr>
          </a:p>
        </p:txBody>
      </p:sp>
      <p:sp>
        <p:nvSpPr>
          <p:cNvPr id="231" name="Google Shape;231;p10"/>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Phân tích thiết kế giải thuật</a:t>
            </a:r>
            <a:endParaRPr b="1" sz="2800" cap="none">
              <a:solidFill>
                <a:srgbClr val="FFFFFF"/>
              </a:solidFill>
              <a:latin typeface="Arial"/>
              <a:ea typeface="Arial"/>
              <a:cs typeface="Arial"/>
              <a:sym typeface="Arial"/>
            </a:endParaRPr>
          </a:p>
        </p:txBody>
      </p:sp>
      <p:pic>
        <p:nvPicPr>
          <p:cNvPr id="232" name="Google Shape;232;p10"/>
          <p:cNvPicPr preferRelativeResize="0"/>
          <p:nvPr/>
        </p:nvPicPr>
        <p:blipFill rotWithShape="1">
          <a:blip r:embed="rId3">
            <a:alphaModFix/>
          </a:blip>
          <a:srcRect b="26085" l="0" r="0" t="8125"/>
          <a:stretch/>
        </p:blipFill>
        <p:spPr>
          <a:xfrm>
            <a:off x="2521125" y="2219387"/>
            <a:ext cx="9001125" cy="883550"/>
          </a:xfrm>
          <a:prstGeom prst="rect">
            <a:avLst/>
          </a:prstGeom>
          <a:noFill/>
          <a:ln>
            <a:noFill/>
          </a:ln>
        </p:spPr>
      </p:pic>
      <p:pic>
        <p:nvPicPr>
          <p:cNvPr id="233" name="Google Shape;233;p10"/>
          <p:cNvPicPr preferRelativeResize="0"/>
          <p:nvPr/>
        </p:nvPicPr>
        <p:blipFill>
          <a:blip r:embed="rId4">
            <a:alphaModFix/>
          </a:blip>
          <a:stretch>
            <a:fillRect/>
          </a:stretch>
        </p:blipFill>
        <p:spPr>
          <a:xfrm>
            <a:off x="2521113" y="3748775"/>
            <a:ext cx="9001125" cy="2133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552e8c47a1_7_68"/>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30000"/>
              </a:lnSpc>
              <a:spcBef>
                <a:spcPts val="0"/>
              </a:spcBef>
              <a:spcAft>
                <a:spcPts val="0"/>
              </a:spcAft>
              <a:buClr>
                <a:srgbClr val="0033CC"/>
              </a:buClr>
              <a:buSzPts val="2400"/>
              <a:buFont typeface="Noto Sans Symbols"/>
              <a:buChar char="▪"/>
            </a:pPr>
            <a:r>
              <a:rPr b="1" i="0" lang="en-US" sz="2400" u="none" cap="none" strike="noStrike">
                <a:solidFill>
                  <a:srgbClr val="000000"/>
                </a:solidFill>
                <a:latin typeface="Arial"/>
                <a:ea typeface="Arial"/>
                <a:cs typeface="Arial"/>
                <a:sym typeface="Arial"/>
              </a:rPr>
              <a:t>Các bước chính </a:t>
            </a:r>
            <a:endParaRPr/>
          </a:p>
          <a:p>
            <a:pPr indent="-457200" lvl="1" marL="731520" marR="0" rtl="0" algn="just">
              <a:lnSpc>
                <a:spcPct val="130000"/>
              </a:lnSpc>
              <a:spcBef>
                <a:spcPts val="600"/>
              </a:spcBef>
              <a:spcAft>
                <a:spcPts val="0"/>
              </a:spcAft>
              <a:buClr>
                <a:srgbClr val="0033CC"/>
              </a:buClr>
              <a:buSzPts val="2400"/>
              <a:buFont typeface="Arial"/>
              <a:buAutoNum type="arabicParenR"/>
            </a:pPr>
            <a:r>
              <a:rPr b="0" i="0" lang="en-US" sz="2400" u="none" cap="none" strike="noStrike">
                <a:solidFill>
                  <a:srgbClr val="000000"/>
                </a:solidFill>
                <a:latin typeface="Arial"/>
                <a:ea typeface="Arial"/>
                <a:cs typeface="Arial"/>
                <a:sym typeface="Arial"/>
              </a:rPr>
              <a:t>Bước 1</a:t>
            </a:r>
            <a:r>
              <a:rPr lang="en-US" sz="2400"/>
              <a:t>: Chuẩn hóa dữ liệu</a:t>
            </a:r>
            <a:endParaRPr/>
          </a:p>
          <a:p>
            <a:pPr indent="-457200" lvl="1" marL="731520" marR="0" rtl="0" algn="just">
              <a:lnSpc>
                <a:spcPct val="130000"/>
              </a:lnSpc>
              <a:spcBef>
                <a:spcPts val="600"/>
              </a:spcBef>
              <a:spcAft>
                <a:spcPts val="0"/>
              </a:spcAft>
              <a:buClr>
                <a:srgbClr val="0033CC"/>
              </a:buClr>
              <a:buSzPts val="2400"/>
              <a:buFont typeface="Arial"/>
              <a:buAutoNum type="arabicParenR"/>
            </a:pPr>
            <a:r>
              <a:rPr b="0" i="0" lang="en-US" sz="2400" u="none" cap="none" strike="noStrike">
                <a:solidFill>
                  <a:srgbClr val="000000"/>
                </a:solidFill>
                <a:latin typeface="Arial"/>
                <a:ea typeface="Arial"/>
                <a:cs typeface="Arial"/>
                <a:sym typeface="Arial"/>
              </a:rPr>
              <a:t>Bước 2</a:t>
            </a:r>
            <a:r>
              <a:rPr lang="en-US" sz="2400"/>
              <a:t>: Khởi tạo mạng ban đầu </a:t>
            </a:r>
            <a:endParaRPr/>
          </a:p>
          <a:p>
            <a:pPr indent="-457200" lvl="1" marL="731520" marR="0" rtl="0" algn="just">
              <a:lnSpc>
                <a:spcPct val="130000"/>
              </a:lnSpc>
              <a:spcBef>
                <a:spcPts val="600"/>
              </a:spcBef>
              <a:spcAft>
                <a:spcPts val="0"/>
              </a:spcAft>
              <a:buClr>
                <a:srgbClr val="0033CC"/>
              </a:buClr>
              <a:buSzPts val="2400"/>
              <a:buFont typeface="Arial"/>
              <a:buAutoNum type="arabicParenR"/>
            </a:pPr>
            <a:r>
              <a:rPr b="0" i="0" lang="en-US" sz="2400" u="none" cap="none" strike="noStrike">
                <a:solidFill>
                  <a:srgbClr val="000000"/>
                </a:solidFill>
                <a:latin typeface="Arial"/>
                <a:ea typeface="Arial"/>
                <a:cs typeface="Arial"/>
                <a:sym typeface="Arial"/>
              </a:rPr>
              <a:t>Bước 3</a:t>
            </a:r>
            <a:r>
              <a:rPr lang="en-US" sz="2400"/>
              <a:t>: Huấn luyện mạng</a:t>
            </a:r>
            <a:endParaRPr sz="2400"/>
          </a:p>
          <a:p>
            <a:pPr indent="-457200" lvl="1" marL="731520" marR="0" rtl="0" algn="just">
              <a:lnSpc>
                <a:spcPct val="130000"/>
              </a:lnSpc>
              <a:spcBef>
                <a:spcPts val="600"/>
              </a:spcBef>
              <a:spcAft>
                <a:spcPts val="0"/>
              </a:spcAft>
              <a:buClr>
                <a:srgbClr val="0033CC"/>
              </a:buClr>
              <a:buSzPts val="2400"/>
              <a:buAutoNum type="arabicParenR"/>
            </a:pPr>
            <a:r>
              <a:rPr lang="en-US" sz="2400"/>
              <a:t>Bước 4: Tiến hành dự đoán</a:t>
            </a:r>
            <a:endParaRPr sz="2400"/>
          </a:p>
          <a:p>
            <a:pPr indent="-184150" lvl="1" marL="822960" marR="0" rtl="0" algn="just">
              <a:lnSpc>
                <a:spcPct val="130000"/>
              </a:lnSpc>
              <a:spcBef>
                <a:spcPts val="600"/>
              </a:spcBef>
              <a:spcAft>
                <a:spcPts val="0"/>
              </a:spcAft>
              <a:buClr>
                <a:srgbClr val="0033CC"/>
              </a:buClr>
              <a:buSzPts val="2500"/>
              <a:buFont typeface="Arial"/>
              <a:buNone/>
            </a:pPr>
            <a:r>
              <a:t/>
            </a:r>
            <a:endParaRPr b="0" i="0" sz="2500" u="none" cap="none" strike="noStrike">
              <a:solidFill>
                <a:srgbClr val="000000"/>
              </a:solidFill>
              <a:latin typeface="Times New Roman"/>
              <a:ea typeface="Times New Roman"/>
              <a:cs typeface="Times New Roman"/>
              <a:sym typeface="Times New Roman"/>
            </a:endParaRPr>
          </a:p>
        </p:txBody>
      </p:sp>
      <p:sp>
        <p:nvSpPr>
          <p:cNvPr id="239" name="Google Shape;239;g2552e8c47a1_7_68"/>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Phân tích thiết kế giải thuật</a:t>
            </a:r>
            <a:endParaRPr b="1" sz="2800" cap="none">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1"/>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30000"/>
              </a:lnSpc>
              <a:spcBef>
                <a:spcPts val="0"/>
              </a:spcBef>
              <a:spcAft>
                <a:spcPts val="0"/>
              </a:spcAft>
              <a:buClr>
                <a:srgbClr val="0033CC"/>
              </a:buClr>
              <a:buSzPts val="2400"/>
              <a:buFont typeface="Noto Sans Symbols"/>
              <a:buChar char="▪"/>
            </a:pPr>
            <a:r>
              <a:rPr b="1" i="0" lang="en-US" sz="2400" u="none" cap="none" strike="noStrike">
                <a:solidFill>
                  <a:srgbClr val="000000"/>
                </a:solidFill>
                <a:latin typeface="Arial"/>
                <a:ea typeface="Arial"/>
                <a:cs typeface="Arial"/>
                <a:sym typeface="Arial"/>
              </a:rPr>
              <a:t>Thuật toán 1 - </a:t>
            </a:r>
            <a:r>
              <a:rPr b="1" lang="en-US" sz="2400"/>
              <a:t>Chuẩn hóa dữ liệu</a:t>
            </a:r>
            <a:endParaRPr/>
          </a:p>
          <a:p>
            <a:pPr indent="0" lvl="0" marL="0" marR="0" rtl="0" algn="just">
              <a:lnSpc>
                <a:spcPct val="130000"/>
              </a:lnSpc>
              <a:spcBef>
                <a:spcPts val="600"/>
              </a:spcBef>
              <a:spcAft>
                <a:spcPts val="0"/>
              </a:spcAft>
              <a:buNone/>
            </a:pPr>
            <a:r>
              <a:t/>
            </a:r>
            <a:endParaRPr/>
          </a:p>
          <a:p>
            <a:pPr indent="0" lvl="0" marL="0" marR="0" rtl="0" algn="just">
              <a:lnSpc>
                <a:spcPct val="130000"/>
              </a:lnSpc>
              <a:spcBef>
                <a:spcPts val="600"/>
              </a:spcBef>
              <a:spcAft>
                <a:spcPts val="0"/>
              </a:spcAft>
              <a:buNone/>
            </a:pPr>
            <a:r>
              <a:t/>
            </a:r>
            <a:endParaRPr/>
          </a:p>
          <a:p>
            <a:pPr indent="0" lvl="0" marL="0" marR="0" rtl="0" algn="just">
              <a:lnSpc>
                <a:spcPct val="130000"/>
              </a:lnSpc>
              <a:spcBef>
                <a:spcPts val="600"/>
              </a:spcBef>
              <a:spcAft>
                <a:spcPts val="0"/>
              </a:spcAft>
              <a:buNone/>
            </a:pPr>
            <a:r>
              <a:t/>
            </a:r>
            <a:endParaRPr/>
          </a:p>
          <a:p>
            <a:pPr indent="0" lvl="0" marL="0" marR="0" rtl="0" algn="just">
              <a:lnSpc>
                <a:spcPct val="130000"/>
              </a:lnSpc>
              <a:spcBef>
                <a:spcPts val="600"/>
              </a:spcBef>
              <a:spcAft>
                <a:spcPts val="0"/>
              </a:spcAft>
              <a:buNone/>
            </a:pPr>
            <a:r>
              <a:t/>
            </a:r>
            <a:endParaRPr/>
          </a:p>
          <a:p>
            <a:pPr indent="0" lvl="0" marL="0" marR="0" rtl="0" algn="just">
              <a:lnSpc>
                <a:spcPct val="130000"/>
              </a:lnSpc>
              <a:spcBef>
                <a:spcPts val="600"/>
              </a:spcBef>
              <a:spcAft>
                <a:spcPts val="0"/>
              </a:spcAft>
              <a:buNone/>
            </a:pPr>
            <a:r>
              <a:t/>
            </a:r>
            <a:endParaRPr/>
          </a:p>
          <a:p>
            <a:pPr indent="0" lvl="0" marL="0" marR="0" rtl="0" algn="just">
              <a:lnSpc>
                <a:spcPct val="130000"/>
              </a:lnSpc>
              <a:spcBef>
                <a:spcPts val="600"/>
              </a:spcBef>
              <a:spcAft>
                <a:spcPts val="0"/>
              </a:spcAft>
              <a:buNone/>
            </a:pPr>
            <a:r>
              <a:t/>
            </a:r>
            <a:endParaRPr/>
          </a:p>
          <a:p>
            <a:pPr indent="0" lvl="0" marL="0" marR="0" rtl="0" algn="just">
              <a:lnSpc>
                <a:spcPct val="130000"/>
              </a:lnSpc>
              <a:spcBef>
                <a:spcPts val="600"/>
              </a:spcBef>
              <a:spcAft>
                <a:spcPts val="0"/>
              </a:spcAft>
              <a:buNone/>
            </a:pPr>
            <a:r>
              <a:t/>
            </a:r>
            <a:endParaRPr/>
          </a:p>
          <a:p>
            <a:pPr indent="0" lvl="0" marL="0" marR="0" rtl="0" algn="just">
              <a:lnSpc>
                <a:spcPct val="130000"/>
              </a:lnSpc>
              <a:spcBef>
                <a:spcPts val="600"/>
              </a:spcBef>
              <a:spcAft>
                <a:spcPts val="0"/>
              </a:spcAft>
              <a:buNone/>
            </a:pPr>
            <a:r>
              <a:t/>
            </a:r>
            <a:endParaRPr/>
          </a:p>
          <a:p>
            <a:pPr indent="0" lvl="0" marL="0" marR="0" rtl="0" algn="just">
              <a:lnSpc>
                <a:spcPct val="130000"/>
              </a:lnSpc>
              <a:spcBef>
                <a:spcPts val="600"/>
              </a:spcBef>
              <a:spcAft>
                <a:spcPts val="0"/>
              </a:spcAft>
              <a:buNone/>
            </a:pPr>
            <a:r>
              <a:t/>
            </a:r>
            <a:endParaRPr/>
          </a:p>
          <a:p>
            <a:pPr indent="0" lvl="0" marL="0" marR="0" rtl="0" algn="just">
              <a:lnSpc>
                <a:spcPct val="130000"/>
              </a:lnSpc>
              <a:spcBef>
                <a:spcPts val="600"/>
              </a:spcBef>
              <a:spcAft>
                <a:spcPts val="0"/>
              </a:spcAft>
              <a:buNone/>
            </a:pPr>
            <a:r>
              <a:t/>
            </a:r>
            <a:endParaRPr/>
          </a:p>
        </p:txBody>
      </p:sp>
      <p:sp>
        <p:nvSpPr>
          <p:cNvPr id="245" name="Google Shape;245;p11"/>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Xây dựng thuật toán</a:t>
            </a:r>
            <a:endParaRPr b="1" sz="2800" cap="none">
              <a:solidFill>
                <a:srgbClr val="FFFFFF"/>
              </a:solidFill>
              <a:latin typeface="Arial"/>
              <a:ea typeface="Arial"/>
              <a:cs typeface="Arial"/>
              <a:sym typeface="Arial"/>
            </a:endParaRPr>
          </a:p>
        </p:txBody>
      </p:sp>
      <p:pic>
        <p:nvPicPr>
          <p:cNvPr id="246" name="Google Shape;246;p11"/>
          <p:cNvPicPr preferRelativeResize="0"/>
          <p:nvPr/>
        </p:nvPicPr>
        <p:blipFill>
          <a:blip r:embed="rId3">
            <a:alphaModFix/>
          </a:blip>
          <a:stretch>
            <a:fillRect/>
          </a:stretch>
        </p:blipFill>
        <p:spPr>
          <a:xfrm>
            <a:off x="2723525" y="2055475"/>
            <a:ext cx="7971425" cy="2381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30000"/>
              </a:lnSpc>
              <a:spcBef>
                <a:spcPts val="0"/>
              </a:spcBef>
              <a:spcAft>
                <a:spcPts val="0"/>
              </a:spcAft>
              <a:buClr>
                <a:srgbClr val="0033CC"/>
              </a:buClr>
              <a:buSzPts val="2400"/>
              <a:buFont typeface="Noto Sans Symbols"/>
              <a:buChar char="▪"/>
            </a:pPr>
            <a:r>
              <a:rPr b="1" i="0" lang="en-US" sz="2400" u="none" cap="none" strike="noStrike">
                <a:solidFill>
                  <a:srgbClr val="000000"/>
                </a:solidFill>
                <a:latin typeface="Arial"/>
                <a:ea typeface="Arial"/>
                <a:cs typeface="Arial"/>
                <a:sym typeface="Arial"/>
              </a:rPr>
              <a:t>Thuật toán 2 - </a:t>
            </a:r>
            <a:r>
              <a:rPr b="1" lang="en-US" sz="2400"/>
              <a:t>Khởi tạo mạng ban đầu</a:t>
            </a:r>
            <a:endParaRPr/>
          </a:p>
          <a:p>
            <a:pPr indent="0" lvl="0" marL="914400" marR="0" rtl="0" algn="just">
              <a:lnSpc>
                <a:spcPct val="130000"/>
              </a:lnSpc>
              <a:spcBef>
                <a:spcPts val="600"/>
              </a:spcBef>
              <a:spcAft>
                <a:spcPts val="0"/>
              </a:spcAft>
              <a:buNone/>
            </a:pPr>
            <a:r>
              <a:t/>
            </a:r>
            <a:endParaRPr/>
          </a:p>
        </p:txBody>
      </p:sp>
      <p:sp>
        <p:nvSpPr>
          <p:cNvPr id="252" name="Google Shape;252;p12"/>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Xây dựng thuật toán</a:t>
            </a:r>
            <a:endParaRPr b="1" sz="2800" cap="none">
              <a:solidFill>
                <a:srgbClr val="FFFFFF"/>
              </a:solidFill>
              <a:latin typeface="Arial"/>
              <a:ea typeface="Arial"/>
              <a:cs typeface="Arial"/>
              <a:sym typeface="Arial"/>
            </a:endParaRPr>
          </a:p>
        </p:txBody>
      </p:sp>
      <p:pic>
        <p:nvPicPr>
          <p:cNvPr id="253" name="Google Shape;253;p12"/>
          <p:cNvPicPr preferRelativeResize="0"/>
          <p:nvPr/>
        </p:nvPicPr>
        <p:blipFill>
          <a:blip r:embed="rId3">
            <a:alphaModFix/>
          </a:blip>
          <a:stretch>
            <a:fillRect/>
          </a:stretch>
        </p:blipFill>
        <p:spPr>
          <a:xfrm>
            <a:off x="2185975" y="1943925"/>
            <a:ext cx="8177226" cy="35457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552e8c47a1_4_22"/>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30000"/>
              </a:lnSpc>
              <a:spcBef>
                <a:spcPts val="0"/>
              </a:spcBef>
              <a:spcAft>
                <a:spcPts val="0"/>
              </a:spcAft>
              <a:buClr>
                <a:srgbClr val="0033CC"/>
              </a:buClr>
              <a:buSzPts val="2400"/>
              <a:buFont typeface="Noto Sans Symbols"/>
              <a:buChar char="▪"/>
            </a:pPr>
            <a:r>
              <a:rPr b="1" i="0" lang="en-US" sz="2400" u="none" cap="none" strike="noStrike">
                <a:solidFill>
                  <a:srgbClr val="000000"/>
                </a:solidFill>
                <a:latin typeface="Arial"/>
                <a:ea typeface="Arial"/>
                <a:cs typeface="Arial"/>
                <a:sym typeface="Arial"/>
              </a:rPr>
              <a:t>Thuật toán </a:t>
            </a:r>
            <a:r>
              <a:rPr b="1" lang="en-US" sz="2400"/>
              <a:t>3</a:t>
            </a:r>
            <a:r>
              <a:rPr b="1" i="0" lang="en-US" sz="2400" u="none" cap="none" strike="noStrike">
                <a:solidFill>
                  <a:srgbClr val="000000"/>
                </a:solidFill>
                <a:latin typeface="Arial"/>
                <a:ea typeface="Arial"/>
                <a:cs typeface="Arial"/>
                <a:sym typeface="Arial"/>
              </a:rPr>
              <a:t> - </a:t>
            </a:r>
            <a:r>
              <a:rPr b="1" lang="en-US" sz="2400"/>
              <a:t>Huấn luyện mạng</a:t>
            </a:r>
            <a:endParaRPr/>
          </a:p>
          <a:p>
            <a:pPr indent="0" lvl="0" marL="1371600" marR="0" rtl="0" algn="just">
              <a:lnSpc>
                <a:spcPct val="130000"/>
              </a:lnSpc>
              <a:spcBef>
                <a:spcPts val="600"/>
              </a:spcBef>
              <a:spcAft>
                <a:spcPts val="0"/>
              </a:spcAft>
              <a:buNone/>
            </a:pPr>
            <a:r>
              <a:t/>
            </a:r>
            <a:endParaRPr/>
          </a:p>
        </p:txBody>
      </p:sp>
      <p:sp>
        <p:nvSpPr>
          <p:cNvPr id="259" name="Google Shape;259;g2552e8c47a1_4_22"/>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Xây dựng thuật toán</a:t>
            </a:r>
            <a:endParaRPr b="1" sz="2800" cap="none">
              <a:solidFill>
                <a:srgbClr val="FFFFFF"/>
              </a:solidFill>
              <a:latin typeface="Arial"/>
              <a:ea typeface="Arial"/>
              <a:cs typeface="Arial"/>
              <a:sym typeface="Arial"/>
            </a:endParaRPr>
          </a:p>
        </p:txBody>
      </p:sp>
      <p:pic>
        <p:nvPicPr>
          <p:cNvPr id="260" name="Google Shape;260;g2552e8c47a1_4_22"/>
          <p:cNvPicPr preferRelativeResize="0"/>
          <p:nvPr/>
        </p:nvPicPr>
        <p:blipFill>
          <a:blip r:embed="rId3">
            <a:alphaModFix/>
          </a:blip>
          <a:stretch>
            <a:fillRect/>
          </a:stretch>
        </p:blipFill>
        <p:spPr>
          <a:xfrm>
            <a:off x="2095500" y="1870088"/>
            <a:ext cx="8267700" cy="3590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552e8c47a1_7_76"/>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30000"/>
              </a:lnSpc>
              <a:spcBef>
                <a:spcPts val="0"/>
              </a:spcBef>
              <a:spcAft>
                <a:spcPts val="0"/>
              </a:spcAft>
              <a:buClr>
                <a:srgbClr val="0033CC"/>
              </a:buClr>
              <a:buSzPts val="2400"/>
              <a:buFont typeface="Noto Sans Symbols"/>
              <a:buChar char="▪"/>
            </a:pPr>
            <a:r>
              <a:rPr b="1" i="0" lang="en-US" sz="2400" u="none" cap="none" strike="noStrike">
                <a:solidFill>
                  <a:srgbClr val="000000"/>
                </a:solidFill>
                <a:latin typeface="Arial"/>
                <a:ea typeface="Arial"/>
                <a:cs typeface="Arial"/>
                <a:sym typeface="Arial"/>
              </a:rPr>
              <a:t>Thuật toán </a:t>
            </a:r>
            <a:r>
              <a:rPr b="1" lang="en-US" sz="2400"/>
              <a:t>3</a:t>
            </a:r>
            <a:r>
              <a:rPr b="1" i="0" lang="en-US" sz="2400" u="none" cap="none" strike="noStrike">
                <a:solidFill>
                  <a:srgbClr val="000000"/>
                </a:solidFill>
                <a:latin typeface="Arial"/>
                <a:ea typeface="Arial"/>
                <a:cs typeface="Arial"/>
                <a:sym typeface="Arial"/>
              </a:rPr>
              <a:t> - </a:t>
            </a:r>
            <a:r>
              <a:rPr b="1" lang="en-US" sz="2400"/>
              <a:t>Huấn luyện mạng</a:t>
            </a:r>
            <a:endParaRPr/>
          </a:p>
          <a:p>
            <a:pPr indent="0" lvl="0" marL="1371600" marR="0" rtl="0" algn="just">
              <a:lnSpc>
                <a:spcPct val="130000"/>
              </a:lnSpc>
              <a:spcBef>
                <a:spcPts val="600"/>
              </a:spcBef>
              <a:spcAft>
                <a:spcPts val="0"/>
              </a:spcAft>
              <a:buNone/>
            </a:pPr>
            <a:r>
              <a:t/>
            </a:r>
            <a:endParaRPr/>
          </a:p>
        </p:txBody>
      </p:sp>
      <p:sp>
        <p:nvSpPr>
          <p:cNvPr id="266" name="Google Shape;266;g2552e8c47a1_7_76"/>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Xây dựng thuật toán</a:t>
            </a:r>
            <a:endParaRPr b="1" sz="2800" cap="none">
              <a:solidFill>
                <a:srgbClr val="FFFFFF"/>
              </a:solidFill>
              <a:latin typeface="Arial"/>
              <a:ea typeface="Arial"/>
              <a:cs typeface="Arial"/>
              <a:sym typeface="Arial"/>
            </a:endParaRPr>
          </a:p>
        </p:txBody>
      </p:sp>
      <p:pic>
        <p:nvPicPr>
          <p:cNvPr id="267" name="Google Shape;267;g2552e8c47a1_7_76"/>
          <p:cNvPicPr preferRelativeResize="0"/>
          <p:nvPr/>
        </p:nvPicPr>
        <p:blipFill>
          <a:blip r:embed="rId3">
            <a:alphaModFix/>
          </a:blip>
          <a:stretch>
            <a:fillRect/>
          </a:stretch>
        </p:blipFill>
        <p:spPr>
          <a:xfrm>
            <a:off x="1804988" y="1747838"/>
            <a:ext cx="9496425" cy="4276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552e8c47a1_7_83"/>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30000"/>
              </a:lnSpc>
              <a:spcBef>
                <a:spcPts val="0"/>
              </a:spcBef>
              <a:spcAft>
                <a:spcPts val="0"/>
              </a:spcAft>
              <a:buClr>
                <a:srgbClr val="0033CC"/>
              </a:buClr>
              <a:buSzPts val="2400"/>
              <a:buFont typeface="Noto Sans Symbols"/>
              <a:buChar char="▪"/>
            </a:pPr>
            <a:r>
              <a:rPr b="1" i="0" lang="en-US" sz="2400" u="none" cap="none" strike="noStrike">
                <a:solidFill>
                  <a:srgbClr val="000000"/>
                </a:solidFill>
                <a:latin typeface="Arial"/>
                <a:ea typeface="Arial"/>
                <a:cs typeface="Arial"/>
                <a:sym typeface="Arial"/>
              </a:rPr>
              <a:t>Thuật toán </a:t>
            </a:r>
            <a:r>
              <a:rPr b="1" lang="en-US" sz="2400"/>
              <a:t>3</a:t>
            </a:r>
            <a:r>
              <a:rPr b="1" i="0" lang="en-US" sz="2400" u="none" cap="none" strike="noStrike">
                <a:solidFill>
                  <a:srgbClr val="000000"/>
                </a:solidFill>
                <a:latin typeface="Arial"/>
                <a:ea typeface="Arial"/>
                <a:cs typeface="Arial"/>
                <a:sym typeface="Arial"/>
              </a:rPr>
              <a:t> - </a:t>
            </a:r>
            <a:r>
              <a:rPr b="1" lang="en-US" sz="2400"/>
              <a:t>Huấn luyện mạng</a:t>
            </a:r>
            <a:endParaRPr/>
          </a:p>
          <a:p>
            <a:pPr indent="0" lvl="0" marL="1371600" marR="0" rtl="0" algn="just">
              <a:lnSpc>
                <a:spcPct val="130000"/>
              </a:lnSpc>
              <a:spcBef>
                <a:spcPts val="600"/>
              </a:spcBef>
              <a:spcAft>
                <a:spcPts val="0"/>
              </a:spcAft>
              <a:buNone/>
            </a:pPr>
            <a:r>
              <a:t/>
            </a:r>
            <a:endParaRPr/>
          </a:p>
        </p:txBody>
      </p:sp>
      <p:sp>
        <p:nvSpPr>
          <p:cNvPr id="273" name="Google Shape;273;g2552e8c47a1_7_83"/>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Xây dựng thuật toán</a:t>
            </a:r>
            <a:endParaRPr b="1" sz="2800" cap="none">
              <a:solidFill>
                <a:srgbClr val="FFFFFF"/>
              </a:solidFill>
              <a:latin typeface="Arial"/>
              <a:ea typeface="Arial"/>
              <a:cs typeface="Arial"/>
              <a:sym typeface="Arial"/>
            </a:endParaRPr>
          </a:p>
        </p:txBody>
      </p:sp>
      <p:pic>
        <p:nvPicPr>
          <p:cNvPr id="274" name="Google Shape;274;g2552e8c47a1_7_83"/>
          <p:cNvPicPr preferRelativeResize="0"/>
          <p:nvPr/>
        </p:nvPicPr>
        <p:blipFill>
          <a:blip r:embed="rId3">
            <a:alphaModFix/>
          </a:blip>
          <a:stretch>
            <a:fillRect/>
          </a:stretch>
        </p:blipFill>
        <p:spPr>
          <a:xfrm>
            <a:off x="1896275" y="1986475"/>
            <a:ext cx="9124950" cy="262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nvSpPr>
        <p:spPr>
          <a:xfrm>
            <a:off x="1905000" y="1271154"/>
            <a:ext cx="8458200" cy="5029200"/>
          </a:xfrm>
          <a:prstGeom prst="rect">
            <a:avLst/>
          </a:prstGeom>
          <a:noFill/>
          <a:ln>
            <a:noFill/>
          </a:ln>
        </p:spPr>
        <p:txBody>
          <a:bodyPr anchorCtr="0" anchor="t" bIns="45700" lIns="91425" spcFirstLastPara="1" rIns="91425" wrap="square" tIns="45700">
            <a:noAutofit/>
          </a:bodyPr>
          <a:lstStyle/>
          <a:p>
            <a:pPr indent="-346075" lvl="1" marL="457200" marR="0" rtl="0" algn="just">
              <a:lnSpc>
                <a:spcPct val="130000"/>
              </a:lnSpc>
              <a:spcBef>
                <a:spcPts val="0"/>
              </a:spcBef>
              <a:spcAft>
                <a:spcPts val="0"/>
              </a:spcAft>
              <a:buClr>
                <a:schemeClr val="accent6"/>
              </a:buClr>
              <a:buSzPts val="2500"/>
              <a:buFont typeface="Noto Sans Symbols"/>
              <a:buChar char="▪"/>
            </a:pPr>
            <a:r>
              <a:rPr b="0" i="0" lang="en-US" sz="2500" u="none" cap="none" strike="noStrike">
                <a:solidFill>
                  <a:srgbClr val="000714"/>
                </a:solidFill>
                <a:latin typeface="Arial"/>
                <a:ea typeface="Arial"/>
                <a:cs typeface="Arial"/>
                <a:sym typeface="Arial"/>
              </a:rPr>
              <a:t>Trong quá trình hoạt động của doanh nghiệp, dự báo doanh thu bán hàng là một trong những nhiệm vụ quan trọng</a:t>
            </a:r>
            <a:r>
              <a:rPr lang="en-US" sz="2500">
                <a:solidFill>
                  <a:srgbClr val="000714"/>
                </a:solidFill>
              </a:rPr>
              <a:t>:</a:t>
            </a:r>
            <a:endParaRPr sz="2500">
              <a:solidFill>
                <a:srgbClr val="000714"/>
              </a:solidFill>
            </a:endParaRPr>
          </a:p>
          <a:p>
            <a:pPr indent="-387350" lvl="2" marL="1371600" marR="0" rtl="0" algn="just">
              <a:lnSpc>
                <a:spcPct val="130000"/>
              </a:lnSpc>
              <a:spcBef>
                <a:spcPts val="0"/>
              </a:spcBef>
              <a:spcAft>
                <a:spcPts val="0"/>
              </a:spcAft>
              <a:buClr>
                <a:srgbClr val="000714"/>
              </a:buClr>
              <a:buSzPts val="2500"/>
              <a:buChar char="■"/>
            </a:pPr>
            <a:r>
              <a:rPr lang="en-US" sz="2500">
                <a:solidFill>
                  <a:srgbClr val="000714"/>
                </a:solidFill>
              </a:rPr>
              <a:t>ước tính nhu cầu sản xuất</a:t>
            </a:r>
            <a:endParaRPr sz="2500">
              <a:solidFill>
                <a:srgbClr val="000714"/>
              </a:solidFill>
            </a:endParaRPr>
          </a:p>
          <a:p>
            <a:pPr indent="-387350" lvl="2" marL="1371600" marR="0" rtl="0" algn="just">
              <a:lnSpc>
                <a:spcPct val="130000"/>
              </a:lnSpc>
              <a:spcBef>
                <a:spcPts val="0"/>
              </a:spcBef>
              <a:spcAft>
                <a:spcPts val="0"/>
              </a:spcAft>
              <a:buClr>
                <a:srgbClr val="000714"/>
              </a:buClr>
              <a:buSzPts val="2500"/>
              <a:buChar char="■"/>
            </a:pPr>
            <a:r>
              <a:rPr lang="en-US" sz="2500">
                <a:solidFill>
                  <a:srgbClr val="000714"/>
                </a:solidFill>
              </a:rPr>
              <a:t>lập kế hoạch về nguồn nhân lực, vật liệu và các nguồn tài nguyên khác</a:t>
            </a:r>
            <a:endParaRPr sz="2500">
              <a:solidFill>
                <a:srgbClr val="000714"/>
              </a:solidFill>
            </a:endParaRPr>
          </a:p>
          <a:p>
            <a:pPr indent="-387350" lvl="2" marL="1371600" marR="0" rtl="0" algn="just">
              <a:lnSpc>
                <a:spcPct val="130000"/>
              </a:lnSpc>
              <a:spcBef>
                <a:spcPts val="0"/>
              </a:spcBef>
              <a:spcAft>
                <a:spcPts val="0"/>
              </a:spcAft>
              <a:buClr>
                <a:srgbClr val="000714"/>
              </a:buClr>
              <a:buSzPts val="2500"/>
              <a:buChar char="■"/>
            </a:pPr>
            <a:r>
              <a:rPr lang="en-US" sz="2500">
                <a:solidFill>
                  <a:srgbClr val="000714"/>
                </a:solidFill>
              </a:rPr>
              <a:t> lập kế hoạch tài chính, quản lý dòng tiền và đảm bảo sự ổn định tài chính</a:t>
            </a:r>
            <a:endParaRPr sz="2500">
              <a:solidFill>
                <a:srgbClr val="000714"/>
              </a:solidFill>
            </a:endParaRPr>
          </a:p>
          <a:p>
            <a:pPr indent="-387350" lvl="2" marL="1371600" marR="0" rtl="0" algn="just">
              <a:lnSpc>
                <a:spcPct val="130000"/>
              </a:lnSpc>
              <a:spcBef>
                <a:spcPts val="0"/>
              </a:spcBef>
              <a:spcAft>
                <a:spcPts val="0"/>
              </a:spcAft>
              <a:buClr>
                <a:srgbClr val="000714"/>
              </a:buClr>
              <a:buSzPts val="2500"/>
              <a:buChar char="■"/>
            </a:pPr>
            <a:r>
              <a:rPr lang="en-US" sz="2500">
                <a:solidFill>
                  <a:srgbClr val="000714"/>
                </a:solidFill>
              </a:rPr>
              <a:t> ứng phó với các biến động thị trường,...</a:t>
            </a:r>
            <a:endParaRPr sz="2500">
              <a:solidFill>
                <a:srgbClr val="000714"/>
              </a:solidFill>
            </a:endParaRPr>
          </a:p>
        </p:txBody>
      </p:sp>
      <p:sp>
        <p:nvSpPr>
          <p:cNvPr id="60" name="Google Shape;60;p3"/>
          <p:cNvSpPr txBox="1"/>
          <p:nvPr/>
        </p:nvSpPr>
        <p:spPr>
          <a:xfrm>
            <a:off x="2286000" y="228600"/>
            <a:ext cx="7086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Tổng quan đề tài</a:t>
            </a:r>
            <a:endParaRPr b="1" sz="2800" cap="non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552e8c47a1_7_97"/>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30000"/>
              </a:lnSpc>
              <a:spcBef>
                <a:spcPts val="0"/>
              </a:spcBef>
              <a:spcAft>
                <a:spcPts val="0"/>
              </a:spcAft>
              <a:buClr>
                <a:srgbClr val="0033CC"/>
              </a:buClr>
              <a:buSzPts val="2400"/>
              <a:buFont typeface="Noto Sans Symbols"/>
              <a:buChar char="▪"/>
            </a:pPr>
            <a:r>
              <a:rPr b="1" i="0" lang="en-US" sz="2400" u="none" cap="none" strike="noStrike">
                <a:solidFill>
                  <a:srgbClr val="000000"/>
                </a:solidFill>
                <a:latin typeface="Arial"/>
                <a:ea typeface="Arial"/>
                <a:cs typeface="Arial"/>
                <a:sym typeface="Arial"/>
              </a:rPr>
              <a:t>Thuật toán </a:t>
            </a:r>
            <a:r>
              <a:rPr b="1" lang="en-US" sz="2400"/>
              <a:t>4</a:t>
            </a:r>
            <a:r>
              <a:rPr b="1" i="0" lang="en-US" sz="2400" u="none" cap="none" strike="noStrike">
                <a:solidFill>
                  <a:srgbClr val="000000"/>
                </a:solidFill>
                <a:latin typeface="Arial"/>
                <a:ea typeface="Arial"/>
                <a:cs typeface="Arial"/>
                <a:sym typeface="Arial"/>
              </a:rPr>
              <a:t> - </a:t>
            </a:r>
            <a:r>
              <a:rPr b="1" lang="en-US" sz="2400"/>
              <a:t>Tiến hành dự đoán</a:t>
            </a:r>
            <a:endParaRPr/>
          </a:p>
          <a:p>
            <a:pPr indent="0" lvl="0" marL="1371600" marR="0" rtl="0" algn="just">
              <a:lnSpc>
                <a:spcPct val="130000"/>
              </a:lnSpc>
              <a:spcBef>
                <a:spcPts val="600"/>
              </a:spcBef>
              <a:spcAft>
                <a:spcPts val="0"/>
              </a:spcAft>
              <a:buNone/>
            </a:pPr>
            <a:r>
              <a:t/>
            </a:r>
            <a:endParaRPr/>
          </a:p>
        </p:txBody>
      </p:sp>
      <p:sp>
        <p:nvSpPr>
          <p:cNvPr id="280" name="Google Shape;280;g2552e8c47a1_7_97"/>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Xây dựng thuật toán</a:t>
            </a:r>
            <a:endParaRPr b="1" sz="2800" cap="none">
              <a:solidFill>
                <a:srgbClr val="FFFFFF"/>
              </a:solidFill>
              <a:latin typeface="Arial"/>
              <a:ea typeface="Arial"/>
              <a:cs typeface="Arial"/>
              <a:sym typeface="Arial"/>
            </a:endParaRPr>
          </a:p>
        </p:txBody>
      </p:sp>
      <p:pic>
        <p:nvPicPr>
          <p:cNvPr id="281" name="Google Shape;281;g2552e8c47a1_7_97"/>
          <p:cNvPicPr preferRelativeResize="0"/>
          <p:nvPr/>
        </p:nvPicPr>
        <p:blipFill>
          <a:blip r:embed="rId3">
            <a:alphaModFix/>
          </a:blip>
          <a:stretch>
            <a:fillRect/>
          </a:stretch>
        </p:blipFill>
        <p:spPr>
          <a:xfrm>
            <a:off x="1866900" y="1833550"/>
            <a:ext cx="8458200" cy="3952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3"/>
          <p:cNvSpPr txBox="1"/>
          <p:nvPr>
            <p:ph idx="12" type="sldNum"/>
          </p:nvPr>
        </p:nvSpPr>
        <p:spPr>
          <a:xfrm>
            <a:off x="8941973" y="6479701"/>
            <a:ext cx="1616075" cy="2549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lt1"/>
                </a:solidFill>
                <a:latin typeface="Arial"/>
                <a:ea typeface="Arial"/>
                <a:cs typeface="Arial"/>
                <a:sym typeface="Arial"/>
              </a:rPr>
              <a:t>‹#›</a:t>
            </a:fld>
            <a:r>
              <a:rPr lang="en-US" sz="1800">
                <a:solidFill>
                  <a:schemeClr val="lt1"/>
                </a:solidFill>
                <a:latin typeface="Arial"/>
                <a:ea typeface="Arial"/>
                <a:cs typeface="Arial"/>
                <a:sym typeface="Arial"/>
              </a:rPr>
              <a:t>/20</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13"/>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NỘI DUNG</a:t>
            </a:r>
            <a:endParaRPr/>
          </a:p>
        </p:txBody>
      </p:sp>
      <p:sp>
        <p:nvSpPr>
          <p:cNvPr id="288" name="Google Shape;288;p13"/>
          <p:cNvSpPr/>
          <p:nvPr/>
        </p:nvSpPr>
        <p:spPr>
          <a:xfrm>
            <a:off x="2987676" y="1981200"/>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i="0" lang="en-US" sz="2000" u="none" cap="none" strike="noStrike">
                <a:solidFill>
                  <a:srgbClr val="006699"/>
                </a:solidFill>
                <a:latin typeface="Arial"/>
                <a:ea typeface="Arial"/>
                <a:cs typeface="Arial"/>
                <a:sym typeface="Arial"/>
              </a:rPr>
              <a:t>1. Tổng quan về đề tài</a:t>
            </a:r>
            <a:endParaRPr b="1" i="0" sz="2000" u="none" cap="none" strike="noStrike">
              <a:solidFill>
                <a:srgbClr val="006699"/>
              </a:solidFill>
              <a:latin typeface="Arial"/>
              <a:ea typeface="Arial"/>
              <a:cs typeface="Arial"/>
              <a:sym typeface="Arial"/>
            </a:endParaRPr>
          </a:p>
        </p:txBody>
      </p:sp>
      <p:sp>
        <p:nvSpPr>
          <p:cNvPr id="289" name="Google Shape;289;p13"/>
          <p:cNvSpPr/>
          <p:nvPr/>
        </p:nvSpPr>
        <p:spPr>
          <a:xfrm>
            <a:off x="2987676" y="32750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3. Phân tích thiết kế hệ thống</a:t>
            </a:r>
            <a:endParaRPr b="1" sz="2000">
              <a:solidFill>
                <a:srgbClr val="006699"/>
              </a:solidFill>
              <a:latin typeface="Arial"/>
              <a:ea typeface="Arial"/>
              <a:cs typeface="Arial"/>
              <a:sym typeface="Arial"/>
            </a:endParaRPr>
          </a:p>
        </p:txBody>
      </p:sp>
      <p:sp>
        <p:nvSpPr>
          <p:cNvPr id="290" name="Google Shape;290;p13"/>
          <p:cNvSpPr/>
          <p:nvPr/>
        </p:nvSpPr>
        <p:spPr>
          <a:xfrm>
            <a:off x="2987676" y="26273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2. Cơ sở lý thuyết</a:t>
            </a:r>
            <a:endParaRPr b="1" sz="2000">
              <a:solidFill>
                <a:srgbClr val="006699"/>
              </a:solidFill>
              <a:latin typeface="Arial"/>
              <a:ea typeface="Arial"/>
              <a:cs typeface="Arial"/>
              <a:sym typeface="Arial"/>
            </a:endParaRPr>
          </a:p>
        </p:txBody>
      </p:sp>
      <p:sp>
        <p:nvSpPr>
          <p:cNvPr id="291" name="Google Shape;291;p13"/>
          <p:cNvSpPr/>
          <p:nvPr/>
        </p:nvSpPr>
        <p:spPr>
          <a:xfrm>
            <a:off x="2987676" y="3922712"/>
            <a:ext cx="6183313" cy="508000"/>
          </a:xfrm>
          <a:prstGeom prst="roundRect">
            <a:avLst>
              <a:gd fmla="val 50000" name="adj"/>
            </a:avLst>
          </a:prstGeom>
          <a:solidFill>
            <a:srgbClr val="00B0C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i="0" lang="en-US" sz="2000" u="none" cap="none" strike="noStrike">
                <a:solidFill>
                  <a:schemeClr val="lt1"/>
                </a:solidFill>
                <a:latin typeface="Arial"/>
                <a:ea typeface="Arial"/>
                <a:cs typeface="Arial"/>
                <a:sym typeface="Arial"/>
              </a:rPr>
              <a:t>4. Kết quả thực nghiệm và đánh giá</a:t>
            </a:r>
            <a:endParaRPr b="1" i="0" sz="2000" u="none" cap="none" strike="noStrike">
              <a:solidFill>
                <a:schemeClr val="lt1"/>
              </a:solidFill>
              <a:latin typeface="Arial"/>
              <a:ea typeface="Arial"/>
              <a:cs typeface="Arial"/>
              <a:sym typeface="Arial"/>
            </a:endParaRPr>
          </a:p>
        </p:txBody>
      </p:sp>
      <p:sp>
        <p:nvSpPr>
          <p:cNvPr id="292" name="Google Shape;292;p13"/>
          <p:cNvSpPr/>
          <p:nvPr/>
        </p:nvSpPr>
        <p:spPr>
          <a:xfrm>
            <a:off x="2987676" y="45704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i="0" lang="en-US" sz="2000" u="none" cap="none" strike="noStrike">
                <a:solidFill>
                  <a:srgbClr val="006699"/>
                </a:solidFill>
                <a:latin typeface="Arial"/>
                <a:ea typeface="Arial"/>
                <a:cs typeface="Arial"/>
                <a:sym typeface="Arial"/>
              </a:rPr>
              <a:t>5. Kết luận và Hướng phát triển</a:t>
            </a:r>
            <a:endParaRPr b="1" i="0" sz="2000" u="none" cap="none" strike="noStrike">
              <a:solidFill>
                <a:srgbClr val="006699"/>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4"/>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FFFF"/>
                </a:solidFill>
              </a:rPr>
              <a:t>TỔ CHỨC CHƯƠNG TRÌNH</a:t>
            </a:r>
            <a:endParaRPr/>
          </a:p>
        </p:txBody>
      </p:sp>
      <p:sp>
        <p:nvSpPr>
          <p:cNvPr id="298" name="Google Shape;298;p14"/>
          <p:cNvSpPr txBox="1"/>
          <p:nvPr/>
        </p:nvSpPr>
        <p:spPr>
          <a:xfrm>
            <a:off x="1828800" y="1066800"/>
            <a:ext cx="8534400" cy="5334000"/>
          </a:xfrm>
          <a:prstGeom prst="rect">
            <a:avLst/>
          </a:prstGeom>
          <a:noFill/>
          <a:ln>
            <a:noFill/>
          </a:ln>
        </p:spPr>
        <p:txBody>
          <a:bodyPr anchorCtr="0" anchor="t" bIns="45700" lIns="91425" spcFirstLastPara="1" rIns="91425" wrap="square" tIns="45700">
            <a:noAutofit/>
          </a:bodyPr>
          <a:lstStyle/>
          <a:p>
            <a:pPr indent="-400050" lvl="1" marL="400050" marR="0" rtl="0" algn="just">
              <a:lnSpc>
                <a:spcPct val="130000"/>
              </a:lnSpc>
              <a:spcBef>
                <a:spcPts val="0"/>
              </a:spcBef>
              <a:spcAft>
                <a:spcPts val="0"/>
              </a:spcAft>
              <a:buClr>
                <a:srgbClr val="0033CC"/>
              </a:buClr>
              <a:buSzPts val="2000"/>
              <a:buFont typeface="Noto Sans Symbols"/>
              <a:buChar char="▪"/>
            </a:pPr>
            <a:r>
              <a:rPr b="1" lang="en-US" sz="2000">
                <a:solidFill>
                  <a:srgbClr val="000714"/>
                </a:solidFill>
              </a:rPr>
              <a:t>Các thư viện có sẵn trong Dev-C++.</a:t>
            </a:r>
            <a:endParaRPr b="1" i="0" sz="2000" u="none" cap="none" strike="noStrike">
              <a:solidFill>
                <a:srgbClr val="000714"/>
              </a:solidFill>
              <a:latin typeface="Arial"/>
              <a:ea typeface="Arial"/>
              <a:cs typeface="Arial"/>
              <a:sym typeface="Arial"/>
            </a:endParaRPr>
          </a:p>
          <a:p>
            <a:pPr indent="-400050" lvl="1" marL="400050" marR="0" rtl="0" algn="just">
              <a:lnSpc>
                <a:spcPct val="130000"/>
              </a:lnSpc>
              <a:spcBef>
                <a:spcPts val="600"/>
              </a:spcBef>
              <a:spcAft>
                <a:spcPts val="0"/>
              </a:spcAft>
              <a:buClr>
                <a:srgbClr val="0033CC"/>
              </a:buClr>
              <a:buSzPts val="2000"/>
              <a:buFont typeface="Noto Sans Symbols"/>
              <a:buChar char="▪"/>
            </a:pPr>
            <a:r>
              <a:rPr b="1" lang="en-US" sz="2000">
                <a:solidFill>
                  <a:srgbClr val="000714"/>
                </a:solidFill>
              </a:rPr>
              <a:t>Định nghĩa và xây dựng các hàm</a:t>
            </a:r>
            <a:endParaRPr b="1" sz="2000">
              <a:solidFill>
                <a:srgbClr val="000714"/>
              </a:solidFill>
            </a:endParaRPr>
          </a:p>
          <a:p>
            <a:pPr indent="-400050" lvl="1" marL="400050" marR="0" rtl="0" algn="just">
              <a:lnSpc>
                <a:spcPct val="130000"/>
              </a:lnSpc>
              <a:spcBef>
                <a:spcPts val="600"/>
              </a:spcBef>
              <a:spcAft>
                <a:spcPts val="0"/>
              </a:spcAft>
              <a:buClr>
                <a:srgbClr val="0033CC"/>
              </a:buClr>
              <a:buSzPts val="2000"/>
              <a:buFont typeface="Noto Sans Symbols"/>
              <a:buChar char="▪"/>
            </a:pPr>
            <a:r>
              <a:rPr b="1" lang="en-US" sz="2000">
                <a:solidFill>
                  <a:srgbClr val="000714"/>
                </a:solidFill>
              </a:rPr>
              <a:t>Chương trình chính</a:t>
            </a:r>
            <a:endParaRPr b="1" sz="2000">
              <a:solidFill>
                <a:srgbClr val="000714"/>
              </a:solidFill>
            </a:endParaRPr>
          </a:p>
          <a:p>
            <a:pPr indent="-400050" lvl="1" marL="400050" marR="0" rtl="0" algn="just">
              <a:lnSpc>
                <a:spcPct val="130000"/>
              </a:lnSpc>
              <a:spcBef>
                <a:spcPts val="600"/>
              </a:spcBef>
              <a:spcAft>
                <a:spcPts val="0"/>
              </a:spcAft>
              <a:buClr>
                <a:srgbClr val="000714"/>
              </a:buClr>
              <a:buSzPts val="2000"/>
              <a:buChar char="▪"/>
            </a:pPr>
            <a:r>
              <a:rPr b="1" lang="en-US" sz="2000">
                <a:solidFill>
                  <a:srgbClr val="000714"/>
                </a:solidFill>
              </a:rPr>
              <a:t>Ngôn ngữ cài đặt: ngôn ngữ C</a:t>
            </a:r>
            <a:endParaRPr b="1" sz="2000">
              <a:solidFill>
                <a:srgbClr val="000714"/>
              </a:solidFill>
            </a:endParaRPr>
          </a:p>
          <a:p>
            <a:pPr indent="-400050" lvl="1" marL="400050" marR="0" rtl="0" algn="just">
              <a:lnSpc>
                <a:spcPct val="130000"/>
              </a:lnSpc>
              <a:spcBef>
                <a:spcPts val="600"/>
              </a:spcBef>
              <a:spcAft>
                <a:spcPts val="0"/>
              </a:spcAft>
              <a:buClr>
                <a:srgbClr val="000714"/>
              </a:buClr>
              <a:buSzPts val="2000"/>
              <a:buChar char="▪"/>
            </a:pPr>
            <a:r>
              <a:rPr b="1" lang="en-US" sz="2000">
                <a:solidFill>
                  <a:srgbClr val="000714"/>
                </a:solidFill>
              </a:rPr>
              <a:t>File dữ liệu thử nghiệm: input.txt</a:t>
            </a:r>
            <a:endParaRPr b="1" sz="2000">
              <a:solidFill>
                <a:srgbClr val="000714"/>
              </a:solidFill>
            </a:endParaRPr>
          </a:p>
          <a:p>
            <a:pPr indent="0" lvl="0" marL="914400" marR="0" rtl="0" algn="just">
              <a:lnSpc>
                <a:spcPct val="130000"/>
              </a:lnSpc>
              <a:spcBef>
                <a:spcPts val="600"/>
              </a:spcBef>
              <a:spcAft>
                <a:spcPts val="0"/>
              </a:spcAft>
              <a:buNone/>
            </a:pPr>
            <a:r>
              <a:t/>
            </a:r>
            <a:endParaRPr b="1" sz="2000">
              <a:solidFill>
                <a:srgbClr val="000714"/>
              </a:solidFill>
            </a:endParaRPr>
          </a:p>
          <a:p>
            <a:pPr indent="0" lvl="0" marL="0" marR="0" rtl="0" algn="just">
              <a:lnSpc>
                <a:spcPct val="130000"/>
              </a:lnSpc>
              <a:spcBef>
                <a:spcPts val="600"/>
              </a:spcBef>
              <a:spcAft>
                <a:spcPts val="0"/>
              </a:spcAft>
              <a:buNone/>
            </a:pPr>
            <a:r>
              <a:t/>
            </a:r>
            <a:endParaRPr b="1" sz="2000">
              <a:solidFill>
                <a:srgbClr val="000714"/>
              </a:solidFill>
            </a:endParaRPr>
          </a:p>
          <a:p>
            <a:pPr indent="-400050" lvl="1" marL="400050" marR="0" rtl="0" algn="just">
              <a:lnSpc>
                <a:spcPct val="130000"/>
              </a:lnSpc>
              <a:spcBef>
                <a:spcPts val="600"/>
              </a:spcBef>
              <a:spcAft>
                <a:spcPts val="0"/>
              </a:spcAft>
              <a:buClr>
                <a:srgbClr val="0033CC"/>
              </a:buClr>
              <a:buSzPts val="2500"/>
              <a:buFont typeface="Arial"/>
              <a:buNone/>
            </a:pPr>
            <a:r>
              <a:t/>
            </a:r>
            <a:endParaRPr b="0" i="0" sz="2500" u="none" cap="none" strike="noStrike">
              <a:solidFill>
                <a:srgbClr val="000000"/>
              </a:solidFill>
              <a:latin typeface="Arial"/>
              <a:ea typeface="Arial"/>
              <a:cs typeface="Arial"/>
              <a:sym typeface="Arial"/>
            </a:endParaRPr>
          </a:p>
        </p:txBody>
      </p:sp>
      <p:pic>
        <p:nvPicPr>
          <p:cNvPr id="299" name="Google Shape;299;p14"/>
          <p:cNvPicPr preferRelativeResize="0"/>
          <p:nvPr/>
        </p:nvPicPr>
        <p:blipFill>
          <a:blip r:embed="rId3">
            <a:alphaModFix/>
          </a:blip>
          <a:stretch>
            <a:fillRect/>
          </a:stretch>
        </p:blipFill>
        <p:spPr>
          <a:xfrm>
            <a:off x="2328200" y="3429000"/>
            <a:ext cx="7535600" cy="224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p:nvPr/>
        </p:nvSpPr>
        <p:spPr>
          <a:xfrm>
            <a:off x="1524002" y="-184666"/>
            <a:ext cx="184800" cy="369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15"/>
          <p:cNvSpPr/>
          <p:nvPr/>
        </p:nvSpPr>
        <p:spPr>
          <a:xfrm>
            <a:off x="1524002" y="-184666"/>
            <a:ext cx="184800" cy="369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5"/>
          <p:cNvSpPr txBox="1"/>
          <p:nvPr/>
        </p:nvSpPr>
        <p:spPr>
          <a:xfrm>
            <a:off x="3962400" y="5943600"/>
            <a:ext cx="38862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307" name="Google Shape;307;p15"/>
          <p:cNvSpPr txBox="1"/>
          <p:nvPr/>
        </p:nvSpPr>
        <p:spPr>
          <a:xfrm>
            <a:off x="1222950" y="228600"/>
            <a:ext cx="80919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800">
                <a:solidFill>
                  <a:srgbClr val="FFFFFF"/>
                </a:solidFill>
              </a:rPr>
              <a:t>Kết quả 1: Giao diện chính của chương trình</a:t>
            </a:r>
            <a:endParaRPr b="1" sz="2800">
              <a:solidFill>
                <a:srgbClr val="FFFFFF"/>
              </a:solidFill>
            </a:endParaRPr>
          </a:p>
        </p:txBody>
      </p:sp>
      <p:sp>
        <p:nvSpPr>
          <p:cNvPr id="308" name="Google Shape;308;p15"/>
          <p:cNvSpPr txBox="1"/>
          <p:nvPr/>
        </p:nvSpPr>
        <p:spPr>
          <a:xfrm>
            <a:off x="1117750" y="1104250"/>
            <a:ext cx="10364100" cy="1354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2000">
                <a:latin typeface="Times New Roman"/>
                <a:ea typeface="Times New Roman"/>
                <a:cs typeface="Times New Roman"/>
                <a:sym typeface="Times New Roman"/>
              </a:rPr>
              <a:t>Đầu tiên, chương trình sẽ yêu cầu nhập tên file chứa dữ liệu mà chúng ta cần, sau khi nhập file thành công, chương trình sẽ in ra menu cho người dùng lựa chọn chức năng.</a:t>
            </a:r>
            <a:endParaRPr sz="2000">
              <a:latin typeface="Times New Roman"/>
              <a:ea typeface="Times New Roman"/>
              <a:cs typeface="Times New Roman"/>
              <a:sym typeface="Times New Roman"/>
            </a:endParaRPr>
          </a:p>
          <a:p>
            <a:pPr indent="0" lvl="0" marL="0" rtl="0" algn="just">
              <a:spcBef>
                <a:spcPts val="1200"/>
              </a:spcBef>
              <a:spcAft>
                <a:spcPts val="0"/>
              </a:spcAft>
              <a:buNone/>
            </a:pPr>
            <a:r>
              <a:t/>
            </a:r>
            <a:endParaRPr sz="2000">
              <a:latin typeface="Times New Roman"/>
              <a:ea typeface="Times New Roman"/>
              <a:cs typeface="Times New Roman"/>
              <a:sym typeface="Times New Roman"/>
            </a:endParaRPr>
          </a:p>
        </p:txBody>
      </p:sp>
      <p:pic>
        <p:nvPicPr>
          <p:cNvPr id="309" name="Google Shape;309;p15"/>
          <p:cNvPicPr preferRelativeResize="0"/>
          <p:nvPr/>
        </p:nvPicPr>
        <p:blipFill>
          <a:blip r:embed="rId3">
            <a:alphaModFix/>
          </a:blip>
          <a:stretch>
            <a:fillRect/>
          </a:stretch>
        </p:blipFill>
        <p:spPr>
          <a:xfrm>
            <a:off x="2482750" y="2009975"/>
            <a:ext cx="7351198" cy="2210500"/>
          </a:xfrm>
          <a:prstGeom prst="rect">
            <a:avLst/>
          </a:prstGeom>
          <a:noFill/>
          <a:ln>
            <a:noFill/>
          </a:ln>
        </p:spPr>
      </p:pic>
      <p:sp>
        <p:nvSpPr>
          <p:cNvPr id="310" name="Google Shape;310;p15"/>
          <p:cNvSpPr txBox="1"/>
          <p:nvPr/>
        </p:nvSpPr>
        <p:spPr>
          <a:xfrm>
            <a:off x="2482750" y="4301300"/>
            <a:ext cx="7068300" cy="1000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i="1" lang="en-US" sz="2000">
                <a:latin typeface="Times New Roman"/>
                <a:ea typeface="Times New Roman"/>
                <a:cs typeface="Times New Roman"/>
                <a:sym typeface="Times New Roman"/>
              </a:rPr>
              <a:t>Giao diện chính của chương trình</a:t>
            </a:r>
            <a:endParaRPr i="1" sz="2000">
              <a:latin typeface="Times New Roman"/>
              <a:ea typeface="Times New Roman"/>
              <a:cs typeface="Times New Roman"/>
              <a:sym typeface="Times New Roman"/>
            </a:endParaRPr>
          </a:p>
          <a:p>
            <a:pPr indent="0" lvl="0" marL="0" rtl="0" algn="l">
              <a:spcBef>
                <a:spcPts val="1200"/>
              </a:spcBef>
              <a:spcAft>
                <a:spcPts val="0"/>
              </a:spcAft>
              <a:buNone/>
            </a:pPr>
            <a:r>
              <a:t/>
            </a:r>
            <a:endParaRPr i="1"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6"/>
          <p:cNvSpPr/>
          <p:nvPr/>
        </p:nvSpPr>
        <p:spPr>
          <a:xfrm>
            <a:off x="1524002" y="-184666"/>
            <a:ext cx="184731"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p16"/>
          <p:cNvSpPr/>
          <p:nvPr/>
        </p:nvSpPr>
        <p:spPr>
          <a:xfrm>
            <a:off x="1524002" y="-184666"/>
            <a:ext cx="184731"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16"/>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Kết quả </a:t>
            </a:r>
            <a:r>
              <a:rPr b="1" lang="en-US" sz="2800">
                <a:solidFill>
                  <a:srgbClr val="FFFFFF"/>
                </a:solidFill>
              </a:rPr>
              <a:t>2</a:t>
            </a:r>
            <a:r>
              <a:rPr b="1" lang="en-US" sz="2800" cap="none">
                <a:solidFill>
                  <a:srgbClr val="FFFFFF"/>
                </a:solidFill>
                <a:latin typeface="Arial"/>
                <a:ea typeface="Arial"/>
                <a:cs typeface="Arial"/>
                <a:sym typeface="Arial"/>
              </a:rPr>
              <a:t>: Chức năng </a:t>
            </a:r>
            <a:r>
              <a:rPr b="1" lang="en-US" sz="2800">
                <a:solidFill>
                  <a:srgbClr val="FFFFFF"/>
                </a:solidFill>
              </a:rPr>
              <a:t>1</a:t>
            </a:r>
            <a:endParaRPr/>
          </a:p>
        </p:txBody>
      </p:sp>
      <p:sp>
        <p:nvSpPr>
          <p:cNvPr id="318" name="Google Shape;318;p16"/>
          <p:cNvSpPr txBox="1"/>
          <p:nvPr/>
        </p:nvSpPr>
        <p:spPr>
          <a:xfrm>
            <a:off x="746100" y="1066800"/>
            <a:ext cx="10560600" cy="5334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n-US" sz="2000">
                <a:latin typeface="Times New Roman"/>
                <a:ea typeface="Times New Roman"/>
                <a:cs typeface="Times New Roman"/>
                <a:sym typeface="Times New Roman"/>
              </a:rPr>
              <a:t>Khi thực hiện chức năng 1, chương trình sẽ lấy dữ liệu từ file đã chọn và thực hiện quá trình huấn luyện mạng. Sau khi huấn luyện xong, chương trình sẽ trả về các thông số để chúng ta có thể nhận thấy được sự thay đổi.</a:t>
            </a:r>
            <a:endParaRPr sz="2000">
              <a:latin typeface="Times New Roman"/>
              <a:ea typeface="Times New Roman"/>
              <a:cs typeface="Times New Roman"/>
              <a:sym typeface="Times New Roman"/>
            </a:endParaRPr>
          </a:p>
          <a:p>
            <a:pPr indent="-241300" lvl="1" marL="400050" marR="0" rtl="0" algn="just">
              <a:lnSpc>
                <a:spcPct val="130000"/>
              </a:lnSpc>
              <a:spcBef>
                <a:spcPts val="1200"/>
              </a:spcBef>
              <a:spcAft>
                <a:spcPts val="0"/>
              </a:spcAft>
              <a:buClr>
                <a:srgbClr val="0033CC"/>
              </a:buClr>
              <a:buSzPts val="2500"/>
              <a:buFont typeface="Noto Sans Symbols"/>
              <a:buNone/>
            </a:pPr>
            <a:r>
              <a:t/>
            </a:r>
            <a:endParaRPr sz="2000">
              <a:latin typeface="Times New Roman"/>
              <a:ea typeface="Times New Roman"/>
              <a:cs typeface="Times New Roman"/>
              <a:sym typeface="Times New Roman"/>
            </a:endParaRPr>
          </a:p>
        </p:txBody>
      </p:sp>
      <p:sp>
        <p:nvSpPr>
          <p:cNvPr id="319" name="Google Shape;319;p16"/>
          <p:cNvSpPr txBox="1"/>
          <p:nvPr/>
        </p:nvSpPr>
        <p:spPr>
          <a:xfrm>
            <a:off x="5867400" y="5943600"/>
            <a:ext cx="4191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000099"/>
              </a:solidFill>
              <a:latin typeface="Arial"/>
              <a:ea typeface="Arial"/>
              <a:cs typeface="Arial"/>
              <a:sym typeface="Arial"/>
            </a:endParaRPr>
          </a:p>
        </p:txBody>
      </p:sp>
      <p:pic>
        <p:nvPicPr>
          <p:cNvPr id="320" name="Google Shape;320;p16"/>
          <p:cNvPicPr preferRelativeResize="0"/>
          <p:nvPr/>
        </p:nvPicPr>
        <p:blipFill>
          <a:blip r:embed="rId3">
            <a:alphaModFix/>
          </a:blip>
          <a:stretch>
            <a:fillRect/>
          </a:stretch>
        </p:blipFill>
        <p:spPr>
          <a:xfrm>
            <a:off x="2976000" y="2231100"/>
            <a:ext cx="5006775" cy="3777051"/>
          </a:xfrm>
          <a:prstGeom prst="rect">
            <a:avLst/>
          </a:prstGeom>
          <a:noFill/>
          <a:ln>
            <a:noFill/>
          </a:ln>
        </p:spPr>
      </p:pic>
      <p:sp>
        <p:nvSpPr>
          <p:cNvPr id="321" name="Google Shape;321;p16"/>
          <p:cNvSpPr txBox="1"/>
          <p:nvPr/>
        </p:nvSpPr>
        <p:spPr>
          <a:xfrm>
            <a:off x="3158325" y="6047375"/>
            <a:ext cx="457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000">
                <a:latin typeface="Times New Roman"/>
                <a:ea typeface="Times New Roman"/>
                <a:cs typeface="Times New Roman"/>
                <a:sym typeface="Times New Roman"/>
              </a:rPr>
              <a:t>Khi thực hiện chức năng 1</a:t>
            </a:r>
            <a:endParaRPr i="1"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552e8c47a1_7_121"/>
          <p:cNvSpPr/>
          <p:nvPr/>
        </p:nvSpPr>
        <p:spPr>
          <a:xfrm>
            <a:off x="1524002" y="-184666"/>
            <a:ext cx="184800" cy="36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g2552e8c47a1_7_121"/>
          <p:cNvSpPr/>
          <p:nvPr/>
        </p:nvSpPr>
        <p:spPr>
          <a:xfrm>
            <a:off x="1524002" y="-184666"/>
            <a:ext cx="184800" cy="36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g2552e8c47a1_7_121"/>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Kết quả </a:t>
            </a:r>
            <a:r>
              <a:rPr b="1" lang="en-US" sz="2800">
                <a:solidFill>
                  <a:srgbClr val="FFFFFF"/>
                </a:solidFill>
              </a:rPr>
              <a:t>2</a:t>
            </a:r>
            <a:r>
              <a:rPr b="1" lang="en-US" sz="2800" cap="none">
                <a:solidFill>
                  <a:srgbClr val="FFFFFF"/>
                </a:solidFill>
                <a:latin typeface="Arial"/>
                <a:ea typeface="Arial"/>
                <a:cs typeface="Arial"/>
                <a:sym typeface="Arial"/>
              </a:rPr>
              <a:t>: Chức năng </a:t>
            </a:r>
            <a:r>
              <a:rPr b="1" lang="en-US" sz="2800">
                <a:solidFill>
                  <a:srgbClr val="FFFFFF"/>
                </a:solidFill>
              </a:rPr>
              <a:t>2</a:t>
            </a:r>
            <a:endParaRPr/>
          </a:p>
        </p:txBody>
      </p:sp>
      <p:sp>
        <p:nvSpPr>
          <p:cNvPr id="329" name="Google Shape;329;g2552e8c47a1_7_121"/>
          <p:cNvSpPr txBox="1"/>
          <p:nvPr/>
        </p:nvSpPr>
        <p:spPr>
          <a:xfrm>
            <a:off x="746100" y="1066800"/>
            <a:ext cx="10560600" cy="5334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n-US" sz="2000">
                <a:latin typeface="Times New Roman"/>
                <a:ea typeface="Times New Roman"/>
                <a:cs typeface="Times New Roman"/>
                <a:sym typeface="Times New Roman"/>
              </a:rPr>
              <a:t>Khi thực hiện chức năng 2, chương trình trả về kết quả dự đoán và kết quả thực tế của doanh thu 3 ngày cuối cùng trong tập dữ liệu đầu vào, từ đó chúng ta có thể đánh giá được kết quả học của mạng nơ ron. </a:t>
            </a:r>
            <a:endParaRPr sz="2000">
              <a:latin typeface="Times New Roman"/>
              <a:ea typeface="Times New Roman"/>
              <a:cs typeface="Times New Roman"/>
              <a:sym typeface="Times New Roman"/>
            </a:endParaRPr>
          </a:p>
          <a:p>
            <a:pPr indent="-241300" lvl="1" marL="400050" marR="0" rtl="0" algn="just">
              <a:lnSpc>
                <a:spcPct val="130000"/>
              </a:lnSpc>
              <a:spcBef>
                <a:spcPts val="1200"/>
              </a:spcBef>
              <a:spcAft>
                <a:spcPts val="0"/>
              </a:spcAft>
              <a:buClr>
                <a:srgbClr val="0033CC"/>
              </a:buClr>
              <a:buSzPts val="2500"/>
              <a:buFont typeface="Noto Sans Symbols"/>
              <a:buNone/>
            </a:pPr>
            <a:r>
              <a:t/>
            </a:r>
            <a:endParaRPr sz="2000">
              <a:latin typeface="Times New Roman"/>
              <a:ea typeface="Times New Roman"/>
              <a:cs typeface="Times New Roman"/>
              <a:sym typeface="Times New Roman"/>
            </a:endParaRPr>
          </a:p>
        </p:txBody>
      </p:sp>
      <p:sp>
        <p:nvSpPr>
          <p:cNvPr id="330" name="Google Shape;330;g2552e8c47a1_7_121"/>
          <p:cNvSpPr txBox="1"/>
          <p:nvPr/>
        </p:nvSpPr>
        <p:spPr>
          <a:xfrm>
            <a:off x="5867400" y="5943600"/>
            <a:ext cx="4191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000099"/>
              </a:solidFill>
              <a:latin typeface="Arial"/>
              <a:ea typeface="Arial"/>
              <a:cs typeface="Arial"/>
              <a:sym typeface="Arial"/>
            </a:endParaRPr>
          </a:p>
        </p:txBody>
      </p:sp>
      <p:sp>
        <p:nvSpPr>
          <p:cNvPr id="331" name="Google Shape;331;g2552e8c47a1_7_121"/>
          <p:cNvSpPr txBox="1"/>
          <p:nvPr/>
        </p:nvSpPr>
        <p:spPr>
          <a:xfrm>
            <a:off x="2947975" y="5345400"/>
            <a:ext cx="457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000">
                <a:latin typeface="Times New Roman"/>
                <a:ea typeface="Times New Roman"/>
                <a:cs typeface="Times New Roman"/>
                <a:sym typeface="Times New Roman"/>
              </a:rPr>
              <a:t>Khi thực hiện chức năng 2</a:t>
            </a:r>
            <a:endParaRPr i="1" sz="2000">
              <a:latin typeface="Times New Roman"/>
              <a:ea typeface="Times New Roman"/>
              <a:cs typeface="Times New Roman"/>
              <a:sym typeface="Times New Roman"/>
            </a:endParaRPr>
          </a:p>
        </p:txBody>
      </p:sp>
      <p:pic>
        <p:nvPicPr>
          <p:cNvPr id="332" name="Google Shape;332;g2552e8c47a1_7_121"/>
          <p:cNvPicPr preferRelativeResize="0"/>
          <p:nvPr/>
        </p:nvPicPr>
        <p:blipFill>
          <a:blip r:embed="rId3">
            <a:alphaModFix/>
          </a:blip>
          <a:stretch>
            <a:fillRect/>
          </a:stretch>
        </p:blipFill>
        <p:spPr>
          <a:xfrm>
            <a:off x="1916350" y="2115600"/>
            <a:ext cx="8220075" cy="312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552e8c47a1_7_131"/>
          <p:cNvSpPr/>
          <p:nvPr/>
        </p:nvSpPr>
        <p:spPr>
          <a:xfrm>
            <a:off x="1524002" y="-184666"/>
            <a:ext cx="184800" cy="36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g2552e8c47a1_7_131"/>
          <p:cNvSpPr/>
          <p:nvPr/>
        </p:nvSpPr>
        <p:spPr>
          <a:xfrm>
            <a:off x="1524002" y="-184666"/>
            <a:ext cx="184800" cy="36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9" name="Google Shape;339;g2552e8c47a1_7_131"/>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Kết quả </a:t>
            </a:r>
            <a:r>
              <a:rPr b="1" lang="en-US" sz="2800">
                <a:solidFill>
                  <a:srgbClr val="FFFFFF"/>
                </a:solidFill>
              </a:rPr>
              <a:t>2</a:t>
            </a:r>
            <a:r>
              <a:rPr b="1" lang="en-US" sz="2800" cap="none">
                <a:solidFill>
                  <a:srgbClr val="FFFFFF"/>
                </a:solidFill>
                <a:latin typeface="Arial"/>
                <a:ea typeface="Arial"/>
                <a:cs typeface="Arial"/>
                <a:sym typeface="Arial"/>
              </a:rPr>
              <a:t>: Chức năng </a:t>
            </a:r>
            <a:r>
              <a:rPr b="1" lang="en-US" sz="2800">
                <a:solidFill>
                  <a:srgbClr val="FFFFFF"/>
                </a:solidFill>
              </a:rPr>
              <a:t>3</a:t>
            </a:r>
            <a:endParaRPr/>
          </a:p>
        </p:txBody>
      </p:sp>
      <p:sp>
        <p:nvSpPr>
          <p:cNvPr id="340" name="Google Shape;340;g2552e8c47a1_7_131"/>
          <p:cNvSpPr txBox="1"/>
          <p:nvPr/>
        </p:nvSpPr>
        <p:spPr>
          <a:xfrm>
            <a:off x="746100" y="1066800"/>
            <a:ext cx="10560600" cy="5334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000">
                <a:latin typeface="Times New Roman"/>
                <a:ea typeface="Times New Roman"/>
                <a:cs typeface="Times New Roman"/>
                <a:sym typeface="Times New Roman"/>
              </a:rPr>
              <a:t>Khi thực hiện chức năng 3, chương trình trả về kết quả dự đoán của ngày tiếp theo. </a:t>
            </a:r>
            <a:endParaRPr sz="20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000">
              <a:latin typeface="Times New Roman"/>
              <a:ea typeface="Times New Roman"/>
              <a:cs typeface="Times New Roman"/>
              <a:sym typeface="Times New Roman"/>
            </a:endParaRPr>
          </a:p>
          <a:p>
            <a:pPr indent="-241300" lvl="1" marL="400050" marR="0" rtl="0" algn="just">
              <a:lnSpc>
                <a:spcPct val="130000"/>
              </a:lnSpc>
              <a:spcBef>
                <a:spcPts val="1200"/>
              </a:spcBef>
              <a:spcAft>
                <a:spcPts val="0"/>
              </a:spcAft>
              <a:buClr>
                <a:srgbClr val="0033CC"/>
              </a:buClr>
              <a:buSzPts val="2500"/>
              <a:buFont typeface="Noto Sans Symbols"/>
              <a:buNone/>
            </a:pPr>
            <a:r>
              <a:t/>
            </a:r>
            <a:endParaRPr sz="2000">
              <a:latin typeface="Times New Roman"/>
              <a:ea typeface="Times New Roman"/>
              <a:cs typeface="Times New Roman"/>
              <a:sym typeface="Times New Roman"/>
            </a:endParaRPr>
          </a:p>
        </p:txBody>
      </p:sp>
      <p:sp>
        <p:nvSpPr>
          <p:cNvPr id="341" name="Google Shape;341;g2552e8c47a1_7_131"/>
          <p:cNvSpPr txBox="1"/>
          <p:nvPr/>
        </p:nvSpPr>
        <p:spPr>
          <a:xfrm>
            <a:off x="5867400" y="5943600"/>
            <a:ext cx="4191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000099"/>
              </a:solidFill>
              <a:latin typeface="Arial"/>
              <a:ea typeface="Arial"/>
              <a:cs typeface="Arial"/>
              <a:sym typeface="Arial"/>
            </a:endParaRPr>
          </a:p>
        </p:txBody>
      </p:sp>
      <p:sp>
        <p:nvSpPr>
          <p:cNvPr id="342" name="Google Shape;342;g2552e8c47a1_7_131"/>
          <p:cNvSpPr txBox="1"/>
          <p:nvPr/>
        </p:nvSpPr>
        <p:spPr>
          <a:xfrm>
            <a:off x="3200400" y="3312600"/>
            <a:ext cx="457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000">
                <a:latin typeface="Times New Roman"/>
                <a:ea typeface="Times New Roman"/>
                <a:cs typeface="Times New Roman"/>
                <a:sym typeface="Times New Roman"/>
              </a:rPr>
              <a:t>Khi thực hiện chức năng 3</a:t>
            </a:r>
            <a:endParaRPr i="1" sz="2000">
              <a:latin typeface="Times New Roman"/>
              <a:ea typeface="Times New Roman"/>
              <a:cs typeface="Times New Roman"/>
              <a:sym typeface="Times New Roman"/>
            </a:endParaRPr>
          </a:p>
        </p:txBody>
      </p:sp>
      <p:pic>
        <p:nvPicPr>
          <p:cNvPr id="343" name="Google Shape;343;g2552e8c47a1_7_131"/>
          <p:cNvPicPr preferRelativeResize="0"/>
          <p:nvPr/>
        </p:nvPicPr>
        <p:blipFill>
          <a:blip r:embed="rId3">
            <a:alphaModFix/>
          </a:blip>
          <a:stretch>
            <a:fillRect/>
          </a:stretch>
        </p:blipFill>
        <p:spPr>
          <a:xfrm>
            <a:off x="1594338" y="1760950"/>
            <a:ext cx="8105775" cy="142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7"/>
          <p:cNvSpPr/>
          <p:nvPr/>
        </p:nvSpPr>
        <p:spPr>
          <a:xfrm>
            <a:off x="1524001" y="-184666"/>
            <a:ext cx="184731"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9" name="Google Shape;349;p17"/>
          <p:cNvSpPr/>
          <p:nvPr/>
        </p:nvSpPr>
        <p:spPr>
          <a:xfrm>
            <a:off x="1524001" y="2482334"/>
            <a:ext cx="184731"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0" name="Google Shape;350;p17"/>
          <p:cNvSpPr/>
          <p:nvPr/>
        </p:nvSpPr>
        <p:spPr>
          <a:xfrm>
            <a:off x="1524001" y="-184666"/>
            <a:ext cx="184731"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p17"/>
          <p:cNvSpPr/>
          <p:nvPr/>
        </p:nvSpPr>
        <p:spPr>
          <a:xfrm>
            <a:off x="1524001" y="2415659"/>
            <a:ext cx="184731"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2" name="Google Shape;352;p17"/>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Nhận xét đánh giá </a:t>
            </a:r>
            <a:endParaRPr/>
          </a:p>
        </p:txBody>
      </p:sp>
      <p:pic>
        <p:nvPicPr>
          <p:cNvPr id="353" name="Google Shape;353;p17"/>
          <p:cNvPicPr preferRelativeResize="0"/>
          <p:nvPr/>
        </p:nvPicPr>
        <p:blipFill rotWithShape="1">
          <a:blip r:embed="rId3">
            <a:alphaModFix/>
          </a:blip>
          <a:srcRect b="0" l="0" r="0" t="11917"/>
          <a:stretch/>
        </p:blipFill>
        <p:spPr>
          <a:xfrm>
            <a:off x="3656275" y="1156788"/>
            <a:ext cx="5648325" cy="3020425"/>
          </a:xfrm>
          <a:prstGeom prst="rect">
            <a:avLst/>
          </a:prstGeom>
          <a:noFill/>
          <a:ln>
            <a:noFill/>
          </a:ln>
        </p:spPr>
      </p:pic>
      <p:sp>
        <p:nvSpPr>
          <p:cNvPr id="354" name="Google Shape;354;p17"/>
          <p:cNvSpPr txBox="1"/>
          <p:nvPr/>
        </p:nvSpPr>
        <p:spPr>
          <a:xfrm>
            <a:off x="3989200" y="4083975"/>
            <a:ext cx="531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Biểu đồ thể hiện doanh thu dự đoán và thực tế</a:t>
            </a:r>
            <a:endParaRPr i="1" sz="2000">
              <a:latin typeface="Times New Roman"/>
              <a:ea typeface="Times New Roman"/>
              <a:cs typeface="Times New Roman"/>
              <a:sym typeface="Times New Roman"/>
            </a:endParaRPr>
          </a:p>
        </p:txBody>
      </p:sp>
      <p:sp>
        <p:nvSpPr>
          <p:cNvPr id="355" name="Google Shape;355;p17"/>
          <p:cNvSpPr txBox="1"/>
          <p:nvPr/>
        </p:nvSpPr>
        <p:spPr>
          <a:xfrm>
            <a:off x="577825" y="4504675"/>
            <a:ext cx="11219700" cy="2062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2000">
                <a:latin typeface="Times New Roman"/>
                <a:ea typeface="Times New Roman"/>
                <a:cs typeface="Times New Roman"/>
                <a:sym typeface="Times New Roman"/>
              </a:rPr>
              <a:t>Nhìn vào biểu đồ, chúng ta có thể thấy rằng mạng nơ ron sau khi huấn luyện đã có thể dự đoán gần chính xác doanh thu một số ngày, tuy nhiên vẫn có sự sai lệch nhất định. Điều này xảy ra có thể do tập dữ liệu dùng để huấn luyện ít hoặc do yếu tố đặc biệt nào đó ảnh hưởng đến doanh thu của ngày hôm đó gây sai lệch cho việc dự đoán. </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8"/>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NỘI DUNG</a:t>
            </a:r>
            <a:endParaRPr/>
          </a:p>
        </p:txBody>
      </p:sp>
      <p:sp>
        <p:nvSpPr>
          <p:cNvPr id="361" name="Google Shape;361;p18"/>
          <p:cNvSpPr/>
          <p:nvPr/>
        </p:nvSpPr>
        <p:spPr>
          <a:xfrm>
            <a:off x="2987676" y="1981200"/>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i="0" lang="en-US" sz="2000" u="none" cap="none" strike="noStrike">
                <a:solidFill>
                  <a:srgbClr val="006699"/>
                </a:solidFill>
                <a:latin typeface="Arial"/>
                <a:ea typeface="Arial"/>
                <a:cs typeface="Arial"/>
                <a:sym typeface="Arial"/>
              </a:rPr>
              <a:t>1. Tổng quan về đề tài</a:t>
            </a:r>
            <a:endParaRPr b="1" i="0" sz="2000" u="none" cap="none" strike="noStrike">
              <a:solidFill>
                <a:srgbClr val="006699"/>
              </a:solidFill>
              <a:latin typeface="Arial"/>
              <a:ea typeface="Arial"/>
              <a:cs typeface="Arial"/>
              <a:sym typeface="Arial"/>
            </a:endParaRPr>
          </a:p>
        </p:txBody>
      </p:sp>
      <p:sp>
        <p:nvSpPr>
          <p:cNvPr id="362" name="Google Shape;362;p18"/>
          <p:cNvSpPr/>
          <p:nvPr/>
        </p:nvSpPr>
        <p:spPr>
          <a:xfrm>
            <a:off x="2987676" y="32750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3. Phân tích thiết kế hệ thống</a:t>
            </a:r>
            <a:endParaRPr b="1" sz="2000">
              <a:solidFill>
                <a:srgbClr val="006699"/>
              </a:solidFill>
              <a:latin typeface="Arial"/>
              <a:ea typeface="Arial"/>
              <a:cs typeface="Arial"/>
              <a:sym typeface="Arial"/>
            </a:endParaRPr>
          </a:p>
        </p:txBody>
      </p:sp>
      <p:sp>
        <p:nvSpPr>
          <p:cNvPr id="363" name="Google Shape;363;p18"/>
          <p:cNvSpPr/>
          <p:nvPr/>
        </p:nvSpPr>
        <p:spPr>
          <a:xfrm>
            <a:off x="2987676" y="26273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2. Cơ sở lý thuyết</a:t>
            </a:r>
            <a:endParaRPr b="1" sz="2000">
              <a:solidFill>
                <a:srgbClr val="006699"/>
              </a:solidFill>
              <a:latin typeface="Arial"/>
              <a:ea typeface="Arial"/>
              <a:cs typeface="Arial"/>
              <a:sym typeface="Arial"/>
            </a:endParaRPr>
          </a:p>
        </p:txBody>
      </p:sp>
      <p:sp>
        <p:nvSpPr>
          <p:cNvPr id="364" name="Google Shape;364;p18"/>
          <p:cNvSpPr/>
          <p:nvPr/>
        </p:nvSpPr>
        <p:spPr>
          <a:xfrm>
            <a:off x="2987676" y="39227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4. Kết quả thực nghiệm và đánh giá</a:t>
            </a:r>
            <a:endParaRPr b="1" sz="2000">
              <a:solidFill>
                <a:srgbClr val="006699"/>
              </a:solidFill>
              <a:latin typeface="Arial"/>
              <a:ea typeface="Arial"/>
              <a:cs typeface="Arial"/>
              <a:sym typeface="Arial"/>
            </a:endParaRPr>
          </a:p>
        </p:txBody>
      </p:sp>
      <p:sp>
        <p:nvSpPr>
          <p:cNvPr id="365" name="Google Shape;365;p18"/>
          <p:cNvSpPr/>
          <p:nvPr/>
        </p:nvSpPr>
        <p:spPr>
          <a:xfrm>
            <a:off x="2987676" y="4570412"/>
            <a:ext cx="6183313" cy="508000"/>
          </a:xfrm>
          <a:prstGeom prst="roundRect">
            <a:avLst>
              <a:gd fmla="val 50000" name="adj"/>
            </a:avLst>
          </a:prstGeom>
          <a:solidFill>
            <a:srgbClr val="00B0C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i="0" lang="en-US" sz="2000" u="none" cap="none" strike="noStrike">
                <a:solidFill>
                  <a:schemeClr val="lt1"/>
                </a:solidFill>
                <a:latin typeface="Arial"/>
                <a:ea typeface="Arial"/>
                <a:cs typeface="Arial"/>
                <a:sym typeface="Arial"/>
              </a:rPr>
              <a:t>5. Kết luận và Hướng phát triển</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9"/>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30000"/>
              </a:lnSpc>
              <a:spcBef>
                <a:spcPts val="0"/>
              </a:spcBef>
              <a:spcAft>
                <a:spcPts val="0"/>
              </a:spcAft>
              <a:buClr>
                <a:srgbClr val="0033CC"/>
              </a:buClr>
              <a:buSzPts val="2400"/>
              <a:buFont typeface="Arial"/>
              <a:buNone/>
            </a:pPr>
            <a:r>
              <a:rPr b="1" i="0" lang="en-US" sz="2400" u="none" cap="none" strike="noStrike">
                <a:solidFill>
                  <a:srgbClr val="000000"/>
                </a:solidFill>
                <a:latin typeface="Arial"/>
                <a:ea typeface="Arial"/>
                <a:cs typeface="Arial"/>
                <a:sym typeface="Arial"/>
              </a:rPr>
              <a:t>1. Kết quả đạt được </a:t>
            </a:r>
            <a:endParaRPr/>
          </a:p>
          <a:p>
            <a:pPr indent="-457200" lvl="1" marL="731520" marR="0" rtl="0" algn="just">
              <a:lnSpc>
                <a:spcPct val="130000"/>
              </a:lnSpc>
              <a:spcBef>
                <a:spcPts val="600"/>
              </a:spcBef>
              <a:spcAft>
                <a:spcPts val="0"/>
              </a:spcAft>
              <a:buClr>
                <a:srgbClr val="0033CC"/>
              </a:buClr>
              <a:buSzPts val="2400"/>
              <a:buFont typeface="Arial"/>
              <a:buChar char="•"/>
            </a:pPr>
            <a:r>
              <a:rPr b="0" i="0" lang="en-US" sz="2400" u="none" cap="none" strike="noStrike">
                <a:solidFill>
                  <a:srgbClr val="000000"/>
                </a:solidFill>
                <a:latin typeface="Arial"/>
                <a:ea typeface="Arial"/>
                <a:cs typeface="Arial"/>
                <a:sym typeface="Arial"/>
              </a:rPr>
              <a:t>Hiểu được cấu trúc, tính chất, nguyên lý hoạt động, vai trò, ứng dụng của</a:t>
            </a:r>
            <a:r>
              <a:rPr lang="en-US" sz="2400"/>
              <a:t> mạng nơ ron nhân tạo</a:t>
            </a:r>
            <a:endParaRPr sz="2400"/>
          </a:p>
          <a:p>
            <a:pPr indent="-457200" lvl="1" marL="731520" marR="0" rtl="0" algn="just">
              <a:lnSpc>
                <a:spcPct val="130000"/>
              </a:lnSpc>
              <a:spcBef>
                <a:spcPts val="600"/>
              </a:spcBef>
              <a:spcAft>
                <a:spcPts val="0"/>
              </a:spcAft>
              <a:buClr>
                <a:srgbClr val="0033CC"/>
              </a:buClr>
              <a:buSzPts val="2400"/>
              <a:buFont typeface="Arial"/>
              <a:buChar char="•"/>
            </a:pPr>
            <a:r>
              <a:rPr lang="en-US" sz="2400"/>
              <a:t>Xây dựng thành công mô hình mạng nơ ron để dự báo doanh thu bán hàng. Tuy nhiên, mô hình vẫn còn khá đơn giản với 1 lớp đầu vào, 1 lớp ẩn và 1 lớp đầu ra, và kết quả dự đoán vẫn còn sai lệch ít nhiều vì đó là điều tất yếu của bất cứ quá trình dự đoán nào. </a:t>
            </a:r>
            <a:endParaRPr sz="2400"/>
          </a:p>
          <a:p>
            <a:pPr indent="0" lvl="0" marL="914400" marR="0" rtl="0" algn="just">
              <a:lnSpc>
                <a:spcPct val="130000"/>
              </a:lnSpc>
              <a:spcBef>
                <a:spcPts val="600"/>
              </a:spcBef>
              <a:spcAft>
                <a:spcPts val="0"/>
              </a:spcAft>
              <a:buNone/>
            </a:pPr>
            <a:r>
              <a:t/>
            </a:r>
            <a:endParaRPr sz="2400"/>
          </a:p>
          <a:p>
            <a:pPr indent="-184150" lvl="1" marL="822960" marR="0" rtl="0" algn="just">
              <a:lnSpc>
                <a:spcPct val="130000"/>
              </a:lnSpc>
              <a:spcBef>
                <a:spcPts val="600"/>
              </a:spcBef>
              <a:spcAft>
                <a:spcPts val="0"/>
              </a:spcAft>
              <a:buClr>
                <a:srgbClr val="0033CC"/>
              </a:buClr>
              <a:buSzPts val="2500"/>
              <a:buFont typeface="Arial"/>
              <a:buNone/>
            </a:pPr>
            <a:r>
              <a:t/>
            </a:r>
            <a:endParaRPr b="0" i="0" sz="2500" u="none" cap="none" strike="noStrike">
              <a:solidFill>
                <a:srgbClr val="000000"/>
              </a:solidFill>
              <a:latin typeface="Times New Roman"/>
              <a:ea typeface="Times New Roman"/>
              <a:cs typeface="Times New Roman"/>
              <a:sym typeface="Times New Roman"/>
            </a:endParaRPr>
          </a:p>
        </p:txBody>
      </p:sp>
      <p:sp>
        <p:nvSpPr>
          <p:cNvPr id="371" name="Google Shape;371;p19"/>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Kết luận và Hướng phát triển</a:t>
            </a:r>
            <a:endParaRPr b="1" sz="2800" cap="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nvSpPr>
        <p:spPr>
          <a:xfrm>
            <a:off x="1828800" y="1295400"/>
            <a:ext cx="8534400" cy="4882572"/>
          </a:xfrm>
          <a:prstGeom prst="rect">
            <a:avLst/>
          </a:prstGeom>
          <a:noFill/>
          <a:ln>
            <a:noFill/>
          </a:ln>
        </p:spPr>
        <p:txBody>
          <a:bodyPr anchorCtr="0" anchor="t" bIns="45700" lIns="91425" spcFirstLastPara="1" rIns="91425" wrap="square" tIns="45700">
            <a:noAutofit/>
          </a:bodyPr>
          <a:lstStyle/>
          <a:p>
            <a:pPr indent="-401638" lvl="1" marL="457200" marR="0" rtl="0" algn="just">
              <a:lnSpc>
                <a:spcPct val="130000"/>
              </a:lnSpc>
              <a:spcBef>
                <a:spcPts val="0"/>
              </a:spcBef>
              <a:spcAft>
                <a:spcPts val="0"/>
              </a:spcAft>
              <a:buClr>
                <a:schemeClr val="accent6"/>
              </a:buClr>
              <a:buSzPts val="2500"/>
              <a:buFont typeface="Noto Sans Symbols"/>
              <a:buChar char="▪"/>
            </a:pPr>
            <a:r>
              <a:rPr lang="en-US" sz="2500">
                <a:solidFill>
                  <a:srgbClr val="000714"/>
                </a:solidFill>
              </a:rPr>
              <a:t>Xuất phát từ nhu cầu thực tiễn trên, chúng em đã thực hiện đề tài “Dự báo doanh thu bán hàng”</a:t>
            </a:r>
            <a:endParaRPr/>
          </a:p>
          <a:p>
            <a:pPr indent="-401637" lvl="1" marL="457200" marR="0" rtl="0" algn="just">
              <a:lnSpc>
                <a:spcPct val="130000"/>
              </a:lnSpc>
              <a:spcBef>
                <a:spcPts val="600"/>
              </a:spcBef>
              <a:spcAft>
                <a:spcPts val="0"/>
              </a:spcAft>
              <a:buClr>
                <a:schemeClr val="accent6"/>
              </a:buClr>
              <a:buSzPts val="2500"/>
              <a:buFont typeface="Noto Sans Symbols"/>
              <a:buChar char="▪"/>
            </a:pPr>
            <a:r>
              <a:rPr lang="en-US" sz="2500">
                <a:solidFill>
                  <a:srgbClr val="000714"/>
                </a:solidFill>
              </a:rPr>
              <a:t>Có nhiều phương pháp để xây dựng một mô hình dự đoán: hồi quy tuyến tính, mạng neural,...</a:t>
            </a:r>
            <a:endParaRPr sz="2500">
              <a:solidFill>
                <a:srgbClr val="000714"/>
              </a:solidFill>
            </a:endParaRPr>
          </a:p>
          <a:p>
            <a:pPr indent="0" lvl="0" marL="914400" marR="0" rtl="0" algn="just">
              <a:lnSpc>
                <a:spcPct val="130000"/>
              </a:lnSpc>
              <a:spcBef>
                <a:spcPts val="600"/>
              </a:spcBef>
              <a:spcAft>
                <a:spcPts val="0"/>
              </a:spcAft>
              <a:buNone/>
            </a:pPr>
            <a:r>
              <a:t/>
            </a:r>
            <a:endParaRPr sz="2500">
              <a:solidFill>
                <a:srgbClr val="000714"/>
              </a:solidFill>
            </a:endParaRPr>
          </a:p>
          <a:p>
            <a:pPr indent="0" lvl="1" marL="55561" marR="0" rtl="0" algn="just">
              <a:lnSpc>
                <a:spcPct val="130000"/>
              </a:lnSpc>
              <a:spcBef>
                <a:spcPts val="600"/>
              </a:spcBef>
              <a:spcAft>
                <a:spcPts val="0"/>
              </a:spcAft>
              <a:buClr>
                <a:schemeClr val="accent6"/>
              </a:buClr>
              <a:buSzPts val="2500"/>
              <a:buFont typeface="Arial"/>
              <a:buNone/>
            </a:pPr>
            <a:r>
              <a:t/>
            </a:r>
            <a:endParaRPr b="0" i="0" sz="2500" u="none" cap="none" strike="noStrike">
              <a:solidFill>
                <a:srgbClr val="000714"/>
              </a:solidFill>
              <a:latin typeface="Arial"/>
              <a:ea typeface="Arial"/>
              <a:cs typeface="Arial"/>
              <a:sym typeface="Arial"/>
            </a:endParaRPr>
          </a:p>
          <a:p>
            <a:pPr indent="0" lvl="1" marL="55562" marR="0" rtl="0" algn="ctr">
              <a:lnSpc>
                <a:spcPct val="130000"/>
              </a:lnSpc>
              <a:spcBef>
                <a:spcPts val="600"/>
              </a:spcBef>
              <a:spcAft>
                <a:spcPts val="0"/>
              </a:spcAft>
              <a:buClr>
                <a:schemeClr val="accent6"/>
              </a:buClr>
              <a:buSzPts val="25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66" name="Google Shape;66;p4"/>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Tổng quan đề tài</a:t>
            </a:r>
            <a:endParaRPr b="1" sz="2800" cap="none">
              <a:solidFill>
                <a:srgbClr val="FFFFFF"/>
              </a:solidFill>
              <a:latin typeface="Arial"/>
              <a:ea typeface="Arial"/>
              <a:cs typeface="Arial"/>
              <a:sym typeface="Arial"/>
            </a:endParaRPr>
          </a:p>
        </p:txBody>
      </p:sp>
      <p:sp>
        <p:nvSpPr>
          <p:cNvPr id="67" name="Google Shape;67;p4"/>
          <p:cNvSpPr txBox="1"/>
          <p:nvPr/>
        </p:nvSpPr>
        <p:spPr>
          <a:xfrm>
            <a:off x="2078425" y="3511750"/>
            <a:ext cx="40176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500"/>
              <a:t>Hồi quy tuyến tính</a:t>
            </a:r>
            <a:endParaRPr b="1" sz="2500"/>
          </a:p>
          <a:p>
            <a:pPr indent="-387350" lvl="0" marL="457200" rtl="0" algn="just">
              <a:spcBef>
                <a:spcPts val="0"/>
              </a:spcBef>
              <a:spcAft>
                <a:spcPts val="0"/>
              </a:spcAft>
              <a:buSzPts val="2500"/>
              <a:buChar char="-"/>
            </a:pPr>
            <a:r>
              <a:rPr lang="en-US" sz="2500"/>
              <a:t>Giả định mối quan hệ tuyến tính có thể không phù hợp với dữ liệu thực tế.</a:t>
            </a:r>
            <a:endParaRPr sz="2500"/>
          </a:p>
          <a:p>
            <a:pPr indent="-387350" lvl="0" marL="457200" rtl="0" algn="just">
              <a:spcBef>
                <a:spcPts val="0"/>
              </a:spcBef>
              <a:spcAft>
                <a:spcPts val="0"/>
              </a:spcAft>
              <a:buSzPts val="2500"/>
              <a:buChar char="-"/>
            </a:pPr>
            <a:r>
              <a:rPr lang="en-US" sz="2500"/>
              <a:t>Không xử lý được các mối quan hệ phi tuyến.</a:t>
            </a:r>
            <a:endParaRPr sz="2500"/>
          </a:p>
          <a:p>
            <a:pPr indent="0" lvl="0" marL="0" rtl="0" algn="just">
              <a:spcBef>
                <a:spcPts val="0"/>
              </a:spcBef>
              <a:spcAft>
                <a:spcPts val="0"/>
              </a:spcAft>
              <a:buNone/>
            </a:pPr>
            <a:r>
              <a:t/>
            </a:r>
            <a:endParaRPr sz="2500"/>
          </a:p>
        </p:txBody>
      </p:sp>
      <p:sp>
        <p:nvSpPr>
          <p:cNvPr id="68" name="Google Shape;68;p4"/>
          <p:cNvSpPr txBox="1"/>
          <p:nvPr/>
        </p:nvSpPr>
        <p:spPr>
          <a:xfrm>
            <a:off x="6173600" y="3567850"/>
            <a:ext cx="3856800" cy="287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500"/>
              <a:t>Xây dựng mạng neural</a:t>
            </a:r>
            <a:endParaRPr b="1" sz="2500"/>
          </a:p>
          <a:p>
            <a:pPr indent="-387350" lvl="0" marL="457200" rtl="0" algn="just">
              <a:spcBef>
                <a:spcPts val="0"/>
              </a:spcBef>
              <a:spcAft>
                <a:spcPts val="0"/>
              </a:spcAft>
              <a:buSzPts val="2500"/>
              <a:buChar char="-"/>
            </a:pPr>
            <a:r>
              <a:rPr lang="en-US" sz="2500"/>
              <a:t>Có khả năng học và xử lý thông tin phi tuyến.</a:t>
            </a:r>
            <a:endParaRPr sz="2500"/>
          </a:p>
          <a:p>
            <a:pPr indent="-387350" lvl="0" marL="457200" rtl="0" algn="just">
              <a:spcBef>
                <a:spcPts val="0"/>
              </a:spcBef>
              <a:spcAft>
                <a:spcPts val="0"/>
              </a:spcAft>
              <a:buSzPts val="2500"/>
              <a:buChar char="-"/>
            </a:pPr>
            <a:r>
              <a:rPr lang="en-US" sz="2500"/>
              <a:t>Linh hoạt trong việc mô hình hóa dữ liệu phức tạp.</a:t>
            </a:r>
            <a:endParaRPr sz="2500"/>
          </a:p>
        </p:txBody>
      </p:sp>
      <p:cxnSp>
        <p:nvCxnSpPr>
          <p:cNvPr id="69" name="Google Shape;69;p4"/>
          <p:cNvCxnSpPr/>
          <p:nvPr/>
        </p:nvCxnSpPr>
        <p:spPr>
          <a:xfrm>
            <a:off x="6173600" y="3581875"/>
            <a:ext cx="28200" cy="280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0"/>
          <p:cNvSpPr txBox="1"/>
          <p:nvPr/>
        </p:nvSpPr>
        <p:spPr>
          <a:xfrm>
            <a:off x="1828800" y="1295400"/>
            <a:ext cx="8534400" cy="50292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30000"/>
              </a:lnSpc>
              <a:spcBef>
                <a:spcPts val="0"/>
              </a:spcBef>
              <a:spcAft>
                <a:spcPts val="0"/>
              </a:spcAft>
              <a:buClr>
                <a:srgbClr val="0033CC"/>
              </a:buClr>
              <a:buSzPts val="2600"/>
              <a:buFont typeface="Times New Roman"/>
              <a:buNone/>
            </a:pPr>
            <a:r>
              <a:rPr b="1" i="0" lang="en-US" sz="2600" u="none" cap="none" strike="noStrike">
                <a:solidFill>
                  <a:srgbClr val="000000"/>
                </a:solidFill>
                <a:latin typeface="Times New Roman"/>
                <a:ea typeface="Times New Roman"/>
                <a:cs typeface="Times New Roman"/>
                <a:sym typeface="Times New Roman"/>
              </a:rPr>
              <a:t>2. </a:t>
            </a:r>
            <a:r>
              <a:rPr b="1" i="0" lang="en-US" sz="2600" u="none" cap="none" strike="noStrike">
                <a:solidFill>
                  <a:srgbClr val="000000"/>
                </a:solidFill>
                <a:latin typeface="Arial"/>
                <a:ea typeface="Arial"/>
                <a:cs typeface="Arial"/>
                <a:sym typeface="Arial"/>
              </a:rPr>
              <a:t>Hướng phát triển </a:t>
            </a:r>
            <a:endParaRPr/>
          </a:p>
          <a:p>
            <a:pPr indent="-381000" lvl="1" marL="914400" rtl="0" algn="just">
              <a:lnSpc>
                <a:spcPct val="115000"/>
              </a:lnSpc>
              <a:spcBef>
                <a:spcPts val="1200"/>
              </a:spcBef>
              <a:spcAft>
                <a:spcPts val="0"/>
              </a:spcAft>
              <a:buClr>
                <a:srgbClr val="0033CC"/>
              </a:buClr>
              <a:buSzPts val="2400"/>
              <a:buChar char="•"/>
            </a:pPr>
            <a:r>
              <a:rPr lang="en-US" sz="2400"/>
              <a:t>Ở đồ án lần này, chúng em chỉ xây dựng một mô hình đơn giản và chỉ mới thử nghiệm trên tập dữ liệu nhỏ. Trong tương lai khi tiếp tục tìm hiểu kiến thức và thu thập được tập dữ liệu lớn hơn, chúng em sẽ cải tiến và phát triển thêm cho mô hình để đưa ra dự đoán chính xác nhất.</a:t>
            </a:r>
            <a:endParaRPr sz="2400"/>
          </a:p>
          <a:p>
            <a:pPr indent="-184150" lvl="1" marL="822960" marR="0" rtl="0" algn="just">
              <a:lnSpc>
                <a:spcPct val="130000"/>
              </a:lnSpc>
              <a:spcBef>
                <a:spcPts val="1200"/>
              </a:spcBef>
              <a:spcAft>
                <a:spcPts val="0"/>
              </a:spcAft>
              <a:buClr>
                <a:srgbClr val="0033CC"/>
              </a:buClr>
              <a:buSzPts val="2500"/>
              <a:buFont typeface="Arial"/>
              <a:buNone/>
            </a:pPr>
            <a:r>
              <a:t/>
            </a:r>
            <a:endParaRPr b="0" i="0" sz="2500" u="none" cap="none" strike="noStrike">
              <a:solidFill>
                <a:srgbClr val="000000"/>
              </a:solidFill>
              <a:latin typeface="Times New Roman"/>
              <a:ea typeface="Times New Roman"/>
              <a:cs typeface="Times New Roman"/>
              <a:sym typeface="Times New Roman"/>
            </a:endParaRPr>
          </a:p>
        </p:txBody>
      </p:sp>
      <p:sp>
        <p:nvSpPr>
          <p:cNvPr id="377" name="Google Shape;377;p20"/>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Kết luận và Hướng phát triển</a:t>
            </a:r>
            <a:endParaRPr b="1" sz="2800" cap="non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1"/>
          <p:cNvSpPr txBox="1"/>
          <p:nvPr/>
        </p:nvSpPr>
        <p:spPr>
          <a:xfrm>
            <a:off x="844275" y="1295400"/>
            <a:ext cx="9999600" cy="5029200"/>
          </a:xfrm>
          <a:prstGeom prst="rect">
            <a:avLst/>
          </a:prstGeom>
          <a:noFill/>
          <a:ln>
            <a:noFill/>
          </a:ln>
        </p:spPr>
        <p:txBody>
          <a:bodyPr anchorCtr="0" anchor="t" bIns="45700" lIns="91425" spcFirstLastPara="1" rIns="91425" wrap="square" tIns="45700">
            <a:noAutofit/>
          </a:bodyPr>
          <a:lstStyle/>
          <a:p>
            <a:pPr indent="-184150" lvl="1" marL="822960" marR="0" rtl="0" algn="just">
              <a:lnSpc>
                <a:spcPct val="130000"/>
              </a:lnSpc>
              <a:spcBef>
                <a:spcPts val="600"/>
              </a:spcBef>
              <a:spcAft>
                <a:spcPts val="0"/>
              </a:spcAft>
              <a:buClr>
                <a:srgbClr val="0033CC"/>
              </a:buClr>
              <a:buSzPts val="2500"/>
              <a:buFont typeface="Arial"/>
              <a:buNone/>
            </a:pPr>
            <a:r>
              <a:rPr lang="en-US" sz="2400">
                <a:latin typeface="Times New Roman"/>
                <a:ea typeface="Times New Roman"/>
                <a:cs typeface="Times New Roman"/>
                <a:sym typeface="Times New Roman"/>
              </a:rPr>
              <a:t>[1] Sales Prediction through Neural Networks for a Small Dataset - https://www.researchgate.net/publication/324576461_Sales_Prediction_through_Neural_Networks_for_a_Small_Dataset</a:t>
            </a:r>
            <a:endParaRPr sz="2400">
              <a:latin typeface="Times New Roman"/>
              <a:ea typeface="Times New Roman"/>
              <a:cs typeface="Times New Roman"/>
              <a:sym typeface="Times New Roman"/>
            </a:endParaRPr>
          </a:p>
          <a:p>
            <a:pPr indent="-184150" lvl="1" marL="822960" marR="0" rtl="0" algn="just">
              <a:lnSpc>
                <a:spcPct val="130000"/>
              </a:lnSpc>
              <a:spcBef>
                <a:spcPts val="600"/>
              </a:spcBef>
              <a:spcAft>
                <a:spcPts val="0"/>
              </a:spcAft>
              <a:buClr>
                <a:srgbClr val="0033CC"/>
              </a:buClr>
              <a:buSzPts val="2500"/>
              <a:buFont typeface="Arial"/>
              <a:buNone/>
            </a:pPr>
            <a:r>
              <a:rPr lang="en-US" sz="2400">
                <a:latin typeface="Times New Roman"/>
                <a:ea typeface="Times New Roman"/>
                <a:cs typeface="Times New Roman"/>
                <a:sym typeface="Times New Roman"/>
              </a:rPr>
              <a:t>[2] Ứng dụng mạng nơ ron nhân tạo vào bài toán dự báo thủy văn – https://imech.ac.vn/upload/NewsImage/2021/1/12/ung-dung-mang-noron-nhan-tao-vao-bai-toan-du-bao-thuy-van.pdf</a:t>
            </a:r>
            <a:endParaRPr sz="2400">
              <a:latin typeface="Times New Roman"/>
              <a:ea typeface="Times New Roman"/>
              <a:cs typeface="Times New Roman"/>
              <a:sym typeface="Times New Roman"/>
            </a:endParaRPr>
          </a:p>
          <a:p>
            <a:pPr indent="-184150" lvl="1" marL="822960" marR="0" rtl="0" algn="just">
              <a:lnSpc>
                <a:spcPct val="130000"/>
              </a:lnSpc>
              <a:spcBef>
                <a:spcPts val="600"/>
              </a:spcBef>
              <a:spcAft>
                <a:spcPts val="0"/>
              </a:spcAft>
              <a:buClr>
                <a:srgbClr val="0033CC"/>
              </a:buClr>
              <a:buSzPts val="2500"/>
              <a:buFont typeface="Arial"/>
              <a:buNone/>
            </a:pPr>
            <a:r>
              <a:rPr lang="en-US" sz="2400">
                <a:latin typeface="Times New Roman"/>
                <a:ea typeface="Times New Roman"/>
                <a:cs typeface="Times New Roman"/>
                <a:sym typeface="Times New Roman"/>
              </a:rPr>
              <a:t>[3] Multi-layer Perceptron và Backpropagation - https://machinelearningcoban.com/2017/02/24/mlp/</a:t>
            </a:r>
            <a:endParaRPr sz="2400">
              <a:latin typeface="Times New Roman"/>
              <a:ea typeface="Times New Roman"/>
              <a:cs typeface="Times New Roman"/>
              <a:sym typeface="Times New Roman"/>
            </a:endParaRPr>
          </a:p>
          <a:p>
            <a:pPr indent="-184150" lvl="1" marL="822960" marR="0" rtl="0" algn="just">
              <a:lnSpc>
                <a:spcPct val="130000"/>
              </a:lnSpc>
              <a:spcBef>
                <a:spcPts val="600"/>
              </a:spcBef>
              <a:spcAft>
                <a:spcPts val="0"/>
              </a:spcAft>
              <a:buClr>
                <a:srgbClr val="0033CC"/>
              </a:buClr>
              <a:buSzPts val="2500"/>
              <a:buFont typeface="Arial"/>
              <a:buNone/>
            </a:pPr>
            <a:r>
              <a:t/>
            </a:r>
            <a:endParaRPr sz="2400">
              <a:latin typeface="Times New Roman"/>
              <a:ea typeface="Times New Roman"/>
              <a:cs typeface="Times New Roman"/>
              <a:sym typeface="Times New Roman"/>
            </a:endParaRPr>
          </a:p>
        </p:txBody>
      </p:sp>
      <p:sp>
        <p:nvSpPr>
          <p:cNvPr id="383" name="Google Shape;383;p21"/>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Tài liệu tham khảo</a:t>
            </a:r>
            <a:endParaRPr b="1" sz="2800" cap="none">
              <a:solidFill>
                <a:srgbClr val="FFFF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2"/>
          <p:cNvSpPr txBox="1"/>
          <p:nvPr/>
        </p:nvSpPr>
        <p:spPr>
          <a:xfrm>
            <a:off x="2667000" y="2438400"/>
            <a:ext cx="6781800" cy="1066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chemeClr val="lt2"/>
                </a:solidFill>
                <a:latin typeface="Arial"/>
                <a:ea typeface="Arial"/>
                <a:cs typeface="Arial"/>
                <a:sym typeface="Arial"/>
              </a:rPr>
              <a:t>Báo cáo kết thúc</a:t>
            </a:r>
            <a:endParaRPr b="1" sz="2800" cap="none">
              <a:solidFill>
                <a:schemeClr val="lt2"/>
              </a:solidFill>
              <a:latin typeface="Arial"/>
              <a:ea typeface="Arial"/>
              <a:cs typeface="Arial"/>
              <a:sym typeface="Arial"/>
            </a:endParaRPr>
          </a:p>
          <a:p>
            <a:pPr indent="0" lvl="0" marL="0" marR="0" rtl="0" algn="ctr">
              <a:lnSpc>
                <a:spcPct val="150000"/>
              </a:lnSpc>
              <a:spcBef>
                <a:spcPts val="0"/>
              </a:spcBef>
              <a:spcAft>
                <a:spcPts val="0"/>
              </a:spcAft>
              <a:buNone/>
            </a:pPr>
            <a:r>
              <a:rPr b="1" i="1" lang="en-US" sz="2800" cap="none">
                <a:solidFill>
                  <a:schemeClr val="lt2"/>
                </a:solidFill>
                <a:latin typeface="Times New Roman"/>
                <a:ea typeface="Times New Roman"/>
                <a:cs typeface="Times New Roman"/>
                <a:sym typeface="Times New Roman"/>
              </a:rPr>
              <a:t>Xin chân thành cảm ơn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nvSpPr>
        <p:spPr>
          <a:xfrm>
            <a:off x="1828800" y="1066800"/>
            <a:ext cx="8534400" cy="5334000"/>
          </a:xfrm>
          <a:prstGeom prst="rect">
            <a:avLst/>
          </a:prstGeom>
          <a:noFill/>
          <a:ln>
            <a:noFill/>
          </a:ln>
        </p:spPr>
        <p:txBody>
          <a:bodyPr anchorCtr="0" anchor="t" bIns="45700" lIns="91425" spcFirstLastPara="1" rIns="91425" wrap="square" tIns="45700">
            <a:noAutofit/>
          </a:bodyPr>
          <a:lstStyle/>
          <a:p>
            <a:pPr indent="-400050" lvl="1" marL="400050" marR="0" rtl="0" algn="just">
              <a:lnSpc>
                <a:spcPct val="130000"/>
              </a:lnSpc>
              <a:spcBef>
                <a:spcPts val="0"/>
              </a:spcBef>
              <a:spcAft>
                <a:spcPts val="0"/>
              </a:spcAft>
              <a:buClr>
                <a:srgbClr val="0033CC"/>
              </a:buClr>
              <a:buSzPts val="2400"/>
              <a:buFont typeface="Arial"/>
              <a:buNone/>
            </a:pPr>
            <a:r>
              <a:rPr b="1" i="0" lang="en-US" sz="2400" u="none" cap="none" strike="noStrike">
                <a:solidFill>
                  <a:srgbClr val="000714"/>
                </a:solidFill>
                <a:latin typeface="Arial"/>
                <a:ea typeface="Arial"/>
                <a:cs typeface="Arial"/>
                <a:sym typeface="Arial"/>
              </a:rPr>
              <a:t>1. Mục tiêu</a:t>
            </a:r>
            <a:endParaRPr/>
          </a:p>
          <a:p>
            <a:pPr indent="-290513" lvl="1" marL="747713" marR="0" rtl="0" algn="just">
              <a:lnSpc>
                <a:spcPct val="130000"/>
              </a:lnSpc>
              <a:spcBef>
                <a:spcPts val="600"/>
              </a:spcBef>
              <a:spcAft>
                <a:spcPts val="0"/>
              </a:spcAft>
              <a:buClr>
                <a:srgbClr val="0033CC"/>
              </a:buClr>
              <a:buSzPts val="2400"/>
              <a:buFont typeface="Arial"/>
              <a:buChar char="•"/>
            </a:pPr>
            <a:r>
              <a:rPr lang="en-US" sz="2400">
                <a:solidFill>
                  <a:srgbClr val="000714"/>
                </a:solidFill>
              </a:rPr>
              <a:t>Xây dựng mô hình dự đoán đơn giản sử dụng mạng neural</a:t>
            </a:r>
            <a:endParaRPr/>
          </a:p>
          <a:p>
            <a:pPr indent="-400050" lvl="1" marL="400050" marR="0" rtl="0" algn="just">
              <a:lnSpc>
                <a:spcPct val="130000"/>
              </a:lnSpc>
              <a:spcBef>
                <a:spcPts val="600"/>
              </a:spcBef>
              <a:spcAft>
                <a:spcPts val="0"/>
              </a:spcAft>
              <a:buClr>
                <a:srgbClr val="0033CC"/>
              </a:buClr>
              <a:buSzPts val="2400"/>
              <a:buFont typeface="Arial"/>
              <a:buNone/>
            </a:pPr>
            <a:r>
              <a:rPr b="1" i="0" lang="en-US" sz="2400" u="none" cap="none" strike="noStrike">
                <a:solidFill>
                  <a:srgbClr val="000714"/>
                </a:solidFill>
                <a:latin typeface="Arial"/>
                <a:ea typeface="Arial"/>
                <a:cs typeface="Arial"/>
                <a:sym typeface="Arial"/>
              </a:rPr>
              <a:t>2. Nhiệm vụ chính của đề tài</a:t>
            </a:r>
            <a:endParaRPr/>
          </a:p>
          <a:p>
            <a:pPr indent="-290513" lvl="1" marL="747713" marR="0" rtl="0" algn="just">
              <a:lnSpc>
                <a:spcPct val="130000"/>
              </a:lnSpc>
              <a:spcBef>
                <a:spcPts val="600"/>
              </a:spcBef>
              <a:spcAft>
                <a:spcPts val="0"/>
              </a:spcAft>
              <a:buClr>
                <a:srgbClr val="0033CC"/>
              </a:buClr>
              <a:buSzPts val="2400"/>
              <a:buFont typeface="Arial"/>
              <a:buChar char="•"/>
            </a:pPr>
            <a:r>
              <a:rPr b="0" i="0" lang="en-US" sz="2400" u="none" cap="none" strike="noStrike">
                <a:solidFill>
                  <a:srgbClr val="000714"/>
                </a:solidFill>
                <a:latin typeface="Arial"/>
                <a:ea typeface="Arial"/>
                <a:cs typeface="Arial"/>
                <a:sym typeface="Arial"/>
              </a:rPr>
              <a:t>Tìm hiểu về </a:t>
            </a:r>
            <a:r>
              <a:rPr lang="en-US" sz="2400">
                <a:solidFill>
                  <a:srgbClr val="000714"/>
                </a:solidFill>
              </a:rPr>
              <a:t>mạng neural cùng các khái niệm liên quan</a:t>
            </a:r>
            <a:endParaRPr/>
          </a:p>
          <a:p>
            <a:pPr indent="-290513" lvl="1" marL="747713" marR="0" rtl="0" algn="just">
              <a:lnSpc>
                <a:spcPct val="130000"/>
              </a:lnSpc>
              <a:spcBef>
                <a:spcPts val="600"/>
              </a:spcBef>
              <a:spcAft>
                <a:spcPts val="0"/>
              </a:spcAft>
              <a:buClr>
                <a:srgbClr val="0033CC"/>
              </a:buClr>
              <a:buSzPts val="2400"/>
              <a:buFont typeface="Arial"/>
              <a:buChar char="•"/>
            </a:pPr>
            <a:r>
              <a:rPr b="0" i="0" lang="en-US" sz="2400" u="none" cap="none" strike="noStrike">
                <a:solidFill>
                  <a:srgbClr val="000714"/>
                </a:solidFill>
                <a:latin typeface="Arial"/>
                <a:ea typeface="Arial"/>
                <a:cs typeface="Arial"/>
                <a:sym typeface="Arial"/>
              </a:rPr>
              <a:t>Tìm hiểu </a:t>
            </a:r>
            <a:r>
              <a:rPr lang="en-US" sz="2400">
                <a:solidFill>
                  <a:srgbClr val="000714"/>
                </a:solidFill>
              </a:rPr>
              <a:t>về phương pháp huấn luyện mạng</a:t>
            </a:r>
            <a:r>
              <a:rPr b="0" i="0" lang="en-US" sz="2400" u="none" cap="none" strike="noStrike">
                <a:solidFill>
                  <a:srgbClr val="000714"/>
                </a:solidFill>
                <a:latin typeface="Arial"/>
                <a:ea typeface="Arial"/>
                <a:cs typeface="Arial"/>
                <a:sym typeface="Arial"/>
              </a:rPr>
              <a:t>   </a:t>
            </a:r>
            <a:endParaRPr/>
          </a:p>
          <a:p>
            <a:pPr indent="-290512" lvl="1" marL="747712" marR="0" rtl="0" algn="just">
              <a:lnSpc>
                <a:spcPct val="130000"/>
              </a:lnSpc>
              <a:spcBef>
                <a:spcPts val="600"/>
              </a:spcBef>
              <a:spcAft>
                <a:spcPts val="0"/>
              </a:spcAft>
              <a:buClr>
                <a:srgbClr val="0033CC"/>
              </a:buClr>
              <a:buSzPts val="2400"/>
              <a:buFont typeface="Arial"/>
              <a:buChar char="•"/>
            </a:pPr>
            <a:r>
              <a:rPr lang="en-US" sz="2400">
                <a:solidFill>
                  <a:srgbClr val="000714"/>
                </a:solidFill>
              </a:rPr>
              <a:t>Xây dựng mô hình dự đoán doanh thu bán hàng bằng mạng neural bằng ngôn ngữ C</a:t>
            </a:r>
            <a:r>
              <a:rPr b="0" i="0" lang="en-US" sz="2400" u="none" cap="none" strike="noStrike">
                <a:solidFill>
                  <a:srgbClr val="000714"/>
                </a:solidFill>
                <a:latin typeface="Arial"/>
                <a:ea typeface="Arial"/>
                <a:cs typeface="Arial"/>
                <a:sym typeface="Arial"/>
              </a:rPr>
              <a:t>   </a:t>
            </a:r>
            <a:endParaRPr/>
          </a:p>
          <a:p>
            <a:pPr indent="-247650" lvl="1" marL="400050" marR="0" rtl="0" algn="just">
              <a:lnSpc>
                <a:spcPct val="130000"/>
              </a:lnSpc>
              <a:spcBef>
                <a:spcPts val="600"/>
              </a:spcBef>
              <a:spcAft>
                <a:spcPts val="0"/>
              </a:spcAft>
              <a:buClr>
                <a:srgbClr val="0033CC"/>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5" name="Google Shape;75;p5"/>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Tổng quan đề tài</a:t>
            </a:r>
            <a:endParaRPr b="1" sz="2800" cap="non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idx="12" type="sldNum"/>
          </p:nvPr>
        </p:nvSpPr>
        <p:spPr>
          <a:xfrm>
            <a:off x="8941973" y="6479701"/>
            <a:ext cx="1616075" cy="2549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lt1"/>
                </a:solidFill>
                <a:latin typeface="Arial"/>
                <a:ea typeface="Arial"/>
                <a:cs typeface="Arial"/>
                <a:sym typeface="Arial"/>
              </a:rPr>
              <a:t>‹#›</a:t>
            </a:fld>
            <a:r>
              <a:rPr lang="en-US" sz="1800">
                <a:solidFill>
                  <a:schemeClr val="lt1"/>
                </a:solidFill>
                <a:latin typeface="Arial"/>
                <a:ea typeface="Arial"/>
                <a:cs typeface="Arial"/>
                <a:sym typeface="Arial"/>
              </a:rPr>
              <a:t>/20</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6"/>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NỘI DUNG</a:t>
            </a:r>
            <a:endParaRPr/>
          </a:p>
        </p:txBody>
      </p:sp>
      <p:sp>
        <p:nvSpPr>
          <p:cNvPr id="82" name="Google Shape;82;p6"/>
          <p:cNvSpPr/>
          <p:nvPr/>
        </p:nvSpPr>
        <p:spPr>
          <a:xfrm>
            <a:off x="2987688" y="2627400"/>
            <a:ext cx="6183300" cy="507900"/>
          </a:xfrm>
          <a:prstGeom prst="roundRect">
            <a:avLst>
              <a:gd fmla="val 50000" name="adj"/>
            </a:avLst>
          </a:prstGeom>
          <a:solidFill>
            <a:srgbClr val="00B0C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2" marL="342900" marR="0" rtl="0" algn="l">
              <a:spcBef>
                <a:spcPts val="0"/>
              </a:spcBef>
              <a:spcAft>
                <a:spcPts val="0"/>
              </a:spcAft>
              <a:buNone/>
            </a:pPr>
            <a:r>
              <a:rPr b="1" lang="en-US" sz="2000">
                <a:solidFill>
                  <a:schemeClr val="lt1"/>
                </a:solidFill>
              </a:rPr>
              <a:t>2</a:t>
            </a:r>
            <a:r>
              <a:rPr b="1" i="0" lang="en-US" sz="2000" u="none" cap="none" strike="noStrike">
                <a:solidFill>
                  <a:schemeClr val="lt1"/>
                </a:solidFill>
                <a:latin typeface="Arial"/>
                <a:ea typeface="Arial"/>
                <a:cs typeface="Arial"/>
                <a:sym typeface="Arial"/>
              </a:rPr>
              <a:t>. </a:t>
            </a:r>
            <a:r>
              <a:rPr b="1" lang="en-US" sz="2000">
                <a:solidFill>
                  <a:schemeClr val="lt1"/>
                </a:solidFill>
              </a:rPr>
              <a:t>Cơ sở lý thuyết</a:t>
            </a:r>
            <a:endParaRPr b="1" i="0" sz="2000" u="none" cap="none" strike="noStrike">
              <a:solidFill>
                <a:schemeClr val="lt1"/>
              </a:solidFill>
              <a:latin typeface="Arial"/>
              <a:ea typeface="Arial"/>
              <a:cs typeface="Arial"/>
              <a:sym typeface="Arial"/>
            </a:endParaRPr>
          </a:p>
        </p:txBody>
      </p:sp>
      <p:sp>
        <p:nvSpPr>
          <p:cNvPr id="83" name="Google Shape;83;p6"/>
          <p:cNvSpPr/>
          <p:nvPr/>
        </p:nvSpPr>
        <p:spPr>
          <a:xfrm>
            <a:off x="2987676" y="32750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3. Phân tích thiết kế hệ thống</a:t>
            </a:r>
            <a:endParaRPr b="1" sz="2000">
              <a:solidFill>
                <a:srgbClr val="006699"/>
              </a:solidFill>
              <a:latin typeface="Arial"/>
              <a:ea typeface="Arial"/>
              <a:cs typeface="Arial"/>
              <a:sym typeface="Arial"/>
            </a:endParaRPr>
          </a:p>
        </p:txBody>
      </p:sp>
      <p:sp>
        <p:nvSpPr>
          <p:cNvPr id="84" name="Google Shape;84;p6"/>
          <p:cNvSpPr/>
          <p:nvPr/>
        </p:nvSpPr>
        <p:spPr>
          <a:xfrm>
            <a:off x="2987676" y="1979812"/>
            <a:ext cx="6183300" cy="5079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rPr>
              <a:t>1</a:t>
            </a:r>
            <a:r>
              <a:rPr b="1" lang="en-US" sz="2000">
                <a:solidFill>
                  <a:srgbClr val="006699"/>
                </a:solidFill>
                <a:latin typeface="Arial"/>
                <a:ea typeface="Arial"/>
                <a:cs typeface="Arial"/>
                <a:sym typeface="Arial"/>
              </a:rPr>
              <a:t>. </a:t>
            </a:r>
            <a:r>
              <a:rPr b="1" lang="en-US" sz="2000">
                <a:solidFill>
                  <a:srgbClr val="006699"/>
                </a:solidFill>
              </a:rPr>
              <a:t>Tổng quan về đề tài</a:t>
            </a:r>
            <a:endParaRPr b="1" sz="2000">
              <a:solidFill>
                <a:srgbClr val="006699"/>
              </a:solidFill>
              <a:latin typeface="Arial"/>
              <a:ea typeface="Arial"/>
              <a:cs typeface="Arial"/>
              <a:sym typeface="Arial"/>
            </a:endParaRPr>
          </a:p>
        </p:txBody>
      </p:sp>
      <p:sp>
        <p:nvSpPr>
          <p:cNvPr id="85" name="Google Shape;85;p6"/>
          <p:cNvSpPr/>
          <p:nvPr/>
        </p:nvSpPr>
        <p:spPr>
          <a:xfrm>
            <a:off x="2987676" y="39227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4. Kết quả thực nghiệm và đánh giá</a:t>
            </a:r>
            <a:endParaRPr b="1" sz="2000">
              <a:solidFill>
                <a:srgbClr val="006699"/>
              </a:solidFill>
              <a:latin typeface="Arial"/>
              <a:ea typeface="Arial"/>
              <a:cs typeface="Arial"/>
              <a:sym typeface="Arial"/>
            </a:endParaRPr>
          </a:p>
        </p:txBody>
      </p:sp>
      <p:sp>
        <p:nvSpPr>
          <p:cNvPr id="86" name="Google Shape;86;p6"/>
          <p:cNvSpPr/>
          <p:nvPr/>
        </p:nvSpPr>
        <p:spPr>
          <a:xfrm>
            <a:off x="2987676" y="4570412"/>
            <a:ext cx="6183313" cy="508000"/>
          </a:xfrm>
          <a:prstGeom prst="roundRect">
            <a:avLst>
              <a:gd fmla="val 50000" name="adj"/>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1" lang="en-US" sz="2000">
                <a:solidFill>
                  <a:srgbClr val="006699"/>
                </a:solidFill>
                <a:latin typeface="Arial"/>
                <a:ea typeface="Arial"/>
                <a:cs typeface="Arial"/>
                <a:sym typeface="Arial"/>
              </a:rPr>
              <a:t>5. Kết luận và hướng phát triển</a:t>
            </a:r>
            <a:endParaRPr b="1" sz="2000">
              <a:solidFill>
                <a:srgbClr val="00669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1676400" y="1143001"/>
            <a:ext cx="8686800" cy="5181601"/>
          </a:xfrm>
          <a:prstGeom prst="rect">
            <a:avLst/>
          </a:prstGeom>
          <a:noFill/>
          <a:ln>
            <a:noFill/>
          </a:ln>
        </p:spPr>
        <p:txBody>
          <a:bodyPr anchorCtr="0" anchor="t" bIns="45700" lIns="91425" spcFirstLastPara="1" rIns="91425" wrap="square" tIns="45700">
            <a:noAutofit/>
          </a:bodyPr>
          <a:lstStyle/>
          <a:p>
            <a:pPr indent="-347663" lvl="1" marL="463550" marR="0" rtl="0" algn="just">
              <a:lnSpc>
                <a:spcPct val="130000"/>
              </a:lnSpc>
              <a:spcBef>
                <a:spcPts val="0"/>
              </a:spcBef>
              <a:spcAft>
                <a:spcPts val="0"/>
              </a:spcAft>
              <a:buClr>
                <a:schemeClr val="accent6"/>
              </a:buClr>
              <a:buSzPts val="2400"/>
              <a:buFont typeface="Arial"/>
              <a:buNone/>
            </a:pPr>
            <a:r>
              <a:rPr b="1" i="0" lang="en-US" sz="2400" u="none" cap="none" strike="noStrike">
                <a:solidFill>
                  <a:srgbClr val="000000"/>
                </a:solidFill>
                <a:latin typeface="Arial"/>
                <a:ea typeface="Arial"/>
                <a:cs typeface="Arial"/>
                <a:sym typeface="Arial"/>
              </a:rPr>
              <a:t>1. </a:t>
            </a:r>
            <a:r>
              <a:rPr b="1" lang="en-US" sz="2400"/>
              <a:t>Mạng neural là gì?</a:t>
            </a:r>
            <a:endParaRPr b="1" i="0" sz="2400" u="none" cap="none" strike="noStrike">
              <a:solidFill>
                <a:srgbClr val="000000"/>
              </a:solidFill>
              <a:latin typeface="Arial"/>
              <a:ea typeface="Arial"/>
              <a:cs typeface="Arial"/>
              <a:sym typeface="Arial"/>
            </a:endParaRPr>
          </a:p>
          <a:p>
            <a:pPr indent="-285750" lvl="1" marL="742950" marR="0" rtl="0" algn="just">
              <a:lnSpc>
                <a:spcPct val="130000"/>
              </a:lnSpc>
              <a:spcBef>
                <a:spcPts val="600"/>
              </a:spcBef>
              <a:spcAft>
                <a:spcPts val="0"/>
              </a:spcAft>
              <a:buClr>
                <a:schemeClr val="accent6"/>
              </a:buClr>
              <a:buSzPts val="2400"/>
              <a:buFont typeface="Arial"/>
              <a:buChar char="•"/>
            </a:pPr>
            <a:r>
              <a:rPr lang="en-US" sz="2400"/>
              <a:t>Định nghĩa: mạng nơ-ron là một tập hợp các dây thần kinh kết nối với nhau</a:t>
            </a:r>
            <a:endParaRPr sz="2400"/>
          </a:p>
          <a:p>
            <a:pPr indent="-285750" lvl="1" marL="742950" marR="0" rtl="0" algn="just">
              <a:lnSpc>
                <a:spcPct val="130000"/>
              </a:lnSpc>
              <a:spcBef>
                <a:spcPts val="600"/>
              </a:spcBef>
              <a:spcAft>
                <a:spcPts val="0"/>
              </a:spcAft>
              <a:buSzPts val="2400"/>
              <a:buChar char="•"/>
            </a:pPr>
            <a:r>
              <a:rPr lang="en-US" sz="2400"/>
              <a:t>Mạng nơ-ron sinh học: là một mạng lưới các nơ-ron có kết nối hoặc có liên quan về mặt chức năng trực thuộc hệ thần kinh</a:t>
            </a:r>
            <a:endParaRPr sz="2400"/>
          </a:p>
          <a:p>
            <a:pPr indent="-285750" lvl="1" marL="742950" marR="0" rtl="0" algn="just">
              <a:lnSpc>
                <a:spcPct val="130000"/>
              </a:lnSpc>
              <a:spcBef>
                <a:spcPts val="600"/>
              </a:spcBef>
              <a:spcAft>
                <a:spcPts val="0"/>
              </a:spcAft>
              <a:buSzPts val="2400"/>
              <a:buChar char="•"/>
            </a:pPr>
            <a:r>
              <a:rPr lang="en-US" sz="2400"/>
              <a:t>Mạng nơ-ron nhân tạo: được thiết kế để mô hình một số tính chất của mạng nơ-ron sinh học (Bắt chước cách học của các hệ thần kinh sinh vật)</a:t>
            </a:r>
            <a:endParaRPr sz="2400"/>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Arial"/>
              <a:buNone/>
            </a:pPr>
            <a:r>
              <a:t/>
            </a:r>
            <a:endParaRPr b="0" i="0" sz="2800" u="none" cap="none" strike="noStrike">
              <a:solidFill>
                <a:srgbClr val="000000"/>
              </a:solidFill>
              <a:latin typeface="Arial"/>
              <a:ea typeface="Arial"/>
              <a:cs typeface="Arial"/>
              <a:sym typeface="Arial"/>
            </a:endParaRPr>
          </a:p>
          <a:p>
            <a:pPr indent="-107950" lvl="1" marL="742950" marR="0" rtl="0" algn="just">
              <a:lnSpc>
                <a:spcPct val="130000"/>
              </a:lnSpc>
              <a:spcBef>
                <a:spcPts val="116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92" name="Google Shape;92;p7"/>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Cơ sở lý thuyết</a:t>
            </a:r>
            <a:endParaRPr b="1" sz="2800" cap="non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552e8c47a1_0_18"/>
          <p:cNvSpPr txBox="1"/>
          <p:nvPr/>
        </p:nvSpPr>
        <p:spPr>
          <a:xfrm>
            <a:off x="1676400" y="1143001"/>
            <a:ext cx="8686800" cy="5181600"/>
          </a:xfrm>
          <a:prstGeom prst="rect">
            <a:avLst/>
          </a:prstGeom>
          <a:noFill/>
          <a:ln>
            <a:noFill/>
          </a:ln>
        </p:spPr>
        <p:txBody>
          <a:bodyPr anchorCtr="0" anchor="t" bIns="45700" lIns="91425" spcFirstLastPara="1" rIns="91425" wrap="square" tIns="45700">
            <a:noAutofit/>
          </a:bodyPr>
          <a:lstStyle/>
          <a:p>
            <a:pPr indent="-347662" lvl="1" marL="463550" marR="0" rtl="0" algn="just">
              <a:lnSpc>
                <a:spcPct val="130000"/>
              </a:lnSpc>
              <a:spcBef>
                <a:spcPts val="0"/>
              </a:spcBef>
              <a:spcAft>
                <a:spcPts val="0"/>
              </a:spcAft>
              <a:buClr>
                <a:schemeClr val="accent6"/>
              </a:buClr>
              <a:buSzPts val="2400"/>
              <a:buFont typeface="Arial"/>
              <a:buNone/>
            </a:pPr>
            <a:r>
              <a:rPr b="1" i="0" lang="en-US" sz="2400" u="none" cap="none" strike="noStrike">
                <a:solidFill>
                  <a:srgbClr val="000000"/>
                </a:solidFill>
                <a:latin typeface="Arial"/>
                <a:ea typeface="Arial"/>
                <a:cs typeface="Arial"/>
                <a:sym typeface="Arial"/>
              </a:rPr>
              <a:t>1. </a:t>
            </a:r>
            <a:r>
              <a:rPr b="1" lang="en-US" sz="2400"/>
              <a:t>Mạng neural là gì?</a:t>
            </a:r>
            <a:endParaRPr b="1" i="0" sz="2400" u="none" cap="none" strike="noStrike">
              <a:solidFill>
                <a:srgbClr val="000000"/>
              </a:solidFill>
              <a:latin typeface="Arial"/>
              <a:ea typeface="Arial"/>
              <a:cs typeface="Arial"/>
              <a:sym typeface="Arial"/>
            </a:endParaRPr>
          </a:p>
          <a:p>
            <a:pPr indent="-285750" lvl="1" marL="742950" marR="0" rtl="0" algn="just">
              <a:lnSpc>
                <a:spcPct val="130000"/>
              </a:lnSpc>
              <a:spcBef>
                <a:spcPts val="600"/>
              </a:spcBef>
              <a:spcAft>
                <a:spcPts val="0"/>
              </a:spcAft>
              <a:buClr>
                <a:schemeClr val="accent6"/>
              </a:buClr>
              <a:buSzPts val="2400"/>
              <a:buFont typeface="Arial"/>
              <a:buChar char="•"/>
            </a:pPr>
            <a:r>
              <a:rPr lang="en-US" sz="2400"/>
              <a:t>Mạng nơron nhân tạo được bắt nguồn từ mạng nơron thần kinh trong các sinh vật.</a:t>
            </a:r>
            <a:endParaRPr sz="2400"/>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Arial"/>
              <a:buNone/>
            </a:pPr>
            <a:r>
              <a:t/>
            </a:r>
            <a:endParaRPr b="0" i="0" sz="2800" u="none" cap="none" strike="noStrike">
              <a:solidFill>
                <a:srgbClr val="000000"/>
              </a:solidFill>
              <a:latin typeface="Arial"/>
              <a:ea typeface="Arial"/>
              <a:cs typeface="Arial"/>
              <a:sym typeface="Arial"/>
            </a:endParaRPr>
          </a:p>
          <a:p>
            <a:pPr indent="-107950" lvl="1" marL="742950" marR="0" rtl="0" algn="just">
              <a:lnSpc>
                <a:spcPct val="130000"/>
              </a:lnSpc>
              <a:spcBef>
                <a:spcPts val="116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98" name="Google Shape;98;g2552e8c47a1_0_18"/>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Cơ sở lý thuyết</a:t>
            </a:r>
            <a:endParaRPr b="1" sz="2800" cap="none">
              <a:solidFill>
                <a:srgbClr val="FFFFFF"/>
              </a:solidFill>
              <a:latin typeface="Arial"/>
              <a:ea typeface="Arial"/>
              <a:cs typeface="Arial"/>
              <a:sym typeface="Arial"/>
            </a:endParaRPr>
          </a:p>
        </p:txBody>
      </p:sp>
      <p:pic>
        <p:nvPicPr>
          <p:cNvPr id="99" name="Google Shape;99;g2552e8c47a1_0_18"/>
          <p:cNvPicPr preferRelativeResize="0"/>
          <p:nvPr/>
        </p:nvPicPr>
        <p:blipFill>
          <a:blip r:embed="rId3">
            <a:alphaModFix/>
          </a:blip>
          <a:stretch>
            <a:fillRect/>
          </a:stretch>
        </p:blipFill>
        <p:spPr>
          <a:xfrm>
            <a:off x="2499175" y="2610250"/>
            <a:ext cx="7376900" cy="362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552e8c47a1_7_2"/>
          <p:cNvSpPr txBox="1"/>
          <p:nvPr/>
        </p:nvSpPr>
        <p:spPr>
          <a:xfrm>
            <a:off x="1676400" y="1143001"/>
            <a:ext cx="8686800" cy="5181600"/>
          </a:xfrm>
          <a:prstGeom prst="rect">
            <a:avLst/>
          </a:prstGeom>
          <a:noFill/>
          <a:ln>
            <a:noFill/>
          </a:ln>
        </p:spPr>
        <p:txBody>
          <a:bodyPr anchorCtr="0" anchor="t" bIns="45700" lIns="91425" spcFirstLastPara="1" rIns="91425" wrap="square" tIns="45700">
            <a:noAutofit/>
          </a:bodyPr>
          <a:lstStyle/>
          <a:p>
            <a:pPr indent="-347662" lvl="1" marL="463550" marR="0" rtl="0" algn="just">
              <a:lnSpc>
                <a:spcPct val="130000"/>
              </a:lnSpc>
              <a:spcBef>
                <a:spcPts val="0"/>
              </a:spcBef>
              <a:spcAft>
                <a:spcPts val="0"/>
              </a:spcAft>
              <a:buClr>
                <a:schemeClr val="accent6"/>
              </a:buClr>
              <a:buSzPts val="2400"/>
              <a:buFont typeface="Arial"/>
              <a:buNone/>
            </a:pPr>
            <a:r>
              <a:rPr b="1" i="0" lang="en-US" sz="2400" u="none" cap="none" strike="noStrike">
                <a:solidFill>
                  <a:srgbClr val="000000"/>
                </a:solidFill>
                <a:latin typeface="Arial"/>
                <a:ea typeface="Arial"/>
                <a:cs typeface="Arial"/>
                <a:sym typeface="Arial"/>
              </a:rPr>
              <a:t>1. </a:t>
            </a:r>
            <a:r>
              <a:rPr b="1" lang="en-US" sz="2400"/>
              <a:t>Mạng neural là gì?</a:t>
            </a:r>
            <a:endParaRPr b="1" i="0" sz="2400" u="none" cap="none" strike="noStrike">
              <a:solidFill>
                <a:srgbClr val="000000"/>
              </a:solidFill>
              <a:latin typeface="Arial"/>
              <a:ea typeface="Arial"/>
              <a:cs typeface="Arial"/>
              <a:sym typeface="Arial"/>
            </a:endParaRPr>
          </a:p>
          <a:p>
            <a:pPr indent="0" lvl="0" marL="914400" marR="0" rtl="0" algn="just">
              <a:lnSpc>
                <a:spcPct val="130000"/>
              </a:lnSpc>
              <a:spcBef>
                <a:spcPts val="600"/>
              </a:spcBef>
              <a:spcAft>
                <a:spcPts val="0"/>
              </a:spcAft>
              <a:buNone/>
            </a:pPr>
            <a:r>
              <a:t/>
            </a:r>
            <a:endParaRPr sz="2400"/>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endParaRPr/>
          </a:p>
          <a:p>
            <a:pPr indent="0" lvl="1" marL="457200" marR="0" rtl="0" algn="just">
              <a:lnSpc>
                <a:spcPct val="130000"/>
              </a:lnSpc>
              <a:spcBef>
                <a:spcPts val="600"/>
              </a:spcBef>
              <a:spcAft>
                <a:spcPts val="0"/>
              </a:spcAft>
              <a:buClr>
                <a:schemeClr val="accent6"/>
              </a:buClr>
              <a:buSzPts val="2800"/>
              <a:buFont typeface="Arial"/>
              <a:buNone/>
            </a:pPr>
            <a:r>
              <a:t/>
            </a:r>
            <a:endParaRPr b="0" i="0" sz="2800" u="none" cap="none" strike="noStrike">
              <a:solidFill>
                <a:srgbClr val="000000"/>
              </a:solidFill>
              <a:latin typeface="Arial"/>
              <a:ea typeface="Arial"/>
              <a:cs typeface="Arial"/>
              <a:sym typeface="Arial"/>
            </a:endParaRPr>
          </a:p>
          <a:p>
            <a:pPr indent="-107950" lvl="1" marL="742950" marR="0" rtl="0" algn="just">
              <a:lnSpc>
                <a:spcPct val="130000"/>
              </a:lnSpc>
              <a:spcBef>
                <a:spcPts val="116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05" name="Google Shape;105;g2552e8c47a1_7_2"/>
          <p:cNvSpPr txBox="1"/>
          <p:nvPr/>
        </p:nvSpPr>
        <p:spPr>
          <a:xfrm>
            <a:off x="1676400" y="228600"/>
            <a:ext cx="67818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none">
                <a:solidFill>
                  <a:srgbClr val="FFFFFF"/>
                </a:solidFill>
                <a:latin typeface="Arial"/>
                <a:ea typeface="Arial"/>
                <a:cs typeface="Arial"/>
                <a:sym typeface="Arial"/>
              </a:rPr>
              <a:t>Cơ sở lý thuyết</a:t>
            </a:r>
            <a:endParaRPr b="1" sz="2800" cap="none">
              <a:solidFill>
                <a:srgbClr val="FFFFFF"/>
              </a:solidFill>
              <a:latin typeface="Arial"/>
              <a:ea typeface="Arial"/>
              <a:cs typeface="Arial"/>
              <a:sym typeface="Arial"/>
            </a:endParaRPr>
          </a:p>
        </p:txBody>
      </p:sp>
      <p:sp>
        <p:nvSpPr>
          <p:cNvPr id="106" name="Google Shape;106;g2552e8c47a1_7_2"/>
          <p:cNvSpPr txBox="1"/>
          <p:nvPr/>
        </p:nvSpPr>
        <p:spPr>
          <a:xfrm>
            <a:off x="2586500" y="4429625"/>
            <a:ext cx="638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000">
                <a:latin typeface="Times New Roman"/>
                <a:ea typeface="Times New Roman"/>
                <a:cs typeface="Times New Roman"/>
                <a:sym typeface="Times New Roman"/>
              </a:rPr>
              <a:t>Cấu trúc của mạng nơ ron truyển thẳng</a:t>
            </a:r>
            <a:endParaRPr i="1" sz="2000">
              <a:latin typeface="Times New Roman"/>
              <a:ea typeface="Times New Roman"/>
              <a:cs typeface="Times New Roman"/>
              <a:sym typeface="Times New Roman"/>
            </a:endParaRPr>
          </a:p>
        </p:txBody>
      </p:sp>
      <p:pic>
        <p:nvPicPr>
          <p:cNvPr id="107" name="Google Shape;107;g2552e8c47a1_7_2"/>
          <p:cNvPicPr preferRelativeResize="0"/>
          <p:nvPr/>
        </p:nvPicPr>
        <p:blipFill rotWithShape="1">
          <a:blip r:embed="rId3">
            <a:alphaModFix/>
          </a:blip>
          <a:srcRect b="0" l="0" r="0" t="9991"/>
          <a:stretch/>
        </p:blipFill>
        <p:spPr>
          <a:xfrm>
            <a:off x="3071800" y="2123299"/>
            <a:ext cx="5895975" cy="230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Theme2">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2013-05-14T04:07:19Z</dcterms:created>
  <dc:creator>Vui</dc:creator>
</cp:coreProperties>
</file>