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6362" autoAdjust="0"/>
  </p:normalViewPr>
  <p:slideViewPr>
    <p:cSldViewPr snapToGrid="0">
      <p:cViewPr varScale="1">
        <p:scale>
          <a:sx n="64" d="100"/>
          <a:sy n="64" d="100"/>
        </p:scale>
        <p:origin x="10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100" y="236538"/>
            <a:ext cx="10668000" cy="3001962"/>
          </a:xfrm>
          <a:solidFill>
            <a:srgbClr val="0070C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>
            <a:stCxn id="2" idx="1"/>
          </p:cNvCxnSpPr>
          <p:nvPr userDrawn="1"/>
        </p:nvCxnSpPr>
        <p:spPr>
          <a:xfrm flipV="1">
            <a:off x="927100" y="1430339"/>
            <a:ext cx="0" cy="30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0" y="6488668"/>
            <a:ext cx="12192000" cy="369332"/>
            <a:chOff x="0" y="6502736"/>
            <a:chExt cx="12192000" cy="36933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6502736"/>
              <a:ext cx="12192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/>
                <a:t>                                   	                                                      </a:t>
              </a:r>
              <a:r>
                <a:rPr lang="en-US" sz="1600" kern="1200" baseline="0" dirty="0" err="1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Bài</a:t>
              </a:r>
              <a:r>
                <a:rPr lang="en-US" sz="1600" kern="1200" baseline="0" dirty="0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 </a:t>
              </a:r>
              <a:r>
                <a:rPr lang="en-US" sz="1600" kern="1200" baseline="0" dirty="0" err="1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giảng</a:t>
              </a:r>
              <a:r>
                <a:rPr lang="en-US" sz="1600" kern="1200" baseline="0" dirty="0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 </a:t>
              </a:r>
              <a:r>
                <a:rPr lang="en-US" sz="1600" kern="1200" baseline="0" dirty="0" err="1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Cơ</a:t>
              </a:r>
              <a:r>
                <a:rPr lang="en-US" sz="1600" kern="1200" baseline="0" dirty="0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 </a:t>
              </a:r>
              <a:r>
                <a:rPr lang="en-US" sz="1600" kern="1200" baseline="0" dirty="0" err="1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sở</a:t>
              </a:r>
              <a:r>
                <a:rPr lang="en-US" sz="1600" kern="1200" baseline="0" dirty="0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 </a:t>
              </a:r>
              <a:r>
                <a:rPr lang="en-US" sz="1600" kern="1200" baseline="0" dirty="0" err="1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Dữ</a:t>
              </a:r>
              <a:r>
                <a:rPr lang="en-US" sz="1600" kern="1200" baseline="0" dirty="0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 </a:t>
              </a:r>
              <a:r>
                <a:rPr lang="en-US" sz="1600" kern="1200" baseline="0" dirty="0" err="1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liệu</a:t>
              </a:r>
              <a:r>
                <a:rPr lang="en-US" sz="1600" kern="1200" baseline="0" dirty="0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 – </a:t>
              </a:r>
              <a:r>
                <a:rPr lang="en-US" sz="1600" kern="1200" baseline="0" dirty="0" err="1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Hòa</a:t>
              </a:r>
              <a:r>
                <a:rPr lang="en-US" sz="1600" kern="1200" baseline="0" dirty="0" smtClean="0">
                  <a:solidFill>
                    <a:schemeClr val="lt1"/>
                  </a:solidFill>
                  <a:latin typeface="Bodoni MT" panose="02070603080606020203" pitchFamily="18" charset="0"/>
                  <a:ea typeface="+mn-ea"/>
                  <a:cs typeface="+mn-cs"/>
                </a:rPr>
                <a:t> An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6502736"/>
              <a:ext cx="3200400" cy="36229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Bodoni MT" panose="02070603080606020203" pitchFamily="18" charset="0"/>
                </a:rPr>
                <a:t>GV: </a:t>
              </a:r>
              <a:r>
                <a:rPr lang="en-US" sz="1600" dirty="0" err="1" smtClean="0">
                  <a:latin typeface="Bodoni MT" panose="02070603080606020203" pitchFamily="18" charset="0"/>
                </a:rPr>
                <a:t>Nguyễn</a:t>
              </a:r>
              <a:r>
                <a:rPr lang="en-US" sz="1600" baseline="0" dirty="0" smtClean="0">
                  <a:latin typeface="Bodoni MT" panose="02070603080606020203" pitchFamily="18" charset="0"/>
                </a:rPr>
                <a:t> Minh </a:t>
              </a:r>
              <a:r>
                <a:rPr lang="en-US" sz="1600" baseline="0" dirty="0" err="1" smtClean="0">
                  <a:latin typeface="Bodoni MT" panose="02070603080606020203" pitchFamily="18" charset="0"/>
                </a:rPr>
                <a:t>Khiêm</a:t>
              </a:r>
              <a:endParaRPr lang="en-US" sz="1600" dirty="0"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88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2011679"/>
            <a:ext cx="10515600" cy="4165283"/>
          </a:xfrm>
        </p:spPr>
        <p:txBody>
          <a:bodyPr/>
          <a:lstStyle>
            <a:lvl1pPr>
              <a:defRPr>
                <a:latin typeface="Century" panose="02040604050505020304" pitchFamily="18" charset="0"/>
              </a:defRPr>
            </a:lvl1pPr>
            <a:lvl2pPr>
              <a:defRPr>
                <a:latin typeface="Century" panose="02040604050505020304" pitchFamily="18" charset="0"/>
              </a:defRPr>
            </a:lvl2pPr>
            <a:lvl3pPr>
              <a:defRPr>
                <a:latin typeface="Century" panose="02040604050505020304" pitchFamily="18" charset="0"/>
              </a:defRPr>
            </a:lvl3pPr>
            <a:lvl4pPr>
              <a:defRPr>
                <a:latin typeface="Century" panose="02040604050505020304" pitchFamily="18" charset="0"/>
              </a:defRPr>
            </a:lvl4pPr>
            <a:lvl5pPr>
              <a:defRPr>
                <a:latin typeface="Century" panose="020406040505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132828"/>
            <a:ext cx="838201" cy="365125"/>
          </a:xfrm>
        </p:spPr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	                                                      </a:t>
            </a:r>
            <a:r>
              <a:rPr lang="en-US" sz="1600" kern="1200" baseline="0" dirty="0" err="1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Bài</a:t>
            </a:r>
            <a:r>
              <a:rPr lang="en-US" sz="1600" kern="1200" baseline="0" dirty="0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giảng</a:t>
            </a:r>
            <a:r>
              <a:rPr lang="en-US" sz="1600" kern="1200" baseline="0" dirty="0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Cơ</a:t>
            </a:r>
            <a:r>
              <a:rPr lang="en-US" sz="1600" kern="1200" baseline="0" dirty="0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sở</a:t>
            </a:r>
            <a:r>
              <a:rPr lang="en-US" sz="1600" kern="1200" baseline="0" dirty="0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Dữ</a:t>
            </a:r>
            <a:r>
              <a:rPr lang="en-US" sz="1600" kern="1200" baseline="0" dirty="0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 </a:t>
            </a:r>
            <a:r>
              <a:rPr lang="en-US" sz="1600" kern="1200" baseline="0" dirty="0" err="1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liệu</a:t>
            </a:r>
            <a:r>
              <a:rPr lang="en-US" sz="1600" kern="1200" baseline="0" dirty="0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 – </a:t>
            </a:r>
            <a:r>
              <a:rPr lang="en-US" sz="1600" kern="1200" baseline="0" dirty="0" err="1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Hòa</a:t>
            </a:r>
            <a:r>
              <a:rPr lang="en-US" sz="1600" kern="1200" baseline="0" dirty="0" smtClean="0">
                <a:solidFill>
                  <a:schemeClr val="lt1"/>
                </a:solidFill>
                <a:latin typeface="Bodoni MT" panose="02070603080606020203" pitchFamily="18" charset="0"/>
                <a:ea typeface="+mn-ea"/>
                <a:cs typeface="+mn-cs"/>
              </a:rPr>
              <a:t> An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88668"/>
            <a:ext cx="3200400" cy="362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doni MT" panose="02070603080606020203" pitchFamily="18" charset="0"/>
              </a:rPr>
              <a:t>GV: </a:t>
            </a:r>
            <a:r>
              <a:rPr lang="en-US" sz="1600" dirty="0" err="1" smtClean="0">
                <a:latin typeface="Bodoni MT" panose="02070603080606020203" pitchFamily="18" charset="0"/>
              </a:rPr>
              <a:t>Nguyễn</a:t>
            </a:r>
            <a:r>
              <a:rPr lang="en-US" sz="1600" baseline="0" dirty="0" smtClean="0">
                <a:latin typeface="Bodoni MT" panose="02070603080606020203" pitchFamily="18" charset="0"/>
              </a:rPr>
              <a:t> Minh </a:t>
            </a:r>
            <a:r>
              <a:rPr lang="en-US" sz="1600" baseline="0" dirty="0" err="1" smtClean="0">
                <a:latin typeface="Bodoni MT" panose="02070603080606020203" pitchFamily="18" charset="0"/>
              </a:rPr>
              <a:t>Khiêm</a:t>
            </a:r>
            <a:endParaRPr 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6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6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D3E2-BD70-45AE-B66A-9A8F354FC2F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5949-62C6-43FB-B022-F6473D4B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100" y="236538"/>
            <a:ext cx="10668000" cy="2042428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Chương</a:t>
            </a:r>
            <a:r>
              <a:rPr lang="en-US" sz="4400" dirty="0" smtClean="0"/>
              <a:t> 3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PHỤ THUỘC HÀM VÀ KHÓA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1384"/>
            <a:ext cx="9144000" cy="28803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Khoa</a:t>
            </a:r>
            <a:r>
              <a:rPr lang="en-US" dirty="0" smtClean="0"/>
              <a:t> CNTT &amp;TT</a:t>
            </a:r>
          </a:p>
          <a:p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8</a:t>
            </a:r>
            <a:r>
              <a:rPr lang="en-US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Amstrong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>
                <a:latin typeface="Edwardian Script ITC" panose="030303020407070D0804" pitchFamily="66" charset="0"/>
              </a:rPr>
              <a:t>T</a:t>
            </a:r>
            <a:r>
              <a:rPr lang="en-US" dirty="0" smtClean="0"/>
              <a:t>, 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>
                <a:latin typeface="Edwardian Script ITC" panose="030303020407070D0804" pitchFamily="66" charset="0"/>
              </a:rPr>
              <a:t>T </a:t>
            </a:r>
            <a:r>
              <a:rPr lang="en-US" dirty="0" smtClean="0">
                <a:latin typeface="Edwardian Script ITC" panose="030303020407070D0804" pitchFamily="66" charset="0"/>
              </a:rPr>
              <a:t>   </a:t>
            </a:r>
            <a:r>
              <a:rPr lang="en-US" baseline="30000" dirty="0" smtClean="0"/>
              <a:t>+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PTH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>
                <a:latin typeface="Edwardian Script ITC" panose="030303020407070D0804" pitchFamily="66" charset="0"/>
              </a:rPr>
              <a:t>T</a:t>
            </a:r>
            <a:r>
              <a:rPr lang="en-US" dirty="0" smtClean="0"/>
              <a:t>. </a:t>
            </a:r>
            <a:r>
              <a:rPr lang="en-US" dirty="0">
                <a:latin typeface="Edwardian Script ITC" panose="030303020407070D0804" pitchFamily="66" charset="0"/>
              </a:rPr>
              <a:t>T </a:t>
            </a:r>
            <a:r>
              <a:rPr lang="en-US" dirty="0" smtClean="0">
                <a:latin typeface="Edwardian Script ITC" panose="030303020407070D0804" pitchFamily="66" charset="0"/>
              </a:rPr>
              <a:t>   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amstrong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Edwardian Script ITC" panose="030303020407070D0804" pitchFamily="66" charset="0"/>
              </a:rPr>
              <a:t>T   </a:t>
            </a:r>
            <a:r>
              <a:rPr lang="en-US" dirty="0" smtClean="0"/>
              <a:t> ={ A </a:t>
            </a:r>
            <a:r>
              <a:rPr lang="en-US" dirty="0" smtClean="0">
                <a:sym typeface="Wingdings" panose="05000000000000000000" pitchFamily="2" charset="2"/>
              </a:rPr>
              <a:t> B, C  X, BX  Z}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CMR: AC  Z </a:t>
            </a:r>
            <a:r>
              <a:rPr lang="en-US" dirty="0" err="1" smtClean="0">
                <a:sym typeface="Wingdings" panose="05000000000000000000" pitchFamily="2" charset="2"/>
              </a:rPr>
              <a:t>thuộc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latin typeface="Edwardian Script ITC" panose="030303020407070D0804" pitchFamily="66" charset="0"/>
              </a:rPr>
              <a:t>T </a:t>
            </a:r>
            <a:r>
              <a:rPr lang="en-US" dirty="0" smtClean="0">
                <a:latin typeface="Edwardian Script ITC" panose="030303020407070D0804" pitchFamily="66" charset="0"/>
              </a:rPr>
              <a:t>   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7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 smtClean="0"/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điệu</a:t>
            </a:r>
            <a:endParaRPr lang="en-US" dirty="0" smtClean="0"/>
          </a:p>
          <a:p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endParaRPr lang="en-US" dirty="0" smtClean="0"/>
          </a:p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  <a:p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(X)</a:t>
            </a:r>
            <a:r>
              <a:rPr lang="en-US" baseline="30000" dirty="0" smtClean="0"/>
              <a:t>+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Gán</a:t>
            </a:r>
            <a:r>
              <a:rPr lang="en-US" dirty="0" smtClean="0"/>
              <a:t> ∑ = </a:t>
            </a:r>
            <a:r>
              <a:rPr lang="en-US" dirty="0">
                <a:latin typeface="VNI-Ariston" pitchFamily="2" charset="0"/>
              </a:rPr>
              <a:t>T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Gán</a:t>
            </a:r>
            <a:r>
              <a:rPr lang="en-US" dirty="0" smtClean="0"/>
              <a:t> T = X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PTH : L </a:t>
            </a:r>
            <a:r>
              <a:rPr lang="en-US" dirty="0" smtClean="0">
                <a:sym typeface="Wingdings" panose="05000000000000000000" pitchFamily="2" charset="2"/>
              </a:rPr>
              <a:t>R , 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R </a:t>
            </a:r>
            <a:r>
              <a:rPr lang="en-US" dirty="0" err="1" smtClean="0">
                <a:sym typeface="Wingdings" panose="05000000000000000000" pitchFamily="2" charset="2"/>
              </a:rPr>
              <a:t>thuộc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∑</a:t>
            </a:r>
          </a:p>
          <a:p>
            <a:pPr lvl="3"/>
            <a:r>
              <a:rPr lang="en-US" dirty="0" smtClean="0"/>
              <a:t>L </a:t>
            </a:r>
            <a:r>
              <a:rPr lang="en-US" dirty="0" err="1" smtClean="0"/>
              <a:t>thuộc</a:t>
            </a:r>
            <a:r>
              <a:rPr lang="en-US" dirty="0" smtClean="0"/>
              <a:t> T</a:t>
            </a:r>
          </a:p>
          <a:p>
            <a:pPr lvl="3"/>
            <a:r>
              <a:rPr lang="en-US" dirty="0" smtClean="0"/>
              <a:t>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T</a:t>
            </a:r>
          </a:p>
          <a:p>
            <a:pPr lvl="1"/>
            <a:r>
              <a:rPr lang="en-US" dirty="0" smtClean="0"/>
              <a:t>T = TR</a:t>
            </a:r>
          </a:p>
          <a:p>
            <a:pPr lvl="1"/>
            <a:r>
              <a:rPr lang="en-US" dirty="0" smtClean="0"/>
              <a:t>∑ = ∑ \{L </a:t>
            </a:r>
            <a:r>
              <a:rPr lang="en-US" dirty="0" smtClean="0">
                <a:sym typeface="Wingdings" panose="05000000000000000000" pitchFamily="2" charset="2"/>
              </a:rPr>
              <a:t>R}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Kết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luận</a:t>
            </a:r>
            <a:r>
              <a:rPr lang="en-US" dirty="0" smtClean="0">
                <a:sym typeface="Wingdings" panose="05000000000000000000" pitchFamily="2" charset="2"/>
              </a:rPr>
              <a:t> (X)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 = T</a:t>
            </a:r>
          </a:p>
        </p:txBody>
      </p:sp>
    </p:spTree>
    <p:extLst>
      <p:ext uri="{BB962C8B-B14F-4D97-AF65-F5344CB8AC3E}">
        <p14:creationId xmlns:p14="http://schemas.microsoft.com/office/powerpoint/2010/main" val="191772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PHỦ TỐI TIỂU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PTH </a:t>
            </a:r>
            <a:r>
              <a:rPr lang="en-US" dirty="0" err="1" smtClean="0"/>
              <a:t>thừa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ở </a:t>
            </a:r>
            <a:r>
              <a:rPr lang="en-US" dirty="0" err="1" smtClean="0"/>
              <a:t>vế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PTH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ở </a:t>
            </a:r>
            <a:r>
              <a:rPr lang="en-US" dirty="0" err="1" smtClean="0"/>
              <a:t>vế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PTH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PTH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</a:t>
            </a:r>
            <a:r>
              <a:rPr lang="en-US" dirty="0" smtClean="0"/>
              <a:t> X </a:t>
            </a:r>
            <a:r>
              <a:rPr lang="en-US" dirty="0" smtClean="0">
                <a:sym typeface="Wingdings" panose="05000000000000000000" pitchFamily="2" charset="2"/>
              </a:rPr>
              <a:t>Y </a:t>
            </a:r>
            <a:r>
              <a:rPr lang="en-US" dirty="0" err="1" smtClean="0">
                <a:sym typeface="Wingdings" panose="05000000000000000000" pitchFamily="2" charset="2"/>
              </a:rPr>
              <a:t>thuộc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latin typeface="VNI-Ariston" pitchFamily="2" charset="0"/>
                <a:sym typeface="Wingdings" panose="05000000000000000000" pitchFamily="2" charset="2"/>
              </a:rPr>
              <a:t>T </a:t>
            </a:r>
            <a:r>
              <a:rPr lang="en-US" dirty="0" smtClean="0">
                <a:latin typeface="Edwardian Script ITC" panose="030303020407070D0804" pitchFamily="66" charset="0"/>
                <a:sym typeface="Wingdings" panose="05000000000000000000" pitchFamily="2" charset="2"/>
              </a:rPr>
              <a:t>   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thừa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diễn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Edwardian Script ITC" panose="030303020407070D0804" pitchFamily="66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Edwardian Script ITC" panose="030303020407070D0804" pitchFamily="66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VNI-Ariston" pitchFamily="2" charset="0"/>
                <a:sym typeface="Wingdings" panose="05000000000000000000" pitchFamily="2" charset="2"/>
              </a:rPr>
              <a:t>T  </a:t>
            </a:r>
            <a:r>
              <a:rPr lang="en-US" dirty="0" smtClean="0">
                <a:latin typeface="Edwardian Script ITC" panose="030303020407070D0804" pitchFamily="66" charset="0"/>
                <a:sym typeface="Wingdings" panose="05000000000000000000" pitchFamily="2" charset="2"/>
              </a:rPr>
              <a:t>  </a:t>
            </a:r>
            <a:r>
              <a:rPr lang="en-US" dirty="0" smtClean="0">
                <a:sym typeface="Wingdings" panose="05000000000000000000" pitchFamily="2" charset="2"/>
              </a:rPr>
              <a:t>\{X Y}.</a:t>
            </a:r>
          </a:p>
          <a:p>
            <a:pPr marL="0" indent="0">
              <a:buNone/>
            </a:pPr>
            <a:r>
              <a:rPr lang="en-US" dirty="0" smtClean="0"/>
              <a:t>   hay: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>
                <a:latin typeface="VNI-Ariston" pitchFamily="2" charset="0"/>
                <a:sym typeface="Wingdings" panose="05000000000000000000" pitchFamily="2" charset="2"/>
              </a:rPr>
              <a:t>T </a:t>
            </a:r>
            <a:r>
              <a:rPr lang="en-US" dirty="0" smtClean="0">
                <a:latin typeface="Edwardian Script ITC" panose="030303020407070D0804" pitchFamily="66" charset="0"/>
                <a:sym typeface="Wingdings" panose="05000000000000000000" pitchFamily="2" charset="2"/>
              </a:rPr>
              <a:t>   </a:t>
            </a:r>
            <a:r>
              <a:rPr lang="en-US" baseline="30000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 = (</a:t>
            </a:r>
            <a:r>
              <a:rPr lang="en-US" dirty="0">
                <a:latin typeface="VNI-Ariston" pitchFamily="2" charset="0"/>
                <a:sym typeface="Wingdings" panose="05000000000000000000" pitchFamily="2" charset="2"/>
              </a:rPr>
              <a:t>T </a:t>
            </a:r>
            <a:r>
              <a:rPr lang="en-US" dirty="0" smtClean="0">
                <a:latin typeface="VNI-Ariston" pitchFamily="2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\{X Y</a:t>
            </a:r>
            <a:r>
              <a:rPr lang="en-US" dirty="0" smtClean="0">
                <a:sym typeface="Wingdings" panose="05000000000000000000" pitchFamily="2" charset="2"/>
              </a:rPr>
              <a:t>})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PTH </a:t>
            </a:r>
            <a:r>
              <a:rPr lang="en-US" dirty="0" err="1" smtClean="0"/>
              <a:t>thừa</a:t>
            </a:r>
            <a:r>
              <a:rPr lang="en-US" dirty="0" smtClean="0"/>
              <a:t> : A </a:t>
            </a:r>
            <a:r>
              <a:rPr lang="en-US" dirty="0" smtClean="0">
                <a:sym typeface="Wingdings" panose="05000000000000000000" pitchFamily="2" charset="2"/>
              </a:rPr>
              <a:t>B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Đặt</a:t>
            </a:r>
            <a:r>
              <a:rPr lang="en-US" dirty="0" smtClean="0"/>
              <a:t> ∑ = T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Gán</a:t>
            </a:r>
            <a:r>
              <a:rPr lang="en-US" dirty="0" smtClean="0"/>
              <a:t> ∑ = ∑ \ {A </a:t>
            </a:r>
            <a:r>
              <a:rPr lang="en-US" dirty="0" smtClean="0">
                <a:sym typeface="Wingdings" panose="05000000000000000000" pitchFamily="2" charset="2"/>
              </a:rPr>
              <a:t>B}.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∑ = </a:t>
            </a:r>
            <a:r>
              <a:rPr lang="en-US" sz="3200" dirty="0" smtClean="0"/>
              <a:t>ø,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 </a:t>
            </a:r>
            <a:r>
              <a:rPr lang="en-US" dirty="0">
                <a:sym typeface="Wingdings" panose="05000000000000000000" pitchFamily="2" charset="2"/>
              </a:rPr>
              <a:t> B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PTH </a:t>
            </a:r>
            <a:r>
              <a:rPr lang="en-US" dirty="0" err="1">
                <a:sym typeface="Wingdings" panose="05000000000000000000" pitchFamily="2" charset="2"/>
              </a:rPr>
              <a:t>thừa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Ngược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sang b3</a:t>
            </a:r>
          </a:p>
          <a:p>
            <a:r>
              <a:rPr lang="en-US" dirty="0" err="1">
                <a:sym typeface="Wingdings" panose="05000000000000000000" pitchFamily="2" charset="2"/>
              </a:rPr>
              <a:t>Bước</a:t>
            </a:r>
            <a:r>
              <a:rPr lang="en-US" dirty="0">
                <a:sym typeface="Wingdings" panose="05000000000000000000" pitchFamily="2" charset="2"/>
              </a:rPr>
              <a:t> 3: </a:t>
            </a:r>
            <a:r>
              <a:rPr lang="en-US" dirty="0" err="1" smtClean="0">
                <a:sym typeface="Wingdings" panose="05000000000000000000" pitchFamily="2" charset="2"/>
              </a:rPr>
              <a:t>Gán</a:t>
            </a:r>
            <a:r>
              <a:rPr lang="en-US" dirty="0" smtClean="0">
                <a:sym typeface="Wingdings" panose="05000000000000000000" pitchFamily="2" charset="2"/>
              </a:rPr>
              <a:t> T = { A } : VT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Bước</a:t>
            </a:r>
            <a:r>
              <a:rPr lang="en-US" dirty="0" smtClean="0">
                <a:sym typeface="Wingdings" panose="05000000000000000000" pitchFamily="2" charset="2"/>
              </a:rPr>
              <a:t> 4: </a:t>
            </a:r>
            <a:r>
              <a:rPr lang="en-US" dirty="0" err="1" smtClean="0">
                <a:sym typeface="Wingdings" panose="05000000000000000000" pitchFamily="2" charset="2"/>
              </a:rPr>
              <a:t>Tồn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tại</a:t>
            </a:r>
            <a:r>
              <a:rPr lang="en-US" dirty="0" smtClean="0">
                <a:sym typeface="Wingdings" panose="05000000000000000000" pitchFamily="2" charset="2"/>
              </a:rPr>
              <a:t>: XY, Y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∑ </a:t>
            </a:r>
            <a:r>
              <a:rPr lang="en-US" dirty="0" err="1" smtClean="0"/>
              <a:t>mà</a:t>
            </a:r>
            <a:r>
              <a:rPr lang="en-US" dirty="0" smtClean="0"/>
              <a:t> X </a:t>
            </a:r>
            <a:r>
              <a:rPr lang="en-US" dirty="0" err="1" smtClean="0"/>
              <a:t>thuộc</a:t>
            </a:r>
            <a:r>
              <a:rPr lang="en-US" dirty="0" smtClean="0"/>
              <a:t> T 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 = T </a:t>
            </a:r>
            <a:r>
              <a:rPr lang="en-US" dirty="0" err="1" smtClean="0">
                <a:sym typeface="Wingdings" panose="05000000000000000000" pitchFamily="2" charset="2"/>
              </a:rPr>
              <a:t>hợp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{Y} : </a:t>
            </a:r>
            <a:r>
              <a:rPr lang="en-US" dirty="0" err="1" smtClean="0">
                <a:sym typeface="Wingdings" panose="05000000000000000000" pitchFamily="2" charset="2"/>
              </a:rPr>
              <a:t>thêm</a:t>
            </a:r>
            <a:r>
              <a:rPr lang="en-US" dirty="0" smtClean="0">
                <a:sym typeface="Wingdings" panose="05000000000000000000" pitchFamily="2" charset="2"/>
              </a:rPr>
              <a:t> VP </a:t>
            </a:r>
            <a:r>
              <a:rPr lang="en-US" dirty="0" err="1" smtClean="0">
                <a:sym typeface="Wingdings" panose="05000000000000000000" pitchFamily="2" charset="2"/>
              </a:rPr>
              <a:t>vào</a:t>
            </a:r>
            <a:r>
              <a:rPr lang="en-US" dirty="0" smtClean="0">
                <a:sym typeface="Wingdings" panose="05000000000000000000" pitchFamily="2" charset="2"/>
              </a:rPr>
              <a:t> T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B </a:t>
            </a:r>
            <a:r>
              <a:rPr lang="en-US" dirty="0" err="1" smtClean="0">
                <a:sym typeface="Wingdings" panose="05000000000000000000" pitchFamily="2" charset="2"/>
              </a:rPr>
              <a:t>thuộc</a:t>
            </a:r>
            <a:r>
              <a:rPr lang="en-US" dirty="0" smtClean="0">
                <a:sym typeface="Wingdings" panose="05000000000000000000" pitchFamily="2" charset="2"/>
              </a:rPr>
              <a:t> T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thúc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A  B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PTH </a:t>
            </a:r>
            <a:r>
              <a:rPr lang="en-US" dirty="0" err="1" smtClean="0">
                <a:sym typeface="Wingdings" panose="05000000000000000000" pitchFamily="2" charset="2"/>
              </a:rPr>
              <a:t>thừa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Ngược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lại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smtClean="0"/>
              <a:t>∑ = ∑ \{A </a:t>
            </a:r>
            <a:r>
              <a:rPr lang="en-US" dirty="0" smtClean="0">
                <a:sym typeface="Wingdings" panose="05000000000000000000" pitchFamily="2" charset="2"/>
              </a:rPr>
              <a:t>B}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∑ = ø,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 </a:t>
            </a:r>
            <a:r>
              <a:rPr lang="en-US" dirty="0" smtClean="0">
                <a:sym typeface="Wingdings" panose="05000000000000000000" pitchFamily="2" charset="2"/>
              </a:rPr>
              <a:t> B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PTH </a:t>
            </a:r>
            <a:r>
              <a:rPr lang="en-US" dirty="0" err="1" smtClean="0">
                <a:sym typeface="Wingdings" panose="05000000000000000000" pitchFamily="2" charset="2"/>
              </a:rPr>
              <a:t>thừa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Ngược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về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bước</a:t>
            </a:r>
            <a:r>
              <a:rPr lang="en-US" dirty="0" smtClean="0">
                <a:sym typeface="Wingdings" panose="05000000000000000000" pitchFamily="2" charset="2"/>
              </a:rPr>
              <a:t> 4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Bước</a:t>
            </a:r>
            <a:r>
              <a:rPr lang="en-US" dirty="0" smtClean="0">
                <a:sym typeface="Wingdings" panose="05000000000000000000" pitchFamily="2" charset="2"/>
              </a:rPr>
              <a:t> 5: </a:t>
            </a:r>
            <a:r>
              <a:rPr lang="en-US" dirty="0" err="1" smtClean="0">
                <a:sym typeface="Wingdings" panose="05000000000000000000" pitchFamily="2" charset="2"/>
              </a:rPr>
              <a:t>Kết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luận</a:t>
            </a:r>
            <a:r>
              <a:rPr lang="en-US" dirty="0" smtClean="0">
                <a:sym typeface="Wingdings" panose="05000000000000000000" pitchFamily="2" charset="2"/>
              </a:rPr>
              <a:t> A  B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PTH </a:t>
            </a:r>
            <a:r>
              <a:rPr lang="en-US" dirty="0" err="1" smtClean="0">
                <a:sym typeface="Wingdings" panose="05000000000000000000" pitchFamily="2" charset="2"/>
              </a:rPr>
              <a:t>thừa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807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ở VT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B.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r>
              <a:rPr lang="en-US" baseline="-25000" dirty="0" err="1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 B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A</a:t>
            </a:r>
            <a:r>
              <a:rPr lang="en-US" baseline="-25000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thuộc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thừa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Hay </a:t>
            </a:r>
            <a:r>
              <a:rPr lang="en-US" dirty="0" smtClean="0">
                <a:latin typeface="VNI-Ariston" pitchFamily="2" charset="0"/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 = (</a:t>
            </a:r>
            <a:r>
              <a:rPr lang="en-US" dirty="0" smtClean="0">
                <a:latin typeface="VNI-Ariston" pitchFamily="2" charset="0"/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 \{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r>
              <a:rPr lang="en-US" baseline="-25000" dirty="0" err="1" smtClean="0">
                <a:sym typeface="Wingdings" panose="05000000000000000000" pitchFamily="2" charset="2"/>
              </a:rPr>
              <a:t>i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r>
              <a:rPr lang="en-US" baseline="-25000" dirty="0" err="1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B} U {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r>
              <a:rPr lang="en-US" baseline="-25000" dirty="0" err="1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B})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7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PTH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 VP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PTH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PTH </a:t>
            </a:r>
            <a:r>
              <a:rPr lang="en-US" dirty="0" err="1" smtClean="0"/>
              <a:t>thừa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ở VT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3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I.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(RBTV)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5500" y="2011679"/>
            <a:ext cx="10515600" cy="416528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RBTV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RBTV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4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Khóa</a:t>
            </a:r>
            <a:r>
              <a:rPr lang="en-US" dirty="0" smtClean="0"/>
              <a:t> K </a:t>
            </a:r>
            <a:r>
              <a:rPr lang="en-US" dirty="0" err="1" smtClean="0"/>
              <a:t>của</a:t>
            </a:r>
            <a:r>
              <a:rPr lang="en-US" dirty="0" smtClean="0"/>
              <a:t> s(</a:t>
            </a:r>
            <a:r>
              <a:rPr lang="el-GR" dirty="0" smtClean="0"/>
              <a:t>Ω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PTH </a:t>
            </a:r>
            <a:r>
              <a:rPr lang="en-US" dirty="0" err="1" smtClean="0"/>
              <a:t>vào</a:t>
            </a:r>
            <a:r>
              <a:rPr lang="en-US" dirty="0" smtClean="0"/>
              <a:t> 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X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K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X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l-GR" dirty="0"/>
              <a:t>Ω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5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L = U L</a:t>
            </a:r>
            <a:r>
              <a:rPr lang="en-US" baseline="-25000" dirty="0" smtClean="0"/>
              <a:t>i </a:t>
            </a:r>
            <a:r>
              <a:rPr lang="en-US" dirty="0" smtClean="0"/>
              <a:t>: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VT </a:t>
            </a:r>
            <a:r>
              <a:rPr lang="en-US" dirty="0" err="1" smtClean="0"/>
              <a:t>của</a:t>
            </a:r>
            <a:r>
              <a:rPr lang="en-US" dirty="0" smtClean="0"/>
              <a:t> PTH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R = U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VP </a:t>
            </a:r>
            <a:r>
              <a:rPr lang="en-US" dirty="0" err="1" smtClean="0"/>
              <a:t>của</a:t>
            </a:r>
            <a:r>
              <a:rPr lang="en-US" dirty="0" smtClean="0"/>
              <a:t> PTH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K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ở {L ∩ R}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0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2011679"/>
            <a:ext cx="10829688" cy="416528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Nếu</a:t>
            </a:r>
            <a:r>
              <a:rPr lang="en-US" dirty="0" smtClean="0"/>
              <a:t> (</a:t>
            </a:r>
            <a:r>
              <a:rPr lang="el-GR" dirty="0" smtClean="0"/>
              <a:t>Ω</a:t>
            </a:r>
            <a:r>
              <a:rPr lang="en-US" dirty="0" smtClean="0"/>
              <a:t>\R)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l-GR" dirty="0"/>
              <a:t>Ω</a:t>
            </a:r>
            <a:r>
              <a:rPr lang="en-US" dirty="0"/>
              <a:t> \</a:t>
            </a:r>
            <a:r>
              <a:rPr lang="en-US" dirty="0" smtClean="0"/>
              <a:t>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.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sang b2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Đặt</a:t>
            </a:r>
            <a:r>
              <a:rPr lang="en-US" dirty="0" smtClean="0"/>
              <a:t> K = (</a:t>
            </a:r>
            <a:r>
              <a:rPr lang="el-GR" dirty="0"/>
              <a:t>Ω</a:t>
            </a:r>
            <a:r>
              <a:rPr lang="en-US" dirty="0"/>
              <a:t>\R</a:t>
            </a:r>
            <a:r>
              <a:rPr lang="en-US" dirty="0" smtClean="0"/>
              <a:t>) U (L ∩ R)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A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L </a:t>
            </a:r>
            <a:r>
              <a:rPr lang="en-US" dirty="0"/>
              <a:t>∩ </a:t>
            </a:r>
            <a:r>
              <a:rPr lang="en-US" dirty="0" smtClean="0"/>
              <a:t>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(K\A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K = K \A</a:t>
            </a:r>
            <a:r>
              <a:rPr lang="en-US" baseline="-25000" dirty="0" smtClean="0"/>
              <a:t>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4.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 = U Li</a:t>
            </a:r>
          </a:p>
          <a:p>
            <a:pPr lvl="1"/>
            <a:r>
              <a:rPr lang="en-US" dirty="0" smtClean="0"/>
              <a:t>R = U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l-GR" dirty="0" smtClean="0"/>
              <a:t>θ</a:t>
            </a:r>
            <a:r>
              <a:rPr lang="en-US" dirty="0" smtClean="0"/>
              <a:t> = </a:t>
            </a:r>
            <a:r>
              <a:rPr lang="el-GR" dirty="0" smtClean="0"/>
              <a:t>Ω</a:t>
            </a:r>
            <a:r>
              <a:rPr lang="en-US" dirty="0" smtClean="0"/>
              <a:t> \ R</a:t>
            </a:r>
          </a:p>
          <a:p>
            <a:pPr lvl="1"/>
            <a:r>
              <a:rPr lang="en-US" dirty="0" smtClean="0"/>
              <a:t>∆ = R \ L</a:t>
            </a:r>
          </a:p>
          <a:p>
            <a:pPr marL="0" indent="0">
              <a:buNone/>
            </a:pPr>
            <a:r>
              <a:rPr lang="en-US" dirty="0" smtClean="0"/>
              <a:t>2. s’ = (</a:t>
            </a:r>
            <a:r>
              <a:rPr lang="el-GR" dirty="0" smtClean="0"/>
              <a:t>Ω</a:t>
            </a:r>
            <a:r>
              <a:rPr lang="en-US" dirty="0" smtClean="0"/>
              <a:t>’, </a:t>
            </a:r>
            <a:r>
              <a:rPr lang="en-US" dirty="0" smtClean="0">
                <a:latin typeface="VNI-Ariston" pitchFamily="2" charset="0"/>
              </a:rPr>
              <a:t>T’ </a:t>
            </a:r>
            <a:r>
              <a:rPr lang="en-US" dirty="0" smtClean="0"/>
              <a:t>) { </a:t>
            </a:r>
            <a:r>
              <a:rPr lang="el-GR" dirty="0" smtClean="0"/>
              <a:t>Ω</a:t>
            </a:r>
            <a:r>
              <a:rPr lang="en-US" dirty="0" smtClean="0"/>
              <a:t>’= </a:t>
            </a:r>
            <a:r>
              <a:rPr lang="el-GR" dirty="0"/>
              <a:t>Ω </a:t>
            </a:r>
            <a:r>
              <a:rPr lang="en-US" smtClean="0"/>
              <a:t>\</a:t>
            </a:r>
            <a:r>
              <a:rPr lang="el-GR" smtClean="0"/>
              <a:t>θ</a:t>
            </a:r>
            <a:r>
              <a:rPr lang="en-US" dirty="0" smtClean="0"/>
              <a:t>∆  , </a:t>
            </a:r>
            <a:r>
              <a:rPr lang="en-US" dirty="0">
                <a:latin typeface="VNI-Ariston" pitchFamily="2" charset="0"/>
              </a:rPr>
              <a:t>T</a:t>
            </a:r>
            <a:r>
              <a:rPr lang="en-US" dirty="0" smtClean="0">
                <a:latin typeface="VNI-Ariston" pitchFamily="2" charset="0"/>
              </a:rPr>
              <a:t>’ </a:t>
            </a:r>
            <a:r>
              <a:rPr lang="en-US" dirty="0" err="1" smtClean="0"/>
              <a:t>là</a:t>
            </a:r>
            <a:r>
              <a:rPr lang="en-US" dirty="0" smtClean="0"/>
              <a:t> PTH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smtClean="0">
                <a:latin typeface="VNI-Ariston" pitchFamily="2" charset="0"/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l-GR" dirty="0" smtClean="0"/>
              <a:t>Ω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Tìm</a:t>
            </a:r>
            <a:r>
              <a:rPr lang="en-US" dirty="0" smtClean="0"/>
              <a:t> K</a:t>
            </a:r>
            <a:r>
              <a:rPr lang="en-US" baseline="-25000" dirty="0" smtClean="0"/>
              <a:t>s’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Ks = </a:t>
            </a:r>
            <a:r>
              <a:rPr lang="el-GR" dirty="0" smtClean="0"/>
              <a:t>θ</a:t>
            </a:r>
            <a:r>
              <a:rPr lang="en-US" dirty="0" smtClean="0"/>
              <a:t> + </a:t>
            </a:r>
            <a:r>
              <a:rPr lang="en-US" dirty="0"/>
              <a:t>K</a:t>
            </a:r>
            <a:r>
              <a:rPr lang="en-US" baseline="-25000" dirty="0"/>
              <a:t>s’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43993" y="5554638"/>
            <a:ext cx="313898" cy="300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CHƯƠNG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CSDL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1NF, 2NF, 3NF, BCDNF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CSDL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gây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cập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nhật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tin </a:t>
            </a:r>
            <a:r>
              <a:rPr lang="en-US" dirty="0" err="1" smtClean="0">
                <a:sym typeface="Wingdings" panose="05000000000000000000" pitchFamily="2" charset="2"/>
              </a:rPr>
              <a:t>chính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xác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PTH.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[</a:t>
            </a:r>
            <a:r>
              <a:rPr lang="el-GR" dirty="0" smtClean="0"/>
              <a:t>Ω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l-GR" dirty="0" smtClean="0"/>
              <a:t>Ω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l-GR" dirty="0" smtClean="0"/>
              <a:t> Ω</a:t>
            </a:r>
            <a:r>
              <a:rPr lang="en-US" baseline="-25000" dirty="0" smtClean="0"/>
              <a:t>p</a:t>
            </a:r>
            <a:r>
              <a:rPr lang="en-US" dirty="0" smtClean="0"/>
              <a:t>]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</a:t>
            </a:r>
            <a:r>
              <a:rPr lang="en-US" dirty="0" smtClean="0"/>
              <a:t> s(</a:t>
            </a:r>
            <a:r>
              <a:rPr lang="el-GR" dirty="0" smtClean="0"/>
              <a:t>Ω</a:t>
            </a:r>
            <a:r>
              <a:rPr lang="en-US" dirty="0" smtClean="0"/>
              <a:t>,</a:t>
            </a:r>
            <a:r>
              <a:rPr lang="en-US" dirty="0" smtClean="0">
                <a:latin typeface=".VnAristote" panose="020B7200000000000000" pitchFamily="34" charset="0"/>
              </a:rPr>
              <a:t>T</a:t>
            </a:r>
            <a:r>
              <a:rPr lang="en-US" dirty="0" smtClean="0"/>
              <a:t>)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(</a:t>
            </a:r>
            <a:r>
              <a:rPr lang="el-GR" dirty="0" smtClean="0"/>
              <a:t>Ω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dirty="0" err="1" smtClean="0">
                <a:latin typeface=".VnAristote" panose="020B7200000000000000" pitchFamily="34" charset="0"/>
              </a:rPr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đ</a:t>
            </a:r>
            <a:r>
              <a:rPr lang="en-US" dirty="0" err="1" smtClean="0"/>
              <a:t>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514350" indent="-514350">
              <a:buAutoNum type="alphaLcPeriod"/>
            </a:pPr>
            <a:r>
              <a:rPr lang="el-GR" dirty="0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    </a:t>
            </a:r>
            <a:r>
              <a:rPr lang="el-GR" dirty="0" smtClean="0"/>
              <a:t>Ω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l-GR" dirty="0" smtClean="0"/>
              <a:t>Ω</a:t>
            </a:r>
            <a:r>
              <a:rPr lang="en-US" baseline="-25000" dirty="0" smtClean="0"/>
              <a:t>1 </a:t>
            </a:r>
            <a:r>
              <a:rPr lang="en-US" dirty="0" smtClean="0"/>
              <a:t>U</a:t>
            </a:r>
            <a:r>
              <a:rPr lang="el-GR" dirty="0" smtClean="0"/>
              <a:t> Ω</a:t>
            </a:r>
            <a:r>
              <a:rPr lang="en-US" baseline="-25000" dirty="0" smtClean="0"/>
              <a:t>2</a:t>
            </a:r>
            <a:r>
              <a:rPr lang="en-US" dirty="0" smtClean="0"/>
              <a:t> U …U </a:t>
            </a:r>
            <a:r>
              <a:rPr lang="el-GR" dirty="0" smtClean="0"/>
              <a:t>Ω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</a:p>
          <a:p>
            <a:pPr marL="514350" indent="-514350">
              <a:buAutoNum type="alphaLcPeriod"/>
            </a:pPr>
            <a:r>
              <a:rPr lang="en-US" dirty="0" smtClean="0"/>
              <a:t> </a:t>
            </a:r>
            <a:r>
              <a:rPr lang="en-US" dirty="0" smtClean="0">
                <a:latin typeface=".VnAristote" panose="020B7200000000000000" pitchFamily="34" charset="0"/>
              </a:rPr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={ X </a:t>
            </a:r>
            <a:r>
              <a:rPr lang="en-US" dirty="0" smtClean="0">
                <a:sym typeface="Wingdings" panose="05000000000000000000" pitchFamily="2" charset="2"/>
              </a:rPr>
              <a:t>Y </a:t>
            </a:r>
            <a:r>
              <a:rPr lang="en-US" dirty="0" err="1" smtClean="0">
                <a:sym typeface="Wingdings" panose="05000000000000000000" pitchFamily="2" charset="2"/>
              </a:rPr>
              <a:t>thuộc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.VnAristote" panose="020B7200000000000000" pitchFamily="34" charset="0"/>
                <a:sym typeface="Wingdings" panose="05000000000000000000" pitchFamily="2" charset="2"/>
              </a:rPr>
              <a:t>T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/ XY    </a:t>
            </a:r>
            <a:r>
              <a:rPr lang="el-GR" dirty="0" smtClean="0"/>
              <a:t>Ω</a:t>
            </a:r>
            <a:r>
              <a:rPr lang="en-US" baseline="-25000" dirty="0" err="1"/>
              <a:t>i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780883" y="3064345"/>
            <a:ext cx="370110" cy="376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370245" y="4094320"/>
            <a:ext cx="370110" cy="3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/>
              <a:t>tách</a:t>
            </a:r>
            <a:r>
              <a:rPr lang="en-US" dirty="0"/>
              <a:t> [</a:t>
            </a:r>
            <a:r>
              <a:rPr lang="el-GR" dirty="0"/>
              <a:t>Ω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l-GR" dirty="0"/>
              <a:t>Ω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l-GR" dirty="0"/>
              <a:t> Ω</a:t>
            </a:r>
            <a:r>
              <a:rPr lang="en-US" baseline="-25000" dirty="0"/>
              <a:t>p</a:t>
            </a:r>
            <a:r>
              <a:rPr lang="en-US" dirty="0"/>
              <a:t>]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s</a:t>
            </a:r>
            <a:r>
              <a:rPr lang="en-US" baseline="-25000" dirty="0" smtClean="0"/>
              <a:t>1</a:t>
            </a:r>
            <a:r>
              <a:rPr lang="en-US" dirty="0" smtClean="0"/>
              <a:t> *s</a:t>
            </a:r>
            <a:r>
              <a:rPr lang="en-US" baseline="-25000" dirty="0" smtClean="0"/>
              <a:t>2</a:t>
            </a:r>
            <a:r>
              <a:rPr lang="en-US" dirty="0" smtClean="0"/>
              <a:t>*…*</a:t>
            </a:r>
            <a:r>
              <a:rPr lang="en-US" dirty="0" err="1" smtClean="0"/>
              <a:t>s</a:t>
            </a:r>
            <a:r>
              <a:rPr lang="en-US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l-GR" dirty="0" smtClean="0"/>
              <a:t>Ω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/>
              <a:t>Hay</a:t>
            </a:r>
            <a:r>
              <a:rPr lang="en-US" dirty="0" smtClean="0"/>
              <a:t> R1 *R2 *…*</a:t>
            </a:r>
            <a:r>
              <a:rPr lang="en-US" dirty="0" err="1" smtClean="0"/>
              <a:t>Rp</a:t>
            </a:r>
            <a:r>
              <a:rPr lang="en-US" dirty="0" smtClean="0"/>
              <a:t>      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là</a:t>
            </a:r>
            <a:r>
              <a:rPr lang="en-US" dirty="0" smtClean="0"/>
              <a:t> :  </a:t>
            </a:r>
            <a:r>
              <a:rPr lang="en-US" dirty="0"/>
              <a:t>R1 *R2 *…*</a:t>
            </a:r>
            <a:r>
              <a:rPr lang="en-US" dirty="0" err="1"/>
              <a:t>Rp</a:t>
            </a:r>
            <a:r>
              <a:rPr lang="en-US" dirty="0"/>
              <a:t>   </a:t>
            </a:r>
            <a:r>
              <a:rPr lang="en-US" dirty="0" smtClean="0"/>
              <a:t>=  </a:t>
            </a:r>
            <a:r>
              <a:rPr lang="en-US" dirty="0"/>
              <a:t>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52225" y="4326339"/>
            <a:ext cx="336790" cy="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smtClean="0"/>
              <a:t>PHỤ THUỘC HÀM CHIẾU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PTH </a:t>
            </a:r>
            <a:r>
              <a:rPr lang="en-US" dirty="0" err="1" smtClean="0"/>
              <a:t>chiếu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</a:t>
            </a:r>
            <a:r>
              <a:rPr lang="en-US" baseline="-25000" dirty="0" smtClean="0"/>
              <a:t>Z</a:t>
            </a:r>
            <a:r>
              <a:rPr lang="en-US" dirty="0" smtClean="0"/>
              <a:t> (</a:t>
            </a:r>
            <a:r>
              <a:rPr lang="en-US" dirty="0" smtClean="0">
                <a:latin typeface=".VnAristote" panose="020B7200000000000000" pitchFamily="34" charset="0"/>
              </a:rPr>
              <a:t>T</a:t>
            </a:r>
            <a:r>
              <a:rPr lang="en-US" dirty="0" smtClean="0"/>
              <a:t>)= {x </a:t>
            </a:r>
            <a:r>
              <a:rPr lang="en-US" dirty="0" smtClean="0">
                <a:sym typeface="Wingdings" panose="05000000000000000000" pitchFamily="2" charset="2"/>
              </a:rPr>
              <a:t> y / </a:t>
            </a:r>
            <a:r>
              <a:rPr lang="en-US" dirty="0" err="1" smtClean="0">
                <a:sym typeface="Wingdings" panose="05000000000000000000" pitchFamily="2" charset="2"/>
              </a:rPr>
              <a:t>xy</a:t>
            </a:r>
            <a:r>
              <a:rPr lang="en-US" dirty="0" smtClean="0">
                <a:sym typeface="Wingdings" panose="05000000000000000000" pitchFamily="2" charset="2"/>
              </a:rPr>
              <a:t>     Z}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err="1" smtClean="0">
                <a:sym typeface="Wingdings" panose="05000000000000000000" pitchFamily="2" charset="2"/>
              </a:rPr>
              <a:t>mỗi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x     Z </a:t>
            </a:r>
            <a:r>
              <a:rPr lang="en-US" dirty="0" err="1" smtClean="0">
                <a:sym typeface="Wingdings" panose="05000000000000000000" pitchFamily="2" charset="2"/>
              </a:rPr>
              <a:t>tìm</a:t>
            </a:r>
            <a:r>
              <a:rPr lang="en-US" dirty="0" smtClean="0">
                <a:sym typeface="Wingdings" panose="05000000000000000000" pitchFamily="2" charset="2"/>
              </a:rPr>
              <a:t> y </a:t>
            </a:r>
            <a:r>
              <a:rPr lang="en-US" dirty="0" err="1" smtClean="0">
                <a:sym typeface="Wingdings" panose="05000000000000000000" pitchFamily="2" charset="2"/>
              </a:rPr>
              <a:t>sao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y      (x)</a:t>
            </a:r>
            <a:r>
              <a:rPr lang="en-US" baseline="30000" dirty="0" smtClean="0">
                <a:sym typeface="Wingdings" panose="05000000000000000000" pitchFamily="2" charset="2"/>
              </a:rPr>
              <a:t>+ </a:t>
            </a: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dirty="0" smtClean="0">
                <a:sym typeface="Wingdings" panose="05000000000000000000" pitchFamily="2" charset="2"/>
              </a:rPr>
              <a:t>y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tập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Z </a:t>
            </a: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dirty="0" smtClean="0">
                <a:sym typeface="Wingdings" panose="05000000000000000000" pitchFamily="2" charset="2"/>
              </a:rPr>
              <a:t>Y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tập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29085" y="2647665"/>
            <a:ext cx="336789" cy="234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29084" y="3203265"/>
            <a:ext cx="336789" cy="234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0283" y="3203265"/>
            <a:ext cx="336789" cy="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RB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/>
              <a:t> </a:t>
            </a:r>
            <a:r>
              <a:rPr lang="en-US" dirty="0" smtClean="0"/>
              <a:t>(record)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RBTV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,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,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mâu</a:t>
            </a:r>
            <a:r>
              <a:rPr lang="en-US" dirty="0" smtClean="0"/>
              <a:t> </a:t>
            </a:r>
            <a:r>
              <a:rPr lang="en-US" dirty="0" err="1" smtClean="0"/>
              <a:t>thuẫn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2.Phân </a:t>
            </a:r>
            <a:r>
              <a:rPr lang="en-US" dirty="0" err="1" smtClean="0"/>
              <a:t>loại</a:t>
            </a:r>
            <a:r>
              <a:rPr lang="en-US" dirty="0" smtClean="0"/>
              <a:t> RBTV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Theo ý </a:t>
            </a:r>
            <a:r>
              <a:rPr lang="en-US" sz="3200" dirty="0" err="1" smtClean="0"/>
              <a:t>nghĩa</a:t>
            </a:r>
            <a:r>
              <a:rPr lang="en-US" sz="3200" dirty="0" smtClean="0"/>
              <a:t> :</a:t>
            </a:r>
          </a:p>
          <a:p>
            <a:pPr lvl="2"/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en-US" sz="2400" dirty="0" smtClean="0"/>
          </a:p>
          <a:p>
            <a:pPr lvl="2"/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endParaRPr lang="en-US" sz="2400" dirty="0" smtClean="0"/>
          </a:p>
          <a:p>
            <a:pPr lvl="2"/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chiếu</a:t>
            </a:r>
            <a:endParaRPr lang="en-US" sz="2400" dirty="0" smtClean="0"/>
          </a:p>
          <a:p>
            <a:pPr lvl="2"/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 smtClean="0"/>
          </a:p>
          <a:p>
            <a:r>
              <a:rPr lang="en-US" sz="3200" dirty="0" smtClean="0"/>
              <a:t>Theo </a:t>
            </a:r>
            <a:r>
              <a:rPr lang="en-US" sz="3200" dirty="0" err="1" smtClean="0"/>
              <a:t>phạm</a:t>
            </a:r>
            <a:r>
              <a:rPr lang="en-US" sz="3200" dirty="0" smtClean="0"/>
              <a:t> vi:</a:t>
            </a:r>
          </a:p>
          <a:p>
            <a:pPr lvl="2"/>
            <a:r>
              <a:rPr lang="en-US" sz="2400" dirty="0" err="1" smtClean="0"/>
              <a:t>Trên</a:t>
            </a:r>
            <a:r>
              <a:rPr lang="en-US" sz="2400" dirty="0" smtClean="0"/>
              <a:t> 01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endParaRPr lang="en-US" sz="2400" dirty="0" smtClean="0"/>
          </a:p>
          <a:p>
            <a:pPr lvl="2"/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51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RBTV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7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II. PHỤ THUỘC HÀM (PTH)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PTH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PTH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Amstrong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9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dirty="0" smtClean="0">
                <a:sym typeface="Wingdings" panose="05000000000000000000" pitchFamily="2" charset="2"/>
              </a:rPr>
              <a:t> Y  &lt;=&gt;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mọi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gtrị</a:t>
            </a:r>
            <a:r>
              <a:rPr lang="en-US" dirty="0" smtClean="0">
                <a:sym typeface="Wingdings" panose="05000000000000000000" pitchFamily="2" charset="2"/>
              </a:rPr>
              <a:t> X </a:t>
            </a:r>
            <a:r>
              <a:rPr lang="en-US" dirty="0" err="1" smtClean="0">
                <a:sym typeface="Wingdings" panose="05000000000000000000" pitchFamily="2" charset="2"/>
              </a:rPr>
              <a:t>xác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một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gtrị</a:t>
            </a:r>
            <a:r>
              <a:rPr lang="en-US" dirty="0" smtClean="0">
                <a:sym typeface="Wingdings" panose="05000000000000000000" pitchFamily="2" charset="2"/>
              </a:rPr>
              <a:t> 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X  Y : </a:t>
            </a:r>
          </a:p>
          <a:p>
            <a:pPr marL="457200" lvl="1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mỗi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qh</a:t>
            </a:r>
            <a:r>
              <a:rPr lang="en-US" dirty="0" smtClean="0">
                <a:sym typeface="Wingdings" panose="05000000000000000000" pitchFamily="2" charset="2"/>
              </a:rPr>
              <a:t> R </a:t>
            </a:r>
            <a:r>
              <a:rPr lang="en-US" dirty="0" err="1" smtClean="0">
                <a:sym typeface="Wingdings" panose="05000000000000000000" pitchFamily="2" charset="2"/>
              </a:rPr>
              <a:t>sinh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s(</a:t>
            </a:r>
            <a:r>
              <a:rPr lang="el-GR" dirty="0" smtClean="0">
                <a:sym typeface="Wingdings" panose="05000000000000000000" pitchFamily="2" charset="2"/>
              </a:rPr>
              <a:t>Ω</a:t>
            </a:r>
            <a:r>
              <a:rPr lang="en-US" dirty="0" smtClean="0">
                <a:sym typeface="Wingdings" panose="05000000000000000000" pitchFamily="2" charset="2"/>
              </a:rPr>
              <a:t>),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2 </a:t>
            </a:r>
            <a:r>
              <a:rPr lang="en-US" dirty="0" err="1" smtClean="0">
                <a:sym typeface="Wingdings" panose="05000000000000000000" pitchFamily="2" charset="2"/>
              </a:rPr>
              <a:t>bộ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X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chúng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:  X      Y </a:t>
            </a:r>
            <a:r>
              <a:rPr lang="en-US" dirty="0" err="1" smtClean="0"/>
              <a:t>thì</a:t>
            </a:r>
            <a:r>
              <a:rPr lang="en-US" dirty="0" smtClean="0"/>
              <a:t> X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Y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bắc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X</a:t>
            </a:r>
            <a:r>
              <a:rPr lang="en-US" dirty="0" smtClean="0">
                <a:sym typeface="Wingdings" panose="05000000000000000000" pitchFamily="2" charset="2"/>
              </a:rPr>
              <a:t>Y</a:t>
            </a:r>
            <a:r>
              <a:rPr lang="en-US" dirty="0" smtClean="0"/>
              <a:t> , Y </a:t>
            </a:r>
            <a:r>
              <a:rPr lang="en-US" dirty="0" smtClean="0">
                <a:sym typeface="Wingdings" panose="05000000000000000000" pitchFamily="2" charset="2"/>
              </a:rPr>
              <a:t>Z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XZ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Mở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rộng</a:t>
            </a:r>
            <a:r>
              <a:rPr lang="en-US" dirty="0" smtClean="0">
                <a:sym typeface="Wingdings" panose="05000000000000000000" pitchFamily="2" charset="2"/>
              </a:rPr>
              <a:t> 2 </a:t>
            </a:r>
            <a:r>
              <a:rPr lang="en-US" dirty="0" err="1" smtClean="0">
                <a:sym typeface="Wingdings" panose="05000000000000000000" pitchFamily="2" charset="2"/>
              </a:rPr>
              <a:t>vế</a:t>
            </a:r>
            <a:r>
              <a:rPr lang="en-US" dirty="0" smtClean="0">
                <a:sym typeface="Wingdings" panose="05000000000000000000" pitchFamily="2" charset="2"/>
              </a:rPr>
              <a:t> : X Y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XZ  YZ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tựa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bắc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cầu</a:t>
            </a:r>
            <a:r>
              <a:rPr lang="en-US" dirty="0" smtClean="0">
                <a:sym typeface="Wingdings" panose="05000000000000000000" pitchFamily="2" charset="2"/>
              </a:rPr>
              <a:t> : X Y, YZ W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XZ W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phản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chặt</a:t>
            </a:r>
            <a:r>
              <a:rPr lang="en-US" dirty="0" smtClean="0">
                <a:sym typeface="Wingdings" panose="05000000000000000000" pitchFamily="2" charset="2"/>
              </a:rPr>
              <a:t> : X  X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Mở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rộng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trái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thu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hẹp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phải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X  Y,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mọi</a:t>
            </a:r>
            <a:r>
              <a:rPr lang="en-US" dirty="0" smtClean="0">
                <a:sym typeface="Wingdings" panose="05000000000000000000" pitchFamily="2" charset="2"/>
              </a:rPr>
              <a:t> Z, W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Z: XZ  Y \W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86663" y="2011679"/>
            <a:ext cx="453575" cy="4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8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7.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: X</a:t>
            </a:r>
            <a:r>
              <a:rPr lang="en-US" dirty="0" smtClean="0">
                <a:sym typeface="Wingdings" panose="05000000000000000000" pitchFamily="2" charset="2"/>
              </a:rPr>
              <a:t>Y, Z W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XZ YW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8. XY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XZ Y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9. </a:t>
            </a:r>
            <a:r>
              <a:rPr lang="en-US" dirty="0" err="1" smtClean="0">
                <a:sym typeface="Wingdings" panose="05000000000000000000" pitchFamily="2" charset="2"/>
              </a:rPr>
              <a:t>Cộng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phải</a:t>
            </a:r>
            <a:r>
              <a:rPr lang="en-US" dirty="0" smtClean="0">
                <a:sym typeface="Wingdings" panose="05000000000000000000" pitchFamily="2" charset="2"/>
              </a:rPr>
              <a:t> : X Y , X Z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  YZ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10. </a:t>
            </a:r>
            <a:r>
              <a:rPr lang="en-US" dirty="0" err="1" smtClean="0">
                <a:sym typeface="Wingdings" panose="05000000000000000000" pitchFamily="2" charset="2"/>
              </a:rPr>
              <a:t>Bộ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phải</a:t>
            </a:r>
            <a:r>
              <a:rPr lang="en-US" dirty="0" smtClean="0">
                <a:sym typeface="Wingdings" panose="05000000000000000000" pitchFamily="2" charset="2"/>
              </a:rPr>
              <a:t> : X  YZ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X  Y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X Z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11. </a:t>
            </a:r>
            <a:r>
              <a:rPr lang="en-US" dirty="0" err="1" smtClean="0">
                <a:sym typeface="Wingdings" panose="05000000000000000000" pitchFamily="2" charset="2"/>
              </a:rPr>
              <a:t>Tích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lũy</a:t>
            </a:r>
            <a:r>
              <a:rPr lang="en-US" dirty="0" smtClean="0">
                <a:sym typeface="Wingdings" panose="05000000000000000000" pitchFamily="2" charset="2"/>
              </a:rPr>
              <a:t>: X  YZ , Z  AW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Z  YAW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1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1492</Words>
  <Application>Microsoft Office PowerPoint</Application>
  <PresentationFormat>Widescreen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.VnAristote</vt:lpstr>
      <vt:lpstr>Arial</vt:lpstr>
      <vt:lpstr>Bodoni MT</vt:lpstr>
      <vt:lpstr>Calibri</vt:lpstr>
      <vt:lpstr>Calibri Light</vt:lpstr>
      <vt:lpstr>Century</vt:lpstr>
      <vt:lpstr>Edwardian Script ITC</vt:lpstr>
      <vt:lpstr>VNI-Ariston</vt:lpstr>
      <vt:lpstr>Wingdings</vt:lpstr>
      <vt:lpstr>Office Theme</vt:lpstr>
      <vt:lpstr>Chương 3  PHỤ THUỘC HÀM VÀ KHÓA</vt:lpstr>
      <vt:lpstr>I. Ràng buộc toàn vẹn (RBTV)</vt:lpstr>
      <vt:lpstr>1. Tính hợp lý trên CSDL</vt:lpstr>
      <vt:lpstr>2.Phân loại RBTV</vt:lpstr>
      <vt:lpstr>3. Bảng tầm ảnh hưởng</vt:lpstr>
      <vt:lpstr>II. PHỤ THUỘC HÀM (PTH)</vt:lpstr>
      <vt:lpstr>1. Định nghĩa  </vt:lpstr>
      <vt:lpstr>2. Các tính chất của PTH</vt:lpstr>
      <vt:lpstr>2. Các tính chất (tt)</vt:lpstr>
      <vt:lpstr>3. Hệ tiên đề Amstrong</vt:lpstr>
      <vt:lpstr>III. Bao đóng </vt:lpstr>
      <vt:lpstr>1. Định nghĩa</vt:lpstr>
      <vt:lpstr>2. Các tính chất của bao đóng</vt:lpstr>
      <vt:lpstr>3. Thuật toán tìm bao đóng (X)+ </vt:lpstr>
      <vt:lpstr>IV. PHỦ TỐI TIỂU </vt:lpstr>
      <vt:lpstr>1. PTH thừa</vt:lpstr>
      <vt:lpstr>2. Thuật toán tìm PTH thừa : A B</vt:lpstr>
      <vt:lpstr>3. Thuộc tính thừa ở VT</vt:lpstr>
      <vt:lpstr>4. Phủ tối tiểu </vt:lpstr>
      <vt:lpstr>V. Khóa trên lược đồ quan hệ</vt:lpstr>
      <vt:lpstr>Thuật toán xác định khóa </vt:lpstr>
      <vt:lpstr>Thuật toán (tt)</vt:lpstr>
      <vt:lpstr>Thuật toán xác định tất cả các khóa</vt:lpstr>
      <vt:lpstr>CHƯƠNG 3</vt:lpstr>
      <vt:lpstr>1. Chuẩn hóa CSDL </vt:lpstr>
      <vt:lpstr>2. Phép tách</vt:lpstr>
      <vt:lpstr>2.1 Phép tách không tổn thất thông tin</vt:lpstr>
      <vt:lpstr>3. PHỤ THUỘC HÀM CHIẾU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92</cp:revision>
  <dcterms:created xsi:type="dcterms:W3CDTF">2016-01-23T02:31:48Z</dcterms:created>
  <dcterms:modified xsi:type="dcterms:W3CDTF">2017-09-10T15:25:23Z</dcterms:modified>
</cp:coreProperties>
</file>