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59" r:id="rId7"/>
    <p:sldId id="263" r:id="rId8"/>
    <p:sldId id="264" r:id="rId9"/>
    <p:sldId id="265" r:id="rId10"/>
    <p:sldId id="266" r:id="rId11"/>
    <p:sldId id="272"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C039-6664-4E29-D976-6180284A5A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FC199B-2B5C-339B-2FE5-49826EB917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5A38A0-7AFC-441B-18D4-3DB66E292FF8}"/>
              </a:ext>
            </a:extLst>
          </p:cNvPr>
          <p:cNvSpPr>
            <a:spLocks noGrp="1"/>
          </p:cNvSpPr>
          <p:nvPr>
            <p:ph type="dt" sz="half" idx="10"/>
          </p:nvPr>
        </p:nvSpPr>
        <p:spPr/>
        <p:txBody>
          <a:bodyPr/>
          <a:lstStyle/>
          <a:p>
            <a:fld id="{3509247E-98AE-41B2-8206-CFD4CB60429B}" type="datetimeFigureOut">
              <a:rPr lang="en-US" smtClean="0"/>
              <a:t>1/18/2024</a:t>
            </a:fld>
            <a:endParaRPr lang="en-US"/>
          </a:p>
        </p:txBody>
      </p:sp>
      <p:sp>
        <p:nvSpPr>
          <p:cNvPr id="5" name="Footer Placeholder 4">
            <a:extLst>
              <a:ext uri="{FF2B5EF4-FFF2-40B4-BE49-F238E27FC236}">
                <a16:creationId xmlns:a16="http://schemas.microsoft.com/office/drawing/2014/main" id="{CE1ADD26-ADA5-E68B-B8F4-F40C2517B4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D0EE57-3BA0-4C52-58F0-70077AEC46EB}"/>
              </a:ext>
            </a:extLst>
          </p:cNvPr>
          <p:cNvSpPr>
            <a:spLocks noGrp="1"/>
          </p:cNvSpPr>
          <p:nvPr>
            <p:ph type="sldNum" sz="quarter" idx="12"/>
          </p:nvPr>
        </p:nvSpPr>
        <p:spPr/>
        <p:txBody>
          <a:bodyPr/>
          <a:lstStyle/>
          <a:p>
            <a:fld id="{32C3C90A-4C18-4B22-A497-17A676DB7AF2}" type="slidenum">
              <a:rPr lang="en-US" smtClean="0"/>
              <a:t>‹#›</a:t>
            </a:fld>
            <a:endParaRPr lang="en-US"/>
          </a:p>
        </p:txBody>
      </p:sp>
    </p:spTree>
    <p:extLst>
      <p:ext uri="{BB962C8B-B14F-4D97-AF65-F5344CB8AC3E}">
        <p14:creationId xmlns:p14="http://schemas.microsoft.com/office/powerpoint/2010/main" val="3719818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C7FF-E923-3BBB-B15E-7567EABFA2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8009D1-633D-F79A-65AB-E92DC74F30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7FF97D-0385-1CE5-3999-1C15BD4C9760}"/>
              </a:ext>
            </a:extLst>
          </p:cNvPr>
          <p:cNvSpPr>
            <a:spLocks noGrp="1"/>
          </p:cNvSpPr>
          <p:nvPr>
            <p:ph type="dt" sz="half" idx="10"/>
          </p:nvPr>
        </p:nvSpPr>
        <p:spPr/>
        <p:txBody>
          <a:bodyPr/>
          <a:lstStyle/>
          <a:p>
            <a:fld id="{3509247E-98AE-41B2-8206-CFD4CB60429B}" type="datetimeFigureOut">
              <a:rPr lang="en-US" smtClean="0"/>
              <a:t>1/18/2024</a:t>
            </a:fld>
            <a:endParaRPr lang="en-US"/>
          </a:p>
        </p:txBody>
      </p:sp>
      <p:sp>
        <p:nvSpPr>
          <p:cNvPr id="5" name="Footer Placeholder 4">
            <a:extLst>
              <a:ext uri="{FF2B5EF4-FFF2-40B4-BE49-F238E27FC236}">
                <a16:creationId xmlns:a16="http://schemas.microsoft.com/office/drawing/2014/main" id="{9F39739E-4FAB-AE36-C3A8-D2D5F9D3B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658333-6EF6-5A6D-1ED3-0CDB71615B23}"/>
              </a:ext>
            </a:extLst>
          </p:cNvPr>
          <p:cNvSpPr>
            <a:spLocks noGrp="1"/>
          </p:cNvSpPr>
          <p:nvPr>
            <p:ph type="sldNum" sz="quarter" idx="12"/>
          </p:nvPr>
        </p:nvSpPr>
        <p:spPr/>
        <p:txBody>
          <a:bodyPr/>
          <a:lstStyle/>
          <a:p>
            <a:fld id="{32C3C90A-4C18-4B22-A497-17A676DB7AF2}" type="slidenum">
              <a:rPr lang="en-US" smtClean="0"/>
              <a:t>‹#›</a:t>
            </a:fld>
            <a:endParaRPr lang="en-US"/>
          </a:p>
        </p:txBody>
      </p:sp>
    </p:spTree>
    <p:extLst>
      <p:ext uri="{BB962C8B-B14F-4D97-AF65-F5344CB8AC3E}">
        <p14:creationId xmlns:p14="http://schemas.microsoft.com/office/powerpoint/2010/main" val="3093784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920A93-B8DC-6D2E-F013-41696F1498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8DE682-B47A-30DF-0C7C-A342967564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1AFA46-2C31-B0F1-A16C-20FDBC4156AD}"/>
              </a:ext>
            </a:extLst>
          </p:cNvPr>
          <p:cNvSpPr>
            <a:spLocks noGrp="1"/>
          </p:cNvSpPr>
          <p:nvPr>
            <p:ph type="dt" sz="half" idx="10"/>
          </p:nvPr>
        </p:nvSpPr>
        <p:spPr/>
        <p:txBody>
          <a:bodyPr/>
          <a:lstStyle/>
          <a:p>
            <a:fld id="{3509247E-98AE-41B2-8206-CFD4CB60429B}" type="datetimeFigureOut">
              <a:rPr lang="en-US" smtClean="0"/>
              <a:t>1/18/2024</a:t>
            </a:fld>
            <a:endParaRPr lang="en-US"/>
          </a:p>
        </p:txBody>
      </p:sp>
      <p:sp>
        <p:nvSpPr>
          <p:cNvPr id="5" name="Footer Placeholder 4">
            <a:extLst>
              <a:ext uri="{FF2B5EF4-FFF2-40B4-BE49-F238E27FC236}">
                <a16:creationId xmlns:a16="http://schemas.microsoft.com/office/drawing/2014/main" id="{613F38D3-54D4-4C14-C79E-9718C5C6F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8581A-8A03-7D7B-D832-2BC67AECF0E1}"/>
              </a:ext>
            </a:extLst>
          </p:cNvPr>
          <p:cNvSpPr>
            <a:spLocks noGrp="1"/>
          </p:cNvSpPr>
          <p:nvPr>
            <p:ph type="sldNum" sz="quarter" idx="12"/>
          </p:nvPr>
        </p:nvSpPr>
        <p:spPr/>
        <p:txBody>
          <a:bodyPr/>
          <a:lstStyle/>
          <a:p>
            <a:fld id="{32C3C90A-4C18-4B22-A497-17A676DB7AF2}" type="slidenum">
              <a:rPr lang="en-US" smtClean="0"/>
              <a:t>‹#›</a:t>
            </a:fld>
            <a:endParaRPr lang="en-US"/>
          </a:p>
        </p:txBody>
      </p:sp>
    </p:spTree>
    <p:extLst>
      <p:ext uri="{BB962C8B-B14F-4D97-AF65-F5344CB8AC3E}">
        <p14:creationId xmlns:p14="http://schemas.microsoft.com/office/powerpoint/2010/main" val="2482604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674B-BAB5-6DD0-5D49-33EFA5D59D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17C3A1-E042-539E-DCC8-CE7B3BD03A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DDD109-D252-99AA-B195-D5C4142F5F36}"/>
              </a:ext>
            </a:extLst>
          </p:cNvPr>
          <p:cNvSpPr>
            <a:spLocks noGrp="1"/>
          </p:cNvSpPr>
          <p:nvPr>
            <p:ph type="dt" sz="half" idx="10"/>
          </p:nvPr>
        </p:nvSpPr>
        <p:spPr/>
        <p:txBody>
          <a:bodyPr/>
          <a:lstStyle/>
          <a:p>
            <a:fld id="{3509247E-98AE-41B2-8206-CFD4CB60429B}" type="datetimeFigureOut">
              <a:rPr lang="en-US" smtClean="0"/>
              <a:t>1/18/2024</a:t>
            </a:fld>
            <a:endParaRPr lang="en-US"/>
          </a:p>
        </p:txBody>
      </p:sp>
      <p:sp>
        <p:nvSpPr>
          <p:cNvPr id="5" name="Footer Placeholder 4">
            <a:extLst>
              <a:ext uri="{FF2B5EF4-FFF2-40B4-BE49-F238E27FC236}">
                <a16:creationId xmlns:a16="http://schemas.microsoft.com/office/drawing/2014/main" id="{B82DEF9D-2A87-1159-B65C-C7EC3E7BAF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AFA50E-39F4-C89B-3C1F-5F76E24D744C}"/>
              </a:ext>
            </a:extLst>
          </p:cNvPr>
          <p:cNvSpPr>
            <a:spLocks noGrp="1"/>
          </p:cNvSpPr>
          <p:nvPr>
            <p:ph type="sldNum" sz="quarter" idx="12"/>
          </p:nvPr>
        </p:nvSpPr>
        <p:spPr/>
        <p:txBody>
          <a:bodyPr/>
          <a:lstStyle/>
          <a:p>
            <a:fld id="{32C3C90A-4C18-4B22-A497-17A676DB7AF2}" type="slidenum">
              <a:rPr lang="en-US" smtClean="0"/>
              <a:t>‹#›</a:t>
            </a:fld>
            <a:endParaRPr lang="en-US"/>
          </a:p>
        </p:txBody>
      </p:sp>
    </p:spTree>
    <p:extLst>
      <p:ext uri="{BB962C8B-B14F-4D97-AF65-F5344CB8AC3E}">
        <p14:creationId xmlns:p14="http://schemas.microsoft.com/office/powerpoint/2010/main" val="2147520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B1DC0-F59C-E8A4-AD90-CBC591C221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90C91B-D8F8-3240-5170-F717F03EFD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3749F6-39FE-BC2D-789F-3AF0B82EB512}"/>
              </a:ext>
            </a:extLst>
          </p:cNvPr>
          <p:cNvSpPr>
            <a:spLocks noGrp="1"/>
          </p:cNvSpPr>
          <p:nvPr>
            <p:ph type="dt" sz="half" idx="10"/>
          </p:nvPr>
        </p:nvSpPr>
        <p:spPr/>
        <p:txBody>
          <a:bodyPr/>
          <a:lstStyle/>
          <a:p>
            <a:fld id="{3509247E-98AE-41B2-8206-CFD4CB60429B}" type="datetimeFigureOut">
              <a:rPr lang="en-US" smtClean="0"/>
              <a:t>1/18/2024</a:t>
            </a:fld>
            <a:endParaRPr lang="en-US"/>
          </a:p>
        </p:txBody>
      </p:sp>
      <p:sp>
        <p:nvSpPr>
          <p:cNvPr id="5" name="Footer Placeholder 4">
            <a:extLst>
              <a:ext uri="{FF2B5EF4-FFF2-40B4-BE49-F238E27FC236}">
                <a16:creationId xmlns:a16="http://schemas.microsoft.com/office/drawing/2014/main" id="{F8E73669-BA28-DD22-DCA2-9D027005E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3F4F72-959B-4AD5-6D40-98683EDEADBD}"/>
              </a:ext>
            </a:extLst>
          </p:cNvPr>
          <p:cNvSpPr>
            <a:spLocks noGrp="1"/>
          </p:cNvSpPr>
          <p:nvPr>
            <p:ph type="sldNum" sz="quarter" idx="12"/>
          </p:nvPr>
        </p:nvSpPr>
        <p:spPr/>
        <p:txBody>
          <a:bodyPr/>
          <a:lstStyle/>
          <a:p>
            <a:fld id="{32C3C90A-4C18-4B22-A497-17A676DB7AF2}" type="slidenum">
              <a:rPr lang="en-US" smtClean="0"/>
              <a:t>‹#›</a:t>
            </a:fld>
            <a:endParaRPr lang="en-US"/>
          </a:p>
        </p:txBody>
      </p:sp>
    </p:spTree>
    <p:extLst>
      <p:ext uri="{BB962C8B-B14F-4D97-AF65-F5344CB8AC3E}">
        <p14:creationId xmlns:p14="http://schemas.microsoft.com/office/powerpoint/2010/main" val="2009886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083B-5031-E620-E9B9-908827F351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80AC74-2687-3A83-5C25-503B70DF06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773A14-93C4-6AA2-DF6F-4EE2F4FEE0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77D8F6-5B50-9DD4-18AE-0A742C67C707}"/>
              </a:ext>
            </a:extLst>
          </p:cNvPr>
          <p:cNvSpPr>
            <a:spLocks noGrp="1"/>
          </p:cNvSpPr>
          <p:nvPr>
            <p:ph type="dt" sz="half" idx="10"/>
          </p:nvPr>
        </p:nvSpPr>
        <p:spPr/>
        <p:txBody>
          <a:bodyPr/>
          <a:lstStyle/>
          <a:p>
            <a:fld id="{3509247E-98AE-41B2-8206-CFD4CB60429B}" type="datetimeFigureOut">
              <a:rPr lang="en-US" smtClean="0"/>
              <a:t>1/18/2024</a:t>
            </a:fld>
            <a:endParaRPr lang="en-US"/>
          </a:p>
        </p:txBody>
      </p:sp>
      <p:sp>
        <p:nvSpPr>
          <p:cNvPr id="6" name="Footer Placeholder 5">
            <a:extLst>
              <a:ext uri="{FF2B5EF4-FFF2-40B4-BE49-F238E27FC236}">
                <a16:creationId xmlns:a16="http://schemas.microsoft.com/office/drawing/2014/main" id="{D686FD12-FE04-E83A-9507-D067CBC9E2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D2D641-9DEC-5C72-A171-AD06CDB0B5E2}"/>
              </a:ext>
            </a:extLst>
          </p:cNvPr>
          <p:cNvSpPr>
            <a:spLocks noGrp="1"/>
          </p:cNvSpPr>
          <p:nvPr>
            <p:ph type="sldNum" sz="quarter" idx="12"/>
          </p:nvPr>
        </p:nvSpPr>
        <p:spPr/>
        <p:txBody>
          <a:bodyPr/>
          <a:lstStyle/>
          <a:p>
            <a:fld id="{32C3C90A-4C18-4B22-A497-17A676DB7AF2}" type="slidenum">
              <a:rPr lang="en-US" smtClean="0"/>
              <a:t>‹#›</a:t>
            </a:fld>
            <a:endParaRPr lang="en-US"/>
          </a:p>
        </p:txBody>
      </p:sp>
    </p:spTree>
    <p:extLst>
      <p:ext uri="{BB962C8B-B14F-4D97-AF65-F5344CB8AC3E}">
        <p14:creationId xmlns:p14="http://schemas.microsoft.com/office/powerpoint/2010/main" val="2181523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48D81-14CF-0570-7C6E-A281C86161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A949FD-BC6A-3BA3-70E1-4A7D1D9B01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185AEA-8D6F-BC11-3BC0-DDDC23F5B4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3FB8E2-D33B-47E6-DC76-D9F2136F52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33C298-561D-AD80-463F-74C63A3746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45B94E-A4C2-EBF6-D602-93710D0C0BC6}"/>
              </a:ext>
            </a:extLst>
          </p:cNvPr>
          <p:cNvSpPr>
            <a:spLocks noGrp="1"/>
          </p:cNvSpPr>
          <p:nvPr>
            <p:ph type="dt" sz="half" idx="10"/>
          </p:nvPr>
        </p:nvSpPr>
        <p:spPr/>
        <p:txBody>
          <a:bodyPr/>
          <a:lstStyle/>
          <a:p>
            <a:fld id="{3509247E-98AE-41B2-8206-CFD4CB60429B}" type="datetimeFigureOut">
              <a:rPr lang="en-US" smtClean="0"/>
              <a:t>1/18/2024</a:t>
            </a:fld>
            <a:endParaRPr lang="en-US"/>
          </a:p>
        </p:txBody>
      </p:sp>
      <p:sp>
        <p:nvSpPr>
          <p:cNvPr id="8" name="Footer Placeholder 7">
            <a:extLst>
              <a:ext uri="{FF2B5EF4-FFF2-40B4-BE49-F238E27FC236}">
                <a16:creationId xmlns:a16="http://schemas.microsoft.com/office/drawing/2014/main" id="{C46BA965-39DC-9609-2732-DA60079A65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D3A9C6-AE98-7338-D140-A709942FE00F}"/>
              </a:ext>
            </a:extLst>
          </p:cNvPr>
          <p:cNvSpPr>
            <a:spLocks noGrp="1"/>
          </p:cNvSpPr>
          <p:nvPr>
            <p:ph type="sldNum" sz="quarter" idx="12"/>
          </p:nvPr>
        </p:nvSpPr>
        <p:spPr/>
        <p:txBody>
          <a:bodyPr/>
          <a:lstStyle/>
          <a:p>
            <a:fld id="{32C3C90A-4C18-4B22-A497-17A676DB7AF2}" type="slidenum">
              <a:rPr lang="en-US" smtClean="0"/>
              <a:t>‹#›</a:t>
            </a:fld>
            <a:endParaRPr lang="en-US"/>
          </a:p>
        </p:txBody>
      </p:sp>
    </p:spTree>
    <p:extLst>
      <p:ext uri="{BB962C8B-B14F-4D97-AF65-F5344CB8AC3E}">
        <p14:creationId xmlns:p14="http://schemas.microsoft.com/office/powerpoint/2010/main" val="1895889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810A5-C2B5-FFBE-3F1C-E08BC92A8B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ACA58E-497B-1A0D-749F-159932D15689}"/>
              </a:ext>
            </a:extLst>
          </p:cNvPr>
          <p:cNvSpPr>
            <a:spLocks noGrp="1"/>
          </p:cNvSpPr>
          <p:nvPr>
            <p:ph type="dt" sz="half" idx="10"/>
          </p:nvPr>
        </p:nvSpPr>
        <p:spPr/>
        <p:txBody>
          <a:bodyPr/>
          <a:lstStyle/>
          <a:p>
            <a:fld id="{3509247E-98AE-41B2-8206-CFD4CB60429B}" type="datetimeFigureOut">
              <a:rPr lang="en-US" smtClean="0"/>
              <a:t>1/18/2024</a:t>
            </a:fld>
            <a:endParaRPr lang="en-US"/>
          </a:p>
        </p:txBody>
      </p:sp>
      <p:sp>
        <p:nvSpPr>
          <p:cNvPr id="4" name="Footer Placeholder 3">
            <a:extLst>
              <a:ext uri="{FF2B5EF4-FFF2-40B4-BE49-F238E27FC236}">
                <a16:creationId xmlns:a16="http://schemas.microsoft.com/office/drawing/2014/main" id="{536FA1F1-D690-E521-12C7-CFC71E6339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0127D1-BEB2-AB08-311B-FFC9C46690FC}"/>
              </a:ext>
            </a:extLst>
          </p:cNvPr>
          <p:cNvSpPr>
            <a:spLocks noGrp="1"/>
          </p:cNvSpPr>
          <p:nvPr>
            <p:ph type="sldNum" sz="quarter" idx="12"/>
          </p:nvPr>
        </p:nvSpPr>
        <p:spPr/>
        <p:txBody>
          <a:bodyPr/>
          <a:lstStyle/>
          <a:p>
            <a:fld id="{32C3C90A-4C18-4B22-A497-17A676DB7AF2}" type="slidenum">
              <a:rPr lang="en-US" smtClean="0"/>
              <a:t>‹#›</a:t>
            </a:fld>
            <a:endParaRPr lang="en-US"/>
          </a:p>
        </p:txBody>
      </p:sp>
    </p:spTree>
    <p:extLst>
      <p:ext uri="{BB962C8B-B14F-4D97-AF65-F5344CB8AC3E}">
        <p14:creationId xmlns:p14="http://schemas.microsoft.com/office/powerpoint/2010/main" val="951460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4C8E51-250D-DF61-0754-CFB15850EBFF}"/>
              </a:ext>
            </a:extLst>
          </p:cNvPr>
          <p:cNvSpPr>
            <a:spLocks noGrp="1"/>
          </p:cNvSpPr>
          <p:nvPr>
            <p:ph type="dt" sz="half" idx="10"/>
          </p:nvPr>
        </p:nvSpPr>
        <p:spPr/>
        <p:txBody>
          <a:bodyPr/>
          <a:lstStyle/>
          <a:p>
            <a:fld id="{3509247E-98AE-41B2-8206-CFD4CB60429B}" type="datetimeFigureOut">
              <a:rPr lang="en-US" smtClean="0"/>
              <a:t>1/18/2024</a:t>
            </a:fld>
            <a:endParaRPr lang="en-US"/>
          </a:p>
        </p:txBody>
      </p:sp>
      <p:sp>
        <p:nvSpPr>
          <p:cNvPr id="3" name="Footer Placeholder 2">
            <a:extLst>
              <a:ext uri="{FF2B5EF4-FFF2-40B4-BE49-F238E27FC236}">
                <a16:creationId xmlns:a16="http://schemas.microsoft.com/office/drawing/2014/main" id="{D6DC3E87-CBCF-A92A-3AAA-9BE3FEC43D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B7188F-CECD-433B-440E-A6E7F43C68D1}"/>
              </a:ext>
            </a:extLst>
          </p:cNvPr>
          <p:cNvSpPr>
            <a:spLocks noGrp="1"/>
          </p:cNvSpPr>
          <p:nvPr>
            <p:ph type="sldNum" sz="quarter" idx="12"/>
          </p:nvPr>
        </p:nvSpPr>
        <p:spPr/>
        <p:txBody>
          <a:bodyPr/>
          <a:lstStyle/>
          <a:p>
            <a:fld id="{32C3C90A-4C18-4B22-A497-17A676DB7AF2}" type="slidenum">
              <a:rPr lang="en-US" smtClean="0"/>
              <a:t>‹#›</a:t>
            </a:fld>
            <a:endParaRPr lang="en-US"/>
          </a:p>
        </p:txBody>
      </p:sp>
    </p:spTree>
    <p:extLst>
      <p:ext uri="{BB962C8B-B14F-4D97-AF65-F5344CB8AC3E}">
        <p14:creationId xmlns:p14="http://schemas.microsoft.com/office/powerpoint/2010/main" val="1922291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2FA0E-9849-D620-C32D-4531689C73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E41A4E-EA61-2DC0-7E8F-13302B51A5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88E3B3-B346-4ABE-2D17-9D3F2DAA08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2EBDE7-5BBA-6ABE-21F2-38B19CD2BC0B}"/>
              </a:ext>
            </a:extLst>
          </p:cNvPr>
          <p:cNvSpPr>
            <a:spLocks noGrp="1"/>
          </p:cNvSpPr>
          <p:nvPr>
            <p:ph type="dt" sz="half" idx="10"/>
          </p:nvPr>
        </p:nvSpPr>
        <p:spPr/>
        <p:txBody>
          <a:bodyPr/>
          <a:lstStyle/>
          <a:p>
            <a:fld id="{3509247E-98AE-41B2-8206-CFD4CB60429B}" type="datetimeFigureOut">
              <a:rPr lang="en-US" smtClean="0"/>
              <a:t>1/18/2024</a:t>
            </a:fld>
            <a:endParaRPr lang="en-US"/>
          </a:p>
        </p:txBody>
      </p:sp>
      <p:sp>
        <p:nvSpPr>
          <p:cNvPr id="6" name="Footer Placeholder 5">
            <a:extLst>
              <a:ext uri="{FF2B5EF4-FFF2-40B4-BE49-F238E27FC236}">
                <a16:creationId xmlns:a16="http://schemas.microsoft.com/office/drawing/2014/main" id="{023A5C39-0107-5B04-7939-D1DE2B038B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D25FBA-BC5B-89BF-A527-9D3B92C0858F}"/>
              </a:ext>
            </a:extLst>
          </p:cNvPr>
          <p:cNvSpPr>
            <a:spLocks noGrp="1"/>
          </p:cNvSpPr>
          <p:nvPr>
            <p:ph type="sldNum" sz="quarter" idx="12"/>
          </p:nvPr>
        </p:nvSpPr>
        <p:spPr/>
        <p:txBody>
          <a:bodyPr/>
          <a:lstStyle/>
          <a:p>
            <a:fld id="{32C3C90A-4C18-4B22-A497-17A676DB7AF2}" type="slidenum">
              <a:rPr lang="en-US" smtClean="0"/>
              <a:t>‹#›</a:t>
            </a:fld>
            <a:endParaRPr lang="en-US"/>
          </a:p>
        </p:txBody>
      </p:sp>
    </p:spTree>
    <p:extLst>
      <p:ext uri="{BB962C8B-B14F-4D97-AF65-F5344CB8AC3E}">
        <p14:creationId xmlns:p14="http://schemas.microsoft.com/office/powerpoint/2010/main" val="3159312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CB53-4EC6-68FC-5C7E-33DF1E7DB0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603430-4D28-E0E2-F865-E9F6A62889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33670F-13E2-07E8-79CE-D740E35422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351911-5171-E42A-6B18-83E05A70AD44}"/>
              </a:ext>
            </a:extLst>
          </p:cNvPr>
          <p:cNvSpPr>
            <a:spLocks noGrp="1"/>
          </p:cNvSpPr>
          <p:nvPr>
            <p:ph type="dt" sz="half" idx="10"/>
          </p:nvPr>
        </p:nvSpPr>
        <p:spPr/>
        <p:txBody>
          <a:bodyPr/>
          <a:lstStyle/>
          <a:p>
            <a:fld id="{3509247E-98AE-41B2-8206-CFD4CB60429B}" type="datetimeFigureOut">
              <a:rPr lang="en-US" smtClean="0"/>
              <a:t>1/18/2024</a:t>
            </a:fld>
            <a:endParaRPr lang="en-US"/>
          </a:p>
        </p:txBody>
      </p:sp>
      <p:sp>
        <p:nvSpPr>
          <p:cNvPr id="6" name="Footer Placeholder 5">
            <a:extLst>
              <a:ext uri="{FF2B5EF4-FFF2-40B4-BE49-F238E27FC236}">
                <a16:creationId xmlns:a16="http://schemas.microsoft.com/office/drawing/2014/main" id="{EDB48335-098F-5194-2E19-60AE3934FA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5975E-9EE4-05C7-8B84-859EC004D8C9}"/>
              </a:ext>
            </a:extLst>
          </p:cNvPr>
          <p:cNvSpPr>
            <a:spLocks noGrp="1"/>
          </p:cNvSpPr>
          <p:nvPr>
            <p:ph type="sldNum" sz="quarter" idx="12"/>
          </p:nvPr>
        </p:nvSpPr>
        <p:spPr/>
        <p:txBody>
          <a:bodyPr/>
          <a:lstStyle/>
          <a:p>
            <a:fld id="{32C3C90A-4C18-4B22-A497-17A676DB7AF2}" type="slidenum">
              <a:rPr lang="en-US" smtClean="0"/>
              <a:t>‹#›</a:t>
            </a:fld>
            <a:endParaRPr lang="en-US"/>
          </a:p>
        </p:txBody>
      </p:sp>
    </p:spTree>
    <p:extLst>
      <p:ext uri="{BB962C8B-B14F-4D97-AF65-F5344CB8AC3E}">
        <p14:creationId xmlns:p14="http://schemas.microsoft.com/office/powerpoint/2010/main" val="3338781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453A45-B73D-E5E5-5848-994D623461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ACBBA7-74B5-9DEA-A18C-F498F99528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65490D-EE85-5D76-C4D3-E971138E39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09247E-98AE-41B2-8206-CFD4CB60429B}" type="datetimeFigureOut">
              <a:rPr lang="en-US" smtClean="0"/>
              <a:t>1/18/2024</a:t>
            </a:fld>
            <a:endParaRPr lang="en-US"/>
          </a:p>
        </p:txBody>
      </p:sp>
      <p:sp>
        <p:nvSpPr>
          <p:cNvPr id="5" name="Footer Placeholder 4">
            <a:extLst>
              <a:ext uri="{FF2B5EF4-FFF2-40B4-BE49-F238E27FC236}">
                <a16:creationId xmlns:a16="http://schemas.microsoft.com/office/drawing/2014/main" id="{A95B1767-20F5-6262-8A90-BB9B4D1A3D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BFC50C3-3DBF-7FA0-998B-7D205DB208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C3C90A-4C18-4B22-A497-17A676DB7AF2}" type="slidenum">
              <a:rPr lang="en-US" smtClean="0"/>
              <a:t>‹#›</a:t>
            </a:fld>
            <a:endParaRPr lang="en-US"/>
          </a:p>
        </p:txBody>
      </p:sp>
    </p:spTree>
    <p:extLst>
      <p:ext uri="{BB962C8B-B14F-4D97-AF65-F5344CB8AC3E}">
        <p14:creationId xmlns:p14="http://schemas.microsoft.com/office/powerpoint/2010/main" val="2147456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B569-1354-FF96-7256-EB3BC35E0792}"/>
              </a:ext>
            </a:extLst>
          </p:cNvPr>
          <p:cNvSpPr>
            <a:spLocks noGrp="1"/>
          </p:cNvSpPr>
          <p:nvPr>
            <p:ph type="ctrTitle"/>
          </p:nvPr>
        </p:nvSpPr>
        <p:spPr>
          <a:xfrm>
            <a:off x="1524000" y="1122363"/>
            <a:ext cx="9144000" cy="1577294"/>
          </a:xfrm>
        </p:spPr>
        <p:txBody>
          <a:bodyPr/>
          <a:lstStyle/>
          <a:p>
            <a:r>
              <a:rPr lang="en-US" sz="5400" b="1" kern="100" dirty="0">
                <a:effectLst/>
                <a:latin typeface="Calibri" panose="020F0502020204030204" pitchFamily="34" charset="0"/>
                <a:ea typeface="Aptos" panose="020B0004020202020204" pitchFamily="34" charset="0"/>
              </a:rPr>
              <a:t>Healthcare</a:t>
            </a:r>
            <a:r>
              <a:rPr lang="en-US" sz="1800" b="1" kern="100" dirty="0">
                <a:effectLst/>
                <a:latin typeface="Calibri" panose="020F0502020204030204" pitchFamily="34" charset="0"/>
                <a:ea typeface="Aptos" panose="020B0004020202020204" pitchFamily="34" charset="0"/>
              </a:rPr>
              <a:t> </a:t>
            </a:r>
            <a:r>
              <a:rPr lang="en-US" sz="5400" b="1" kern="100" dirty="0">
                <a:latin typeface="Calibri" panose="020F0502020204030204" pitchFamily="34" charset="0"/>
              </a:rPr>
              <a:t>Partners</a:t>
            </a:r>
            <a:r>
              <a:rPr lang="en-US" sz="1800" b="1" kern="100" dirty="0">
                <a:effectLst/>
                <a:latin typeface="Calibri" panose="020F0502020204030204" pitchFamily="34" charset="0"/>
                <a:ea typeface="Aptos" panose="020B0004020202020204" pitchFamily="34" charset="0"/>
              </a:rPr>
              <a:t> </a:t>
            </a:r>
            <a:r>
              <a:rPr lang="en-US" sz="5400" b="1" kern="100" dirty="0">
                <a:latin typeface="Calibri" panose="020F0502020204030204" pitchFamily="34" charset="0"/>
              </a:rPr>
              <a:t>Inc</a:t>
            </a:r>
          </a:p>
        </p:txBody>
      </p:sp>
      <p:sp>
        <p:nvSpPr>
          <p:cNvPr id="3" name="Subtitle 2">
            <a:extLst>
              <a:ext uri="{FF2B5EF4-FFF2-40B4-BE49-F238E27FC236}">
                <a16:creationId xmlns:a16="http://schemas.microsoft.com/office/drawing/2014/main" id="{7B5C0692-475C-DC06-288E-D9C3E2FFD4F7}"/>
              </a:ext>
            </a:extLst>
          </p:cNvPr>
          <p:cNvSpPr>
            <a:spLocks noGrp="1"/>
          </p:cNvSpPr>
          <p:nvPr>
            <p:ph type="subTitle" idx="1"/>
          </p:nvPr>
        </p:nvSpPr>
        <p:spPr>
          <a:xfrm>
            <a:off x="1687286" y="2852625"/>
            <a:ext cx="9144000" cy="1655762"/>
          </a:xfrm>
        </p:spPr>
        <p:txBody>
          <a:bodyPr/>
          <a:lstStyle/>
          <a:p>
            <a:br>
              <a:rPr lang="en-US" sz="2400" kern="100" dirty="0">
                <a:effectLst/>
                <a:latin typeface="Calibri" panose="020F0502020204030204" pitchFamily="34" charset="0"/>
                <a:ea typeface="Aptos" panose="020B0004020202020204" pitchFamily="34" charset="0"/>
              </a:rPr>
            </a:br>
            <a:r>
              <a:rPr lang="en-US" sz="4000" b="1" kern="100" dirty="0">
                <a:effectLst/>
                <a:latin typeface="Calibri" panose="020F0502020204030204" pitchFamily="34" charset="0"/>
                <a:ea typeface="Aptos" panose="020B0004020202020204" pitchFamily="34" charset="0"/>
              </a:rPr>
              <a:t>Check Amount Predictive Model</a:t>
            </a:r>
            <a:br>
              <a:rPr lang="en-US" sz="2400" kern="100" dirty="0">
                <a:effectLst/>
                <a:latin typeface="Calibri" panose="020F0502020204030204" pitchFamily="34" charset="0"/>
                <a:ea typeface="Aptos" panose="020B0004020202020204" pitchFamily="34" charset="0"/>
              </a:rPr>
            </a:br>
            <a:endParaRPr lang="en-US" dirty="0"/>
          </a:p>
        </p:txBody>
      </p:sp>
    </p:spTree>
    <p:extLst>
      <p:ext uri="{BB962C8B-B14F-4D97-AF65-F5344CB8AC3E}">
        <p14:creationId xmlns:p14="http://schemas.microsoft.com/office/powerpoint/2010/main" val="2998221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C19D-8F0D-2B02-D2CA-AF0C18573BAE}"/>
              </a:ext>
            </a:extLst>
          </p:cNvPr>
          <p:cNvSpPr>
            <a:spLocks noGrp="1"/>
          </p:cNvSpPr>
          <p:nvPr>
            <p:ph type="title"/>
          </p:nvPr>
        </p:nvSpPr>
        <p:spPr>
          <a:xfrm>
            <a:off x="657225" y="317501"/>
            <a:ext cx="10515600" cy="520700"/>
          </a:xfrm>
        </p:spPr>
        <p:txBody>
          <a:bodyPr>
            <a:normAutofit fontScale="90000"/>
          </a:bodyPr>
          <a:lstStyle/>
          <a:p>
            <a:r>
              <a:rPr lang="en-US" dirty="0"/>
              <a:t>EDA – Data Distribution</a:t>
            </a:r>
          </a:p>
        </p:txBody>
      </p:sp>
      <p:pic>
        <p:nvPicPr>
          <p:cNvPr id="5" name="Content Placeholder 4">
            <a:extLst>
              <a:ext uri="{FF2B5EF4-FFF2-40B4-BE49-F238E27FC236}">
                <a16:creationId xmlns:a16="http://schemas.microsoft.com/office/drawing/2014/main" id="{1D0E0752-307D-8C79-0725-3E6FB6A95E47}"/>
              </a:ext>
            </a:extLst>
          </p:cNvPr>
          <p:cNvPicPr>
            <a:picLocks noGrp="1" noChangeAspect="1"/>
          </p:cNvPicPr>
          <p:nvPr>
            <p:ph idx="1"/>
          </p:nvPr>
        </p:nvPicPr>
        <p:blipFill>
          <a:blip r:embed="rId2"/>
          <a:stretch>
            <a:fillRect/>
          </a:stretch>
        </p:blipFill>
        <p:spPr>
          <a:xfrm>
            <a:off x="1242367" y="1276351"/>
            <a:ext cx="8931628" cy="5338762"/>
          </a:xfrm>
        </p:spPr>
      </p:pic>
    </p:spTree>
    <p:extLst>
      <p:ext uri="{BB962C8B-B14F-4D97-AF65-F5344CB8AC3E}">
        <p14:creationId xmlns:p14="http://schemas.microsoft.com/office/powerpoint/2010/main" val="2879641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47FE7-1924-4543-6338-AD954FFEB305}"/>
              </a:ext>
            </a:extLst>
          </p:cNvPr>
          <p:cNvSpPr>
            <a:spLocks noGrp="1"/>
          </p:cNvSpPr>
          <p:nvPr>
            <p:ph type="title"/>
          </p:nvPr>
        </p:nvSpPr>
        <p:spPr/>
        <p:txBody>
          <a:bodyPr/>
          <a:lstStyle/>
          <a:p>
            <a:r>
              <a:rPr lang="en-US"/>
              <a:t>Observations / Findings</a:t>
            </a:r>
            <a:endParaRPr lang="en-US" dirty="0"/>
          </a:p>
        </p:txBody>
      </p:sp>
      <p:sp>
        <p:nvSpPr>
          <p:cNvPr id="3" name="Content Placeholder 2">
            <a:extLst>
              <a:ext uri="{FF2B5EF4-FFF2-40B4-BE49-F238E27FC236}">
                <a16:creationId xmlns:a16="http://schemas.microsoft.com/office/drawing/2014/main" id="{3E70C126-84FC-0E18-6248-4EBB403ACD3C}"/>
              </a:ext>
            </a:extLst>
          </p:cNvPr>
          <p:cNvSpPr>
            <a:spLocks noGrp="1"/>
          </p:cNvSpPr>
          <p:nvPr>
            <p:ph idx="1"/>
          </p:nvPr>
        </p:nvSpPr>
        <p:spPr/>
        <p:txBody>
          <a:bodyPr/>
          <a:lstStyle/>
          <a:p>
            <a:pPr marL="342900" indent="-342900">
              <a:lnSpc>
                <a:spcPct val="107000"/>
              </a:lnSpc>
              <a:spcBef>
                <a:spcPts val="0"/>
              </a:spcBef>
              <a:spcAft>
                <a:spcPts val="1200"/>
              </a:spcAft>
              <a:buFont typeface="Symbol" panose="05050102010706020507" pitchFamily="18" charset="2"/>
              <a:buChar char=""/>
            </a:pPr>
            <a:r>
              <a:rPr lang="en-US" sz="2600" kern="100" dirty="0">
                <a:latin typeface="Calibri" panose="020F0502020204030204" pitchFamily="34" charset="0"/>
              </a:rPr>
              <a:t>The most influential feature (predictor) is the Market Category. However, based on the feature important analysis, year and contract frequency which is how often the check payments are received seem highly influential.</a:t>
            </a:r>
          </a:p>
          <a:p>
            <a:pPr marL="342900" indent="-342900">
              <a:lnSpc>
                <a:spcPct val="107000"/>
              </a:lnSpc>
              <a:spcBef>
                <a:spcPts val="0"/>
              </a:spcBef>
              <a:spcAft>
                <a:spcPts val="1200"/>
              </a:spcAft>
              <a:buFont typeface="Symbol" panose="05050102010706020507" pitchFamily="18" charset="2"/>
              <a:buChar char=""/>
            </a:pPr>
            <a:r>
              <a:rPr lang="en-US" sz="2600" kern="100" dirty="0">
                <a:latin typeface="Calibri" panose="020F0502020204030204" pitchFamily="34" charset="0"/>
              </a:rPr>
              <a:t>Of the various market categories, Services is the biggest contributor.</a:t>
            </a:r>
          </a:p>
          <a:p>
            <a:pPr marL="342900" indent="-342900">
              <a:lnSpc>
                <a:spcPct val="107000"/>
              </a:lnSpc>
              <a:spcBef>
                <a:spcPts val="0"/>
              </a:spcBef>
              <a:spcAft>
                <a:spcPts val="1200"/>
              </a:spcAft>
              <a:buFont typeface="Symbol" panose="05050102010706020507" pitchFamily="18" charset="2"/>
              <a:buChar char=""/>
            </a:pPr>
            <a:r>
              <a:rPr lang="en-US" sz="2600" kern="100" dirty="0">
                <a:latin typeface="Calibri" panose="020F0502020204030204" pitchFamily="34" charset="0"/>
              </a:rPr>
              <a:t>The contracts that are set up to pay annually has the highest contribution, when compared to contracts that are setup to pay monthly and quarterly.</a:t>
            </a:r>
          </a:p>
        </p:txBody>
      </p:sp>
    </p:spTree>
    <p:extLst>
      <p:ext uri="{BB962C8B-B14F-4D97-AF65-F5344CB8AC3E}">
        <p14:creationId xmlns:p14="http://schemas.microsoft.com/office/powerpoint/2010/main" val="3971572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AD782-1BA7-0BF0-34D2-8F3470371920}"/>
              </a:ext>
            </a:extLst>
          </p:cNvPr>
          <p:cNvSpPr>
            <a:spLocks noGrp="1"/>
          </p:cNvSpPr>
          <p:nvPr>
            <p:ph type="title"/>
          </p:nvPr>
        </p:nvSpPr>
        <p:spPr>
          <a:xfrm>
            <a:off x="962025" y="681037"/>
            <a:ext cx="10515600" cy="573087"/>
          </a:xfrm>
        </p:spPr>
        <p:txBody>
          <a:bodyPr>
            <a:normAutofit fontScale="90000"/>
          </a:bodyPr>
          <a:lstStyle/>
          <a:p>
            <a:r>
              <a:rPr lang="en-US" dirty="0"/>
              <a:t>Modeling</a:t>
            </a:r>
          </a:p>
        </p:txBody>
      </p:sp>
      <p:sp>
        <p:nvSpPr>
          <p:cNvPr id="3" name="Content Placeholder 2">
            <a:extLst>
              <a:ext uri="{FF2B5EF4-FFF2-40B4-BE49-F238E27FC236}">
                <a16:creationId xmlns:a16="http://schemas.microsoft.com/office/drawing/2014/main" id="{71FE4F66-6CBA-DC71-EA71-C547E2781168}"/>
              </a:ext>
            </a:extLst>
          </p:cNvPr>
          <p:cNvSpPr>
            <a:spLocks noGrp="1"/>
          </p:cNvSpPr>
          <p:nvPr>
            <p:ph idx="1"/>
          </p:nvPr>
        </p:nvSpPr>
        <p:spPr/>
        <p:txBody>
          <a:bodyPr/>
          <a:lstStyle/>
          <a:p>
            <a:r>
              <a:rPr lang="en-US" dirty="0"/>
              <a:t>Applied 3 different models</a:t>
            </a:r>
          </a:p>
          <a:p>
            <a:pPr lvl="1"/>
            <a:r>
              <a:rPr lang="en-US" dirty="0"/>
              <a:t>Linear Regression</a:t>
            </a:r>
          </a:p>
          <a:p>
            <a:pPr lvl="1"/>
            <a:r>
              <a:rPr lang="en-US" dirty="0"/>
              <a:t>Random Forest</a:t>
            </a:r>
          </a:p>
          <a:p>
            <a:pPr lvl="1"/>
            <a:r>
              <a:rPr lang="en-US" dirty="0"/>
              <a:t>Gradient Boost Regressor</a:t>
            </a:r>
          </a:p>
          <a:p>
            <a:pPr lvl="1"/>
            <a:endParaRPr lang="en-US" dirty="0"/>
          </a:p>
          <a:p>
            <a:r>
              <a:rPr lang="en-US" dirty="0"/>
              <a:t>Comparisons were made after Hyperparameter Tuning</a:t>
            </a:r>
          </a:p>
        </p:txBody>
      </p:sp>
    </p:spTree>
    <p:extLst>
      <p:ext uri="{BB962C8B-B14F-4D97-AF65-F5344CB8AC3E}">
        <p14:creationId xmlns:p14="http://schemas.microsoft.com/office/powerpoint/2010/main" val="4242158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3799-A391-2C48-6CB8-D97994B5C951}"/>
              </a:ext>
            </a:extLst>
          </p:cNvPr>
          <p:cNvSpPr>
            <a:spLocks noGrp="1"/>
          </p:cNvSpPr>
          <p:nvPr>
            <p:ph type="title"/>
          </p:nvPr>
        </p:nvSpPr>
        <p:spPr>
          <a:xfrm>
            <a:off x="838200" y="212725"/>
            <a:ext cx="10515600" cy="682625"/>
          </a:xfrm>
        </p:spPr>
        <p:txBody>
          <a:bodyPr>
            <a:normAutofit fontScale="90000"/>
          </a:bodyPr>
          <a:lstStyle/>
          <a:p>
            <a:r>
              <a:rPr lang="en-US" dirty="0"/>
              <a:t>Model Comparison</a:t>
            </a:r>
          </a:p>
        </p:txBody>
      </p:sp>
      <p:pic>
        <p:nvPicPr>
          <p:cNvPr id="9" name="Picture 8">
            <a:extLst>
              <a:ext uri="{FF2B5EF4-FFF2-40B4-BE49-F238E27FC236}">
                <a16:creationId xmlns:a16="http://schemas.microsoft.com/office/drawing/2014/main" id="{911993D3-4C7A-0192-B0D7-9FBA971A21A1}"/>
              </a:ext>
            </a:extLst>
          </p:cNvPr>
          <p:cNvPicPr>
            <a:picLocks noChangeAspect="1"/>
          </p:cNvPicPr>
          <p:nvPr/>
        </p:nvPicPr>
        <p:blipFill>
          <a:blip r:embed="rId2"/>
          <a:stretch>
            <a:fillRect/>
          </a:stretch>
        </p:blipFill>
        <p:spPr>
          <a:xfrm>
            <a:off x="1068363" y="1281494"/>
            <a:ext cx="5278008" cy="5483524"/>
          </a:xfrm>
          <a:prstGeom prst="rect">
            <a:avLst/>
          </a:prstGeom>
        </p:spPr>
      </p:pic>
      <p:sp>
        <p:nvSpPr>
          <p:cNvPr id="10" name="TextBox 9">
            <a:extLst>
              <a:ext uri="{FF2B5EF4-FFF2-40B4-BE49-F238E27FC236}">
                <a16:creationId xmlns:a16="http://schemas.microsoft.com/office/drawing/2014/main" id="{8F64BF95-62E6-2CBF-6D96-DCD477A8AF79}"/>
              </a:ext>
            </a:extLst>
          </p:cNvPr>
          <p:cNvSpPr txBox="1"/>
          <p:nvPr/>
        </p:nvSpPr>
        <p:spPr>
          <a:xfrm>
            <a:off x="1555527" y="819829"/>
            <a:ext cx="4303679" cy="461665"/>
          </a:xfrm>
          <a:prstGeom prst="rect">
            <a:avLst/>
          </a:prstGeom>
          <a:noFill/>
        </p:spPr>
        <p:txBody>
          <a:bodyPr wrap="none" rtlCol="0">
            <a:spAutoFit/>
          </a:bodyPr>
          <a:lstStyle/>
          <a:p>
            <a:r>
              <a:rPr lang="en-US" sz="2400" b="1" u="sng" dirty="0"/>
              <a:t>Standard Models comparison</a:t>
            </a:r>
          </a:p>
        </p:txBody>
      </p:sp>
      <p:pic>
        <p:nvPicPr>
          <p:cNvPr id="12" name="Picture 11">
            <a:extLst>
              <a:ext uri="{FF2B5EF4-FFF2-40B4-BE49-F238E27FC236}">
                <a16:creationId xmlns:a16="http://schemas.microsoft.com/office/drawing/2014/main" id="{A4CF942A-EDF4-C4FF-8762-2ACDC92A1DEA}"/>
              </a:ext>
            </a:extLst>
          </p:cNvPr>
          <p:cNvPicPr>
            <a:picLocks noChangeAspect="1"/>
          </p:cNvPicPr>
          <p:nvPr/>
        </p:nvPicPr>
        <p:blipFill>
          <a:blip r:embed="rId3"/>
          <a:stretch>
            <a:fillRect/>
          </a:stretch>
        </p:blipFill>
        <p:spPr>
          <a:xfrm>
            <a:off x="6466113" y="2982656"/>
            <a:ext cx="5173695" cy="3782362"/>
          </a:xfrm>
          <a:prstGeom prst="rect">
            <a:avLst/>
          </a:prstGeom>
        </p:spPr>
      </p:pic>
      <p:sp>
        <p:nvSpPr>
          <p:cNvPr id="13" name="TextBox 12">
            <a:extLst>
              <a:ext uri="{FF2B5EF4-FFF2-40B4-BE49-F238E27FC236}">
                <a16:creationId xmlns:a16="http://schemas.microsoft.com/office/drawing/2014/main" id="{69EE5855-9FD5-0EA0-ABB6-9BF844B7EDA1}"/>
              </a:ext>
            </a:extLst>
          </p:cNvPr>
          <p:cNvSpPr txBox="1"/>
          <p:nvPr/>
        </p:nvSpPr>
        <p:spPr>
          <a:xfrm>
            <a:off x="6514221" y="819829"/>
            <a:ext cx="5556906" cy="461665"/>
          </a:xfrm>
          <a:prstGeom prst="rect">
            <a:avLst/>
          </a:prstGeom>
          <a:noFill/>
        </p:spPr>
        <p:txBody>
          <a:bodyPr wrap="none" rtlCol="0">
            <a:spAutoFit/>
          </a:bodyPr>
          <a:lstStyle/>
          <a:p>
            <a:r>
              <a:rPr lang="en-US" sz="2400" b="1" u="sng" dirty="0"/>
              <a:t>Hyperparameter -  Models comparison</a:t>
            </a:r>
          </a:p>
        </p:txBody>
      </p:sp>
    </p:spTree>
    <p:extLst>
      <p:ext uri="{BB962C8B-B14F-4D97-AF65-F5344CB8AC3E}">
        <p14:creationId xmlns:p14="http://schemas.microsoft.com/office/powerpoint/2010/main" val="1033033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BCB8A-A77B-BB7E-13CF-046A9D805AD7}"/>
              </a:ext>
            </a:extLst>
          </p:cNvPr>
          <p:cNvSpPr>
            <a:spLocks noGrp="1"/>
          </p:cNvSpPr>
          <p:nvPr>
            <p:ph type="title"/>
          </p:nvPr>
        </p:nvSpPr>
        <p:spPr>
          <a:xfrm>
            <a:off x="838200" y="517526"/>
            <a:ext cx="10515600" cy="603704"/>
          </a:xfrm>
        </p:spPr>
        <p:txBody>
          <a:bodyPr>
            <a:noAutofit/>
          </a:bodyPr>
          <a:lstStyle/>
          <a:p>
            <a:pPr algn="ctr"/>
            <a:r>
              <a:rPr lang="en-US" sz="3600" dirty="0"/>
              <a:t>Model Performance – before Hyperparameter Tuning</a:t>
            </a:r>
          </a:p>
        </p:txBody>
      </p:sp>
      <p:pic>
        <p:nvPicPr>
          <p:cNvPr id="11" name="Picture 10">
            <a:extLst>
              <a:ext uri="{FF2B5EF4-FFF2-40B4-BE49-F238E27FC236}">
                <a16:creationId xmlns:a16="http://schemas.microsoft.com/office/drawing/2014/main" id="{5A92745B-BDFE-0300-4C92-0E8434661174}"/>
              </a:ext>
            </a:extLst>
          </p:cNvPr>
          <p:cNvPicPr>
            <a:picLocks noChangeAspect="1"/>
          </p:cNvPicPr>
          <p:nvPr/>
        </p:nvPicPr>
        <p:blipFill>
          <a:blip r:embed="rId2"/>
          <a:stretch>
            <a:fillRect/>
          </a:stretch>
        </p:blipFill>
        <p:spPr>
          <a:xfrm>
            <a:off x="0" y="1813034"/>
            <a:ext cx="12192000" cy="3231931"/>
          </a:xfrm>
          <a:prstGeom prst="rect">
            <a:avLst/>
          </a:prstGeom>
        </p:spPr>
      </p:pic>
    </p:spTree>
    <p:extLst>
      <p:ext uri="{BB962C8B-B14F-4D97-AF65-F5344CB8AC3E}">
        <p14:creationId xmlns:p14="http://schemas.microsoft.com/office/powerpoint/2010/main" val="1855747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BCB8A-A77B-BB7E-13CF-046A9D805AD7}"/>
              </a:ext>
            </a:extLst>
          </p:cNvPr>
          <p:cNvSpPr>
            <a:spLocks noGrp="1"/>
          </p:cNvSpPr>
          <p:nvPr>
            <p:ph type="title"/>
          </p:nvPr>
        </p:nvSpPr>
        <p:spPr>
          <a:xfrm>
            <a:off x="838200" y="517526"/>
            <a:ext cx="10515600" cy="603704"/>
          </a:xfrm>
        </p:spPr>
        <p:txBody>
          <a:bodyPr>
            <a:noAutofit/>
          </a:bodyPr>
          <a:lstStyle/>
          <a:p>
            <a:pPr algn="ctr"/>
            <a:r>
              <a:rPr lang="en-US" sz="3600" dirty="0"/>
              <a:t>Model Performance – After Hyperparameter Tuning</a:t>
            </a:r>
          </a:p>
        </p:txBody>
      </p:sp>
      <p:pic>
        <p:nvPicPr>
          <p:cNvPr id="4" name="Picture 3">
            <a:extLst>
              <a:ext uri="{FF2B5EF4-FFF2-40B4-BE49-F238E27FC236}">
                <a16:creationId xmlns:a16="http://schemas.microsoft.com/office/drawing/2014/main" id="{A3E6606F-01B6-76ED-38EF-1F125BF64FD2}"/>
              </a:ext>
            </a:extLst>
          </p:cNvPr>
          <p:cNvPicPr>
            <a:picLocks noChangeAspect="1"/>
          </p:cNvPicPr>
          <p:nvPr/>
        </p:nvPicPr>
        <p:blipFill>
          <a:blip r:embed="rId2"/>
          <a:stretch>
            <a:fillRect/>
          </a:stretch>
        </p:blipFill>
        <p:spPr>
          <a:xfrm>
            <a:off x="182943" y="1351654"/>
            <a:ext cx="10947093" cy="4504860"/>
          </a:xfrm>
          <a:prstGeom prst="rect">
            <a:avLst/>
          </a:prstGeom>
        </p:spPr>
      </p:pic>
    </p:spTree>
    <p:extLst>
      <p:ext uri="{BB962C8B-B14F-4D97-AF65-F5344CB8AC3E}">
        <p14:creationId xmlns:p14="http://schemas.microsoft.com/office/powerpoint/2010/main" val="152876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705E-015C-B171-D3BE-F17A3752DE53}"/>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D974BE07-8C79-A10D-4049-56191BEAD714}"/>
              </a:ext>
            </a:extLst>
          </p:cNvPr>
          <p:cNvSpPr>
            <a:spLocks noGrp="1"/>
          </p:cNvSpPr>
          <p:nvPr>
            <p:ph idx="1"/>
          </p:nvPr>
        </p:nvSpPr>
        <p:spPr>
          <a:xfrm>
            <a:off x="838200" y="1556657"/>
            <a:ext cx="10515600" cy="4620306"/>
          </a:xfrm>
        </p:spPr>
        <p:txBody>
          <a:bodyPr>
            <a:normAutofit fontScale="92500"/>
          </a:bodyPr>
          <a:lstStyle/>
          <a:p>
            <a:pPr marL="342900" marR="0" lvl="0" indent="-342900">
              <a:lnSpc>
                <a:spcPct val="107000"/>
              </a:lnSpc>
              <a:spcBef>
                <a:spcPts val="0"/>
              </a:spcBef>
              <a:spcAft>
                <a:spcPts val="1200"/>
              </a:spcAft>
              <a:buFont typeface="Symbol" panose="05050102010706020507" pitchFamily="18" charset="2"/>
              <a:buChar char=""/>
            </a:pPr>
            <a:r>
              <a:rPr lang="en-US" kern="100" dirty="0">
                <a:effectLst/>
                <a:latin typeface="Calibri" panose="020F0502020204030204" pitchFamily="34" charset="0"/>
                <a:ea typeface="Aptos" panose="020B0004020202020204" pitchFamily="34" charset="0"/>
              </a:rPr>
              <a:t>The model performance in my opinion is moderate. I believe the performance can be improved and is proposed as future work.</a:t>
            </a:r>
          </a:p>
          <a:p>
            <a:pPr marL="342900" marR="0" lvl="0" indent="-342900">
              <a:lnSpc>
                <a:spcPct val="107000"/>
              </a:lnSpc>
              <a:spcBef>
                <a:spcPts val="0"/>
              </a:spcBef>
              <a:spcAft>
                <a:spcPts val="1200"/>
              </a:spcAft>
              <a:buFont typeface="Symbol" panose="05050102010706020507" pitchFamily="18" charset="2"/>
              <a:buChar char=""/>
            </a:pPr>
            <a:r>
              <a:rPr lang="en-US" kern="100" dirty="0">
                <a:effectLst/>
                <a:latin typeface="Calibri" panose="020F0502020204030204" pitchFamily="34" charset="0"/>
                <a:ea typeface="Aptos" panose="020B0004020202020204" pitchFamily="34" charset="0"/>
              </a:rPr>
              <a:t>For the lack of experience and understanding I realized feature engineering was not successfully implemented when training the models. </a:t>
            </a:r>
          </a:p>
          <a:p>
            <a:pPr marL="342900" marR="0" lvl="0" indent="-342900">
              <a:lnSpc>
                <a:spcPct val="107000"/>
              </a:lnSpc>
              <a:spcBef>
                <a:spcPts val="0"/>
              </a:spcBef>
              <a:spcAft>
                <a:spcPts val="1200"/>
              </a:spcAft>
              <a:buFont typeface="Symbol" panose="05050102010706020507" pitchFamily="18" charset="2"/>
              <a:buChar char=""/>
            </a:pPr>
            <a:r>
              <a:rPr lang="en-US" kern="100" dirty="0">
                <a:effectLst/>
                <a:latin typeface="Calibri" panose="020F0502020204030204" pitchFamily="34" charset="0"/>
                <a:ea typeface="Aptos" panose="020B0004020202020204" pitchFamily="34" charset="0"/>
              </a:rPr>
              <a:t>As future work I suggest feature engineering specifically scaling and imputation to better handle the huge variances that are shown as outliers. </a:t>
            </a:r>
          </a:p>
          <a:p>
            <a:pPr marL="342900" marR="0" lvl="0" indent="-342900">
              <a:lnSpc>
                <a:spcPct val="107000"/>
              </a:lnSpc>
              <a:spcBef>
                <a:spcPts val="0"/>
              </a:spcBef>
              <a:spcAft>
                <a:spcPts val="1200"/>
              </a:spcAft>
              <a:buFont typeface="Symbol" panose="05050102010706020507" pitchFamily="18" charset="2"/>
              <a:buChar char=""/>
            </a:pPr>
            <a:r>
              <a:rPr lang="en-US" kern="100" dirty="0">
                <a:effectLst/>
                <a:latin typeface="Calibri" panose="020F0502020204030204" pitchFamily="34" charset="0"/>
                <a:ea typeface="Aptos" panose="020B0004020202020204" pitchFamily="34" charset="0"/>
              </a:rPr>
              <a:t>Additionally apply binning on the check amount to see Better and more feature engineering techniques – imputation, scaling, binning and bucketing </a:t>
            </a:r>
          </a:p>
        </p:txBody>
      </p:sp>
    </p:spTree>
    <p:extLst>
      <p:ext uri="{BB962C8B-B14F-4D97-AF65-F5344CB8AC3E}">
        <p14:creationId xmlns:p14="http://schemas.microsoft.com/office/powerpoint/2010/main" val="2831509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C7C2-2722-EBB6-A459-C117D37DE99E}"/>
              </a:ext>
            </a:extLst>
          </p:cNvPr>
          <p:cNvSpPr>
            <a:spLocks noGrp="1"/>
          </p:cNvSpPr>
          <p:nvPr>
            <p:ph type="title"/>
          </p:nvPr>
        </p:nvSpPr>
        <p:spPr/>
        <p:txBody>
          <a:bodyPr/>
          <a:lstStyle/>
          <a:p>
            <a:r>
              <a:rPr lang="en-US" dirty="0"/>
              <a:t>The Problem Statement</a:t>
            </a:r>
          </a:p>
        </p:txBody>
      </p:sp>
      <p:sp>
        <p:nvSpPr>
          <p:cNvPr id="3" name="Content Placeholder 2">
            <a:extLst>
              <a:ext uri="{FF2B5EF4-FFF2-40B4-BE49-F238E27FC236}">
                <a16:creationId xmlns:a16="http://schemas.microsoft.com/office/drawing/2014/main" id="{8455E0F3-92E9-D765-443E-2C563F413267}"/>
              </a:ext>
            </a:extLst>
          </p:cNvPr>
          <p:cNvSpPr>
            <a:spLocks noGrp="1"/>
          </p:cNvSpPr>
          <p:nvPr>
            <p:ph idx="1"/>
          </p:nvPr>
        </p:nvSpPr>
        <p:spPr/>
        <p:txBody>
          <a:bodyPr/>
          <a:lstStyle/>
          <a:p>
            <a:pPr marL="0" indent="0">
              <a:buNone/>
            </a:pPr>
            <a:r>
              <a:rPr lang="en-US" sz="3200" kern="100" dirty="0">
                <a:effectLst/>
                <a:latin typeface="Calibri" panose="020F0502020204030204" pitchFamily="34" charset="0"/>
                <a:ea typeface="Aptos" panose="020B0004020202020204" pitchFamily="34" charset="0"/>
              </a:rPr>
              <a:t>How can the forecasting team at Healthcare Partners predict Administrative Fees forecast (Check Amount) for the next Fiscal Year, with 80% accuracy for its market types: Food, Services, Surgical and Pharmaceuticals, so that the senior leadership can prepare the company budget to present in 3 months.</a:t>
            </a:r>
          </a:p>
        </p:txBody>
      </p:sp>
    </p:spTree>
    <p:extLst>
      <p:ext uri="{BB962C8B-B14F-4D97-AF65-F5344CB8AC3E}">
        <p14:creationId xmlns:p14="http://schemas.microsoft.com/office/powerpoint/2010/main" val="1967179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B4E4-D94A-2D09-FC47-8DD60D86958F}"/>
              </a:ext>
            </a:extLst>
          </p:cNvPr>
          <p:cNvSpPr>
            <a:spLocks noGrp="1"/>
          </p:cNvSpPr>
          <p:nvPr>
            <p:ph type="title"/>
          </p:nvPr>
        </p:nvSpPr>
        <p:spPr>
          <a:xfrm>
            <a:off x="838200" y="285101"/>
            <a:ext cx="10515600" cy="791871"/>
          </a:xfrm>
        </p:spPr>
        <p:txBody>
          <a:bodyPr/>
          <a:lstStyle/>
          <a:p>
            <a:r>
              <a:rPr lang="en-US" dirty="0"/>
              <a:t>The raw data file - CSV</a:t>
            </a:r>
          </a:p>
        </p:txBody>
      </p:sp>
      <p:sp>
        <p:nvSpPr>
          <p:cNvPr id="3" name="Content Placeholder 2">
            <a:extLst>
              <a:ext uri="{FF2B5EF4-FFF2-40B4-BE49-F238E27FC236}">
                <a16:creationId xmlns:a16="http://schemas.microsoft.com/office/drawing/2014/main" id="{08C5778B-C779-6D75-AA2A-6AC1AC15CC40}"/>
              </a:ext>
            </a:extLst>
          </p:cNvPr>
          <p:cNvSpPr>
            <a:spLocks noGrp="1"/>
          </p:cNvSpPr>
          <p:nvPr>
            <p:ph idx="1"/>
          </p:nvPr>
        </p:nvSpPr>
        <p:spPr>
          <a:xfrm>
            <a:off x="838200" y="1076972"/>
            <a:ext cx="10515600" cy="4351338"/>
          </a:xfrm>
        </p:spPr>
        <p:txBody>
          <a:bodyPr/>
          <a:lstStyle/>
          <a:p>
            <a:r>
              <a:rPr lang="en-US" dirty="0"/>
              <a:t>A data dump from multiple systems.</a:t>
            </a:r>
          </a:p>
          <a:p>
            <a:endParaRPr lang="en-US" dirty="0"/>
          </a:p>
          <a:p>
            <a:endParaRPr lang="en-US" dirty="0"/>
          </a:p>
        </p:txBody>
      </p:sp>
      <p:graphicFrame>
        <p:nvGraphicFramePr>
          <p:cNvPr id="7" name="Table 6">
            <a:extLst>
              <a:ext uri="{FF2B5EF4-FFF2-40B4-BE49-F238E27FC236}">
                <a16:creationId xmlns:a16="http://schemas.microsoft.com/office/drawing/2014/main" id="{0DC61617-0F2A-2B93-2B15-90764DFF6999}"/>
              </a:ext>
            </a:extLst>
          </p:cNvPr>
          <p:cNvGraphicFramePr>
            <a:graphicFrameLocks noGrp="1"/>
          </p:cNvGraphicFramePr>
          <p:nvPr>
            <p:extLst>
              <p:ext uri="{D42A27DB-BD31-4B8C-83A1-F6EECF244321}">
                <p14:modId xmlns:p14="http://schemas.microsoft.com/office/powerpoint/2010/main" val="2643948967"/>
              </p:ext>
            </p:extLst>
          </p:nvPr>
        </p:nvGraphicFramePr>
        <p:xfrm>
          <a:off x="1570134" y="2623484"/>
          <a:ext cx="2973873" cy="3404089"/>
        </p:xfrm>
        <a:graphic>
          <a:graphicData uri="http://schemas.openxmlformats.org/drawingml/2006/table">
            <a:tbl>
              <a:tblPr firstRow="1" firstCol="1" bandRow="1">
                <a:tableStyleId>{5C22544A-7EE6-4342-B048-85BDC9FD1C3A}</a:tableStyleId>
              </a:tblPr>
              <a:tblGrid>
                <a:gridCol w="2973873">
                  <a:extLst>
                    <a:ext uri="{9D8B030D-6E8A-4147-A177-3AD203B41FA5}">
                      <a16:colId xmlns:a16="http://schemas.microsoft.com/office/drawing/2014/main" val="2366828512"/>
                    </a:ext>
                  </a:extLst>
                </a:gridCol>
              </a:tblGrid>
              <a:tr h="261853">
                <a:tc>
                  <a:txBody>
                    <a:bodyPr/>
                    <a:lstStyle/>
                    <a:p>
                      <a:pPr marL="0" marR="0">
                        <a:lnSpc>
                          <a:spcPct val="115000"/>
                        </a:lnSpc>
                        <a:spcBef>
                          <a:spcPts val="0"/>
                        </a:spcBef>
                        <a:spcAft>
                          <a:spcPts val="0"/>
                        </a:spcAft>
                      </a:pPr>
                      <a:r>
                        <a:rPr lang="en-US" sz="1100" kern="0">
                          <a:effectLst/>
                        </a:rPr>
                        <a:t>Cont_Title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88362804"/>
                  </a:ext>
                </a:extLst>
              </a:tr>
              <a:tr h="261853">
                <a:tc>
                  <a:txBody>
                    <a:bodyPr/>
                    <a:lstStyle/>
                    <a:p>
                      <a:pPr marL="0" marR="0">
                        <a:lnSpc>
                          <a:spcPct val="115000"/>
                        </a:lnSpc>
                        <a:spcBef>
                          <a:spcPts val="0"/>
                        </a:spcBef>
                        <a:spcAft>
                          <a:spcPts val="0"/>
                        </a:spcAft>
                      </a:pPr>
                      <a:r>
                        <a:rPr lang="en-US" sz="1100" kern="0" dirty="0" err="1">
                          <a:effectLst/>
                        </a:rPr>
                        <a:t>Market_Type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39895647"/>
                  </a:ext>
                </a:extLst>
              </a:tr>
              <a:tr h="261853">
                <a:tc>
                  <a:txBody>
                    <a:bodyPr/>
                    <a:lstStyle/>
                    <a:p>
                      <a:pPr marL="0" marR="0">
                        <a:lnSpc>
                          <a:spcPct val="115000"/>
                        </a:lnSpc>
                        <a:spcBef>
                          <a:spcPts val="0"/>
                        </a:spcBef>
                        <a:spcAft>
                          <a:spcPts val="0"/>
                        </a:spcAft>
                      </a:pPr>
                      <a:r>
                        <a:rPr lang="en-US" sz="1100" kern="0">
                          <a:effectLst/>
                        </a:rPr>
                        <a:t>Contract_Freq</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9244028"/>
                  </a:ext>
                </a:extLst>
              </a:tr>
              <a:tr h="261853">
                <a:tc>
                  <a:txBody>
                    <a:bodyPr/>
                    <a:lstStyle/>
                    <a:p>
                      <a:pPr marL="0" marR="0">
                        <a:lnSpc>
                          <a:spcPct val="115000"/>
                        </a:lnSpc>
                        <a:spcBef>
                          <a:spcPts val="0"/>
                        </a:spcBef>
                        <a:spcAft>
                          <a:spcPts val="0"/>
                        </a:spcAft>
                      </a:pPr>
                      <a:r>
                        <a:rPr lang="en-US" sz="1100" kern="0">
                          <a:effectLst/>
                        </a:rPr>
                        <a:t>Fiscal_Earned_Year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82460779"/>
                  </a:ext>
                </a:extLst>
              </a:tr>
              <a:tr h="261853">
                <a:tc>
                  <a:txBody>
                    <a:bodyPr/>
                    <a:lstStyle/>
                    <a:p>
                      <a:pPr marL="0" marR="0">
                        <a:lnSpc>
                          <a:spcPct val="115000"/>
                        </a:lnSpc>
                        <a:spcBef>
                          <a:spcPts val="0"/>
                        </a:spcBef>
                        <a:spcAft>
                          <a:spcPts val="0"/>
                        </a:spcAft>
                      </a:pPr>
                      <a:r>
                        <a:rPr lang="en-US" sz="1100" kern="0" dirty="0" err="1">
                          <a:effectLst/>
                        </a:rPr>
                        <a:t>Due_Month</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22339449"/>
                  </a:ext>
                </a:extLst>
              </a:tr>
              <a:tr h="261853">
                <a:tc>
                  <a:txBody>
                    <a:bodyPr/>
                    <a:lstStyle/>
                    <a:p>
                      <a:pPr marL="0" marR="0">
                        <a:lnSpc>
                          <a:spcPct val="115000"/>
                        </a:lnSpc>
                        <a:spcBef>
                          <a:spcPts val="0"/>
                        </a:spcBef>
                        <a:spcAft>
                          <a:spcPts val="0"/>
                        </a:spcAft>
                      </a:pPr>
                      <a:r>
                        <a:rPr lang="en-US" sz="1100" kern="0">
                          <a:effectLst/>
                        </a:rPr>
                        <a:t>Due_Year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34599991"/>
                  </a:ext>
                </a:extLst>
              </a:tr>
              <a:tr h="261853">
                <a:tc>
                  <a:txBody>
                    <a:bodyPr/>
                    <a:lstStyle/>
                    <a:p>
                      <a:pPr marL="0" marR="0">
                        <a:lnSpc>
                          <a:spcPct val="115000"/>
                        </a:lnSpc>
                        <a:spcBef>
                          <a:spcPts val="0"/>
                        </a:spcBef>
                        <a:spcAft>
                          <a:spcPts val="0"/>
                        </a:spcAft>
                      </a:pPr>
                      <a:r>
                        <a:rPr lang="en-US" sz="1100" kern="0">
                          <a:effectLst/>
                        </a:rPr>
                        <a:t>Fiscal_Year_Due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94333600"/>
                  </a:ext>
                </a:extLst>
              </a:tr>
              <a:tr h="261853">
                <a:tc>
                  <a:txBody>
                    <a:bodyPr/>
                    <a:lstStyle/>
                    <a:p>
                      <a:pPr marL="0" marR="0">
                        <a:lnSpc>
                          <a:spcPct val="115000"/>
                        </a:lnSpc>
                        <a:spcBef>
                          <a:spcPts val="0"/>
                        </a:spcBef>
                        <a:spcAft>
                          <a:spcPts val="0"/>
                        </a:spcAft>
                      </a:pPr>
                      <a:r>
                        <a:rPr lang="en-US" sz="1100" kern="0">
                          <a:effectLst/>
                        </a:rPr>
                        <a:t>Check_Amount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03157314"/>
                  </a:ext>
                </a:extLst>
              </a:tr>
              <a:tr h="261853">
                <a:tc>
                  <a:txBody>
                    <a:bodyPr/>
                    <a:lstStyle/>
                    <a:p>
                      <a:pPr marL="0" marR="0">
                        <a:lnSpc>
                          <a:spcPct val="115000"/>
                        </a:lnSpc>
                        <a:spcBef>
                          <a:spcPts val="0"/>
                        </a:spcBef>
                        <a:spcAft>
                          <a:spcPts val="0"/>
                        </a:spcAft>
                      </a:pPr>
                      <a:r>
                        <a:rPr lang="en-US" sz="1100" kern="0">
                          <a:effectLst/>
                        </a:rPr>
                        <a:t>Check_Admin_Amount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91338518"/>
                  </a:ext>
                </a:extLst>
              </a:tr>
              <a:tr h="261853">
                <a:tc>
                  <a:txBody>
                    <a:bodyPr/>
                    <a:lstStyle/>
                    <a:p>
                      <a:pPr marL="0" marR="0">
                        <a:lnSpc>
                          <a:spcPct val="115000"/>
                        </a:lnSpc>
                        <a:spcBef>
                          <a:spcPts val="0"/>
                        </a:spcBef>
                        <a:spcAft>
                          <a:spcPts val="0"/>
                        </a:spcAft>
                      </a:pPr>
                      <a:r>
                        <a:rPr lang="en-US" sz="1100" kern="0">
                          <a:effectLst/>
                        </a:rPr>
                        <a:t>Paid_Datekey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10100267"/>
                  </a:ext>
                </a:extLst>
              </a:tr>
              <a:tr h="261853">
                <a:tc>
                  <a:txBody>
                    <a:bodyPr/>
                    <a:lstStyle/>
                    <a:p>
                      <a:pPr marL="0" marR="0">
                        <a:lnSpc>
                          <a:spcPct val="115000"/>
                        </a:lnSpc>
                        <a:spcBef>
                          <a:spcPts val="0"/>
                        </a:spcBef>
                        <a:spcAft>
                          <a:spcPts val="0"/>
                        </a:spcAft>
                      </a:pPr>
                      <a:r>
                        <a:rPr lang="en-US" sz="1100" kern="0">
                          <a:effectLst/>
                        </a:rPr>
                        <a:t>Fiscal_Year_Received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97504157"/>
                  </a:ext>
                </a:extLst>
              </a:tr>
              <a:tr h="261853">
                <a:tc>
                  <a:txBody>
                    <a:bodyPr/>
                    <a:lstStyle/>
                    <a:p>
                      <a:pPr marL="0" marR="0">
                        <a:lnSpc>
                          <a:spcPct val="115000"/>
                        </a:lnSpc>
                        <a:spcBef>
                          <a:spcPts val="0"/>
                        </a:spcBef>
                        <a:spcAft>
                          <a:spcPts val="0"/>
                        </a:spcAft>
                      </a:pPr>
                      <a:r>
                        <a:rPr lang="en-US" sz="1100" kern="0">
                          <a:effectLst/>
                        </a:rPr>
                        <a:t>Chk_Dt_Deposit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73385854"/>
                  </a:ext>
                </a:extLst>
              </a:tr>
              <a:tr h="261853">
                <a:tc>
                  <a:txBody>
                    <a:bodyPr/>
                    <a:lstStyle/>
                    <a:p>
                      <a:pPr marL="0" marR="0">
                        <a:lnSpc>
                          <a:spcPct val="115000"/>
                        </a:lnSpc>
                        <a:spcBef>
                          <a:spcPts val="0"/>
                        </a:spcBef>
                        <a:spcAft>
                          <a:spcPts val="0"/>
                        </a:spcAft>
                      </a:pPr>
                      <a:r>
                        <a:rPr lang="en-US" sz="1100" kern="0" dirty="0">
                          <a:effectLst/>
                        </a:rPr>
                        <a:t>Estimate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35613867"/>
                  </a:ext>
                </a:extLst>
              </a:tr>
            </a:tbl>
          </a:graphicData>
        </a:graphic>
      </p:graphicFrame>
      <p:graphicFrame>
        <p:nvGraphicFramePr>
          <p:cNvPr id="9" name="Table 8">
            <a:extLst>
              <a:ext uri="{FF2B5EF4-FFF2-40B4-BE49-F238E27FC236}">
                <a16:creationId xmlns:a16="http://schemas.microsoft.com/office/drawing/2014/main" id="{273F53F9-E3E4-CCFF-F86A-CF1BBD43D40C}"/>
              </a:ext>
            </a:extLst>
          </p:cNvPr>
          <p:cNvGraphicFramePr>
            <a:graphicFrameLocks noGrp="1"/>
          </p:cNvGraphicFramePr>
          <p:nvPr>
            <p:extLst>
              <p:ext uri="{D42A27DB-BD31-4B8C-83A1-F6EECF244321}">
                <p14:modId xmlns:p14="http://schemas.microsoft.com/office/powerpoint/2010/main" val="3745361851"/>
              </p:ext>
            </p:extLst>
          </p:nvPr>
        </p:nvGraphicFramePr>
        <p:xfrm>
          <a:off x="5003799" y="2623482"/>
          <a:ext cx="3365760" cy="3404089"/>
        </p:xfrm>
        <a:graphic>
          <a:graphicData uri="http://schemas.openxmlformats.org/drawingml/2006/table">
            <a:tbl>
              <a:tblPr firstRow="1" firstCol="1" bandRow="1">
                <a:tableStyleId>{5C22544A-7EE6-4342-B048-85BDC9FD1C3A}</a:tableStyleId>
              </a:tblPr>
              <a:tblGrid>
                <a:gridCol w="3365760">
                  <a:extLst>
                    <a:ext uri="{9D8B030D-6E8A-4147-A177-3AD203B41FA5}">
                      <a16:colId xmlns:a16="http://schemas.microsoft.com/office/drawing/2014/main" val="2728296131"/>
                    </a:ext>
                  </a:extLst>
                </a:gridCol>
              </a:tblGrid>
              <a:tr h="261853">
                <a:tc>
                  <a:txBody>
                    <a:bodyPr/>
                    <a:lstStyle/>
                    <a:p>
                      <a:pPr marL="0" marR="0">
                        <a:lnSpc>
                          <a:spcPct val="115000"/>
                        </a:lnSpc>
                        <a:spcBef>
                          <a:spcPts val="0"/>
                        </a:spcBef>
                        <a:spcAft>
                          <a:spcPts val="0"/>
                        </a:spcAft>
                      </a:pPr>
                      <a:r>
                        <a:rPr lang="en-US" sz="1100" kern="0">
                          <a:effectLst/>
                        </a:rPr>
                        <a:t>Allocation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44489360"/>
                  </a:ext>
                </a:extLst>
              </a:tr>
              <a:tr h="261853">
                <a:tc>
                  <a:txBody>
                    <a:bodyPr/>
                    <a:lstStyle/>
                    <a:p>
                      <a:pPr marL="0" marR="0">
                        <a:lnSpc>
                          <a:spcPct val="115000"/>
                        </a:lnSpc>
                        <a:spcBef>
                          <a:spcPts val="0"/>
                        </a:spcBef>
                        <a:spcAft>
                          <a:spcPts val="0"/>
                        </a:spcAft>
                      </a:pPr>
                      <a:r>
                        <a:rPr lang="en-US" sz="1100" kern="0">
                          <a:effectLst/>
                        </a:rPr>
                        <a:t>Accrual_Amount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92924055"/>
                  </a:ext>
                </a:extLst>
              </a:tr>
              <a:tr h="261853">
                <a:tc>
                  <a:txBody>
                    <a:bodyPr/>
                    <a:lstStyle/>
                    <a:p>
                      <a:pPr marL="0" marR="0">
                        <a:lnSpc>
                          <a:spcPct val="115000"/>
                        </a:lnSpc>
                        <a:spcBef>
                          <a:spcPts val="0"/>
                        </a:spcBef>
                        <a:spcAft>
                          <a:spcPts val="0"/>
                        </a:spcAft>
                      </a:pPr>
                      <a:r>
                        <a:rPr lang="en-US" sz="1100" kern="0">
                          <a:effectLst/>
                        </a:rPr>
                        <a:t>Allocation_Dt_Start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16263814"/>
                  </a:ext>
                </a:extLst>
              </a:tr>
              <a:tr h="261853">
                <a:tc>
                  <a:txBody>
                    <a:bodyPr/>
                    <a:lstStyle/>
                    <a:p>
                      <a:pPr marL="0" marR="0">
                        <a:lnSpc>
                          <a:spcPct val="115000"/>
                        </a:lnSpc>
                        <a:spcBef>
                          <a:spcPts val="0"/>
                        </a:spcBef>
                        <a:spcAft>
                          <a:spcPts val="0"/>
                        </a:spcAft>
                      </a:pPr>
                      <a:r>
                        <a:rPr lang="en-US" sz="1100" kern="0">
                          <a:effectLst/>
                        </a:rPr>
                        <a:t>Allocation_Dt_End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97143503"/>
                  </a:ext>
                </a:extLst>
              </a:tr>
              <a:tr h="261853">
                <a:tc>
                  <a:txBody>
                    <a:bodyPr/>
                    <a:lstStyle/>
                    <a:p>
                      <a:pPr marL="0" marR="0">
                        <a:lnSpc>
                          <a:spcPct val="115000"/>
                        </a:lnSpc>
                        <a:spcBef>
                          <a:spcPts val="0"/>
                        </a:spcBef>
                        <a:spcAft>
                          <a:spcPts val="0"/>
                        </a:spcAft>
                      </a:pPr>
                      <a:r>
                        <a:rPr lang="en-US" sz="1100" kern="0">
                          <a:effectLst/>
                        </a:rPr>
                        <a:t>Submission_Id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01927408"/>
                  </a:ext>
                </a:extLst>
              </a:tr>
              <a:tr h="261853">
                <a:tc>
                  <a:txBody>
                    <a:bodyPr/>
                    <a:lstStyle/>
                    <a:p>
                      <a:pPr marL="0" marR="0">
                        <a:lnSpc>
                          <a:spcPct val="115000"/>
                        </a:lnSpc>
                        <a:spcBef>
                          <a:spcPts val="0"/>
                        </a:spcBef>
                        <a:spcAft>
                          <a:spcPts val="0"/>
                        </a:spcAft>
                      </a:pPr>
                      <a:r>
                        <a:rPr lang="en-US" sz="1100" kern="0">
                          <a:effectLst/>
                        </a:rPr>
                        <a:t>Submission_Date_Received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3613402"/>
                  </a:ext>
                </a:extLst>
              </a:tr>
              <a:tr h="261853">
                <a:tc>
                  <a:txBody>
                    <a:bodyPr/>
                    <a:lstStyle/>
                    <a:p>
                      <a:pPr marL="0" marR="0">
                        <a:lnSpc>
                          <a:spcPct val="115000"/>
                        </a:lnSpc>
                        <a:spcBef>
                          <a:spcPts val="0"/>
                        </a:spcBef>
                        <a:spcAft>
                          <a:spcPts val="0"/>
                        </a:spcAft>
                      </a:pPr>
                      <a:r>
                        <a:rPr lang="en-US" sz="1100" kern="0">
                          <a:effectLst/>
                        </a:rPr>
                        <a:t>Submission_Reported_Adminfees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04289069"/>
                  </a:ext>
                </a:extLst>
              </a:tr>
              <a:tr h="261853">
                <a:tc>
                  <a:txBody>
                    <a:bodyPr/>
                    <a:lstStyle/>
                    <a:p>
                      <a:pPr marL="0" marR="0">
                        <a:lnSpc>
                          <a:spcPct val="115000"/>
                        </a:lnSpc>
                        <a:spcBef>
                          <a:spcPts val="0"/>
                        </a:spcBef>
                        <a:spcAft>
                          <a:spcPts val="0"/>
                        </a:spcAft>
                      </a:pPr>
                      <a:r>
                        <a:rPr lang="en-US" sz="1100" kern="0">
                          <a:effectLst/>
                        </a:rPr>
                        <a:t>Submission_Reported_Salesvolume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76669902"/>
                  </a:ext>
                </a:extLst>
              </a:tr>
              <a:tr h="261853">
                <a:tc>
                  <a:txBody>
                    <a:bodyPr/>
                    <a:lstStyle/>
                    <a:p>
                      <a:pPr marL="0" marR="0">
                        <a:lnSpc>
                          <a:spcPct val="115000"/>
                        </a:lnSpc>
                        <a:spcBef>
                          <a:spcPts val="0"/>
                        </a:spcBef>
                        <a:spcAft>
                          <a:spcPts val="0"/>
                        </a:spcAft>
                      </a:pPr>
                      <a:r>
                        <a:rPr lang="en-US" sz="1100" kern="0">
                          <a:effectLst/>
                        </a:rPr>
                        <a:t>Category_Desc</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3415647"/>
                  </a:ext>
                </a:extLst>
              </a:tr>
              <a:tr h="261853">
                <a:tc>
                  <a:txBody>
                    <a:bodyPr/>
                    <a:lstStyle/>
                    <a:p>
                      <a:pPr marL="0" marR="0">
                        <a:lnSpc>
                          <a:spcPct val="115000"/>
                        </a:lnSpc>
                        <a:spcBef>
                          <a:spcPts val="0"/>
                        </a:spcBef>
                        <a:spcAft>
                          <a:spcPts val="0"/>
                        </a:spcAft>
                      </a:pPr>
                      <a:r>
                        <a:rPr lang="en-US" sz="1100" kern="0">
                          <a:effectLst/>
                        </a:rPr>
                        <a:t>Admin_Percent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5228755"/>
                  </a:ext>
                </a:extLst>
              </a:tr>
              <a:tr h="261853">
                <a:tc>
                  <a:txBody>
                    <a:bodyPr/>
                    <a:lstStyle/>
                    <a:p>
                      <a:pPr marL="0" marR="0">
                        <a:lnSpc>
                          <a:spcPct val="115000"/>
                        </a:lnSpc>
                        <a:spcBef>
                          <a:spcPts val="0"/>
                        </a:spcBef>
                        <a:spcAft>
                          <a:spcPts val="0"/>
                        </a:spcAft>
                      </a:pPr>
                      <a:r>
                        <a:rPr lang="en-US" sz="1100" kern="0">
                          <a:effectLst/>
                        </a:rPr>
                        <a:t>Cont_Num</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70709696"/>
                  </a:ext>
                </a:extLst>
              </a:tr>
              <a:tr h="261853">
                <a:tc>
                  <a:txBody>
                    <a:bodyPr/>
                    <a:lstStyle/>
                    <a:p>
                      <a:pPr marL="0" marR="0">
                        <a:lnSpc>
                          <a:spcPct val="115000"/>
                        </a:lnSpc>
                        <a:spcBef>
                          <a:spcPts val="0"/>
                        </a:spcBef>
                        <a:spcAft>
                          <a:spcPts val="0"/>
                        </a:spcAft>
                      </a:pPr>
                      <a:r>
                        <a:rPr lang="en-US" sz="1100" kern="0">
                          <a:effectLst/>
                        </a:rPr>
                        <a:t>Chk_Owner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59850870"/>
                  </a:ext>
                </a:extLst>
              </a:tr>
              <a:tr h="261853">
                <a:tc>
                  <a:txBody>
                    <a:bodyPr/>
                    <a:lstStyle/>
                    <a:p>
                      <a:pPr marL="0" marR="0">
                        <a:lnSpc>
                          <a:spcPct val="115000"/>
                        </a:lnSpc>
                        <a:spcBef>
                          <a:spcPts val="0"/>
                        </a:spcBef>
                        <a:spcAft>
                          <a:spcPts val="0"/>
                        </a:spcAft>
                      </a:pPr>
                      <a:r>
                        <a:rPr lang="en-US" sz="1100" kern="0" dirty="0" err="1">
                          <a:effectLst/>
                        </a:rPr>
                        <a:t>Previous_Contract_Date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80518660"/>
                  </a:ext>
                </a:extLst>
              </a:tr>
            </a:tbl>
          </a:graphicData>
        </a:graphic>
      </p:graphicFrame>
      <p:pic>
        <p:nvPicPr>
          <p:cNvPr id="11" name="Picture 10">
            <a:extLst>
              <a:ext uri="{FF2B5EF4-FFF2-40B4-BE49-F238E27FC236}">
                <a16:creationId xmlns:a16="http://schemas.microsoft.com/office/drawing/2014/main" id="{458EFA71-194E-BC05-38BF-A406BB4A0A1A}"/>
              </a:ext>
            </a:extLst>
          </p:cNvPr>
          <p:cNvPicPr>
            <a:picLocks noChangeAspect="1"/>
          </p:cNvPicPr>
          <p:nvPr/>
        </p:nvPicPr>
        <p:blipFill>
          <a:blip r:embed="rId2"/>
          <a:stretch>
            <a:fillRect/>
          </a:stretch>
        </p:blipFill>
        <p:spPr>
          <a:xfrm>
            <a:off x="8777230" y="2341984"/>
            <a:ext cx="3036362" cy="1576823"/>
          </a:xfrm>
          <a:prstGeom prst="rect">
            <a:avLst/>
          </a:prstGeom>
        </p:spPr>
      </p:pic>
    </p:spTree>
    <p:extLst>
      <p:ext uri="{BB962C8B-B14F-4D97-AF65-F5344CB8AC3E}">
        <p14:creationId xmlns:p14="http://schemas.microsoft.com/office/powerpoint/2010/main" val="4197996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3D420-B76C-BB8D-4C90-BF53F815456D}"/>
              </a:ext>
            </a:extLst>
          </p:cNvPr>
          <p:cNvSpPr>
            <a:spLocks noGrp="1"/>
          </p:cNvSpPr>
          <p:nvPr>
            <p:ph type="title"/>
          </p:nvPr>
        </p:nvSpPr>
        <p:spPr>
          <a:xfrm>
            <a:off x="838200" y="131860"/>
            <a:ext cx="10515600" cy="614589"/>
          </a:xfrm>
        </p:spPr>
        <p:txBody>
          <a:bodyPr>
            <a:normAutofit fontScale="90000"/>
          </a:bodyPr>
          <a:lstStyle/>
          <a:p>
            <a:r>
              <a:rPr lang="en-US" dirty="0"/>
              <a:t>Data Wrangling</a:t>
            </a:r>
          </a:p>
        </p:txBody>
      </p:sp>
      <p:sp>
        <p:nvSpPr>
          <p:cNvPr id="3" name="Content Placeholder 2">
            <a:extLst>
              <a:ext uri="{FF2B5EF4-FFF2-40B4-BE49-F238E27FC236}">
                <a16:creationId xmlns:a16="http://schemas.microsoft.com/office/drawing/2014/main" id="{E1511291-95EC-A5B7-C1B3-F53ED8FD54D4}"/>
              </a:ext>
            </a:extLst>
          </p:cNvPr>
          <p:cNvSpPr>
            <a:spLocks noGrp="1"/>
          </p:cNvSpPr>
          <p:nvPr>
            <p:ph idx="1"/>
          </p:nvPr>
        </p:nvSpPr>
        <p:spPr>
          <a:xfrm>
            <a:off x="838200" y="855241"/>
            <a:ext cx="10515600" cy="4351338"/>
          </a:xfrm>
        </p:spPr>
        <p:txBody>
          <a:bodyPr/>
          <a:lstStyle/>
          <a:p>
            <a:r>
              <a:rPr lang="en-US" dirty="0"/>
              <a:t>Dealing with Missing Values, Redundant Market Types </a:t>
            </a:r>
          </a:p>
        </p:txBody>
      </p:sp>
      <p:pic>
        <p:nvPicPr>
          <p:cNvPr id="5" name="Picture 4">
            <a:extLst>
              <a:ext uri="{FF2B5EF4-FFF2-40B4-BE49-F238E27FC236}">
                <a16:creationId xmlns:a16="http://schemas.microsoft.com/office/drawing/2014/main" id="{29F981A8-C7BA-52A7-AA3B-D0C73E7D8092}"/>
              </a:ext>
            </a:extLst>
          </p:cNvPr>
          <p:cNvPicPr>
            <a:picLocks noChangeAspect="1"/>
          </p:cNvPicPr>
          <p:nvPr/>
        </p:nvPicPr>
        <p:blipFill>
          <a:blip r:embed="rId2"/>
          <a:stretch>
            <a:fillRect/>
          </a:stretch>
        </p:blipFill>
        <p:spPr>
          <a:xfrm>
            <a:off x="1086903" y="1306310"/>
            <a:ext cx="2887938" cy="5376660"/>
          </a:xfrm>
          <a:prstGeom prst="rect">
            <a:avLst/>
          </a:prstGeom>
        </p:spPr>
      </p:pic>
      <p:pic>
        <p:nvPicPr>
          <p:cNvPr id="7" name="Picture 6">
            <a:extLst>
              <a:ext uri="{FF2B5EF4-FFF2-40B4-BE49-F238E27FC236}">
                <a16:creationId xmlns:a16="http://schemas.microsoft.com/office/drawing/2014/main" id="{CFD08CED-3937-A98D-A554-AA4873EB4944}"/>
              </a:ext>
            </a:extLst>
          </p:cNvPr>
          <p:cNvPicPr>
            <a:picLocks noChangeAspect="1"/>
          </p:cNvPicPr>
          <p:nvPr/>
        </p:nvPicPr>
        <p:blipFill>
          <a:blip r:embed="rId3"/>
          <a:stretch>
            <a:fillRect/>
          </a:stretch>
        </p:blipFill>
        <p:spPr>
          <a:xfrm>
            <a:off x="4625658" y="1505213"/>
            <a:ext cx="5051742" cy="4247040"/>
          </a:xfrm>
          <a:prstGeom prst="rect">
            <a:avLst/>
          </a:prstGeom>
        </p:spPr>
      </p:pic>
    </p:spTree>
    <p:extLst>
      <p:ext uri="{BB962C8B-B14F-4D97-AF65-F5344CB8AC3E}">
        <p14:creationId xmlns:p14="http://schemas.microsoft.com/office/powerpoint/2010/main" val="2686302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3D420-B76C-BB8D-4C90-BF53F815456D}"/>
              </a:ext>
            </a:extLst>
          </p:cNvPr>
          <p:cNvSpPr>
            <a:spLocks noGrp="1"/>
          </p:cNvSpPr>
          <p:nvPr>
            <p:ph type="title"/>
          </p:nvPr>
        </p:nvSpPr>
        <p:spPr>
          <a:xfrm>
            <a:off x="838200" y="131860"/>
            <a:ext cx="10515600" cy="614589"/>
          </a:xfrm>
        </p:spPr>
        <p:txBody>
          <a:bodyPr>
            <a:normAutofit fontScale="90000"/>
          </a:bodyPr>
          <a:lstStyle/>
          <a:p>
            <a:r>
              <a:rPr lang="en-US" dirty="0"/>
              <a:t>Data Wrangling …</a:t>
            </a:r>
          </a:p>
        </p:txBody>
      </p:sp>
      <p:sp>
        <p:nvSpPr>
          <p:cNvPr id="3" name="Content Placeholder 2">
            <a:extLst>
              <a:ext uri="{FF2B5EF4-FFF2-40B4-BE49-F238E27FC236}">
                <a16:creationId xmlns:a16="http://schemas.microsoft.com/office/drawing/2014/main" id="{E1511291-95EC-A5B7-C1B3-F53ED8FD54D4}"/>
              </a:ext>
            </a:extLst>
          </p:cNvPr>
          <p:cNvSpPr>
            <a:spLocks noGrp="1"/>
          </p:cNvSpPr>
          <p:nvPr>
            <p:ph idx="1"/>
          </p:nvPr>
        </p:nvSpPr>
        <p:spPr>
          <a:xfrm>
            <a:off x="838200" y="855241"/>
            <a:ext cx="10515600" cy="4351338"/>
          </a:xfrm>
        </p:spPr>
        <p:txBody>
          <a:bodyPr/>
          <a:lstStyle/>
          <a:p>
            <a:r>
              <a:rPr lang="en-US" dirty="0"/>
              <a:t>The Tidy data set</a:t>
            </a:r>
          </a:p>
        </p:txBody>
      </p:sp>
      <p:pic>
        <p:nvPicPr>
          <p:cNvPr id="6" name="Picture 5">
            <a:extLst>
              <a:ext uri="{FF2B5EF4-FFF2-40B4-BE49-F238E27FC236}">
                <a16:creationId xmlns:a16="http://schemas.microsoft.com/office/drawing/2014/main" id="{EC794A53-CE11-AF36-40B7-6BB896B5050F}"/>
              </a:ext>
            </a:extLst>
          </p:cNvPr>
          <p:cNvPicPr>
            <a:picLocks noChangeAspect="1"/>
          </p:cNvPicPr>
          <p:nvPr/>
        </p:nvPicPr>
        <p:blipFill>
          <a:blip r:embed="rId2"/>
          <a:stretch>
            <a:fillRect/>
          </a:stretch>
        </p:blipFill>
        <p:spPr>
          <a:xfrm>
            <a:off x="838200" y="1750595"/>
            <a:ext cx="4673223" cy="3726280"/>
          </a:xfrm>
          <a:prstGeom prst="rect">
            <a:avLst/>
          </a:prstGeom>
        </p:spPr>
      </p:pic>
      <p:pic>
        <p:nvPicPr>
          <p:cNvPr id="9" name="Picture 8">
            <a:extLst>
              <a:ext uri="{FF2B5EF4-FFF2-40B4-BE49-F238E27FC236}">
                <a16:creationId xmlns:a16="http://schemas.microsoft.com/office/drawing/2014/main" id="{B9F7DA1B-61D1-95E0-412E-08D2962F53A3}"/>
              </a:ext>
            </a:extLst>
          </p:cNvPr>
          <p:cNvPicPr>
            <a:picLocks noChangeAspect="1"/>
          </p:cNvPicPr>
          <p:nvPr/>
        </p:nvPicPr>
        <p:blipFill>
          <a:blip r:embed="rId3"/>
          <a:stretch>
            <a:fillRect/>
          </a:stretch>
        </p:blipFill>
        <p:spPr>
          <a:xfrm>
            <a:off x="6476895" y="3385299"/>
            <a:ext cx="4741348" cy="1821280"/>
          </a:xfrm>
          <a:prstGeom prst="rect">
            <a:avLst/>
          </a:prstGeom>
        </p:spPr>
      </p:pic>
      <p:pic>
        <p:nvPicPr>
          <p:cNvPr id="11" name="Picture 10">
            <a:extLst>
              <a:ext uri="{FF2B5EF4-FFF2-40B4-BE49-F238E27FC236}">
                <a16:creationId xmlns:a16="http://schemas.microsoft.com/office/drawing/2014/main" id="{B2858156-35C0-16A4-9CD6-65AAEE16F957}"/>
              </a:ext>
            </a:extLst>
          </p:cNvPr>
          <p:cNvPicPr>
            <a:picLocks noChangeAspect="1"/>
          </p:cNvPicPr>
          <p:nvPr/>
        </p:nvPicPr>
        <p:blipFill>
          <a:blip r:embed="rId4"/>
          <a:stretch>
            <a:fillRect/>
          </a:stretch>
        </p:blipFill>
        <p:spPr>
          <a:xfrm>
            <a:off x="6565388" y="1210944"/>
            <a:ext cx="3366935" cy="1904059"/>
          </a:xfrm>
          <a:prstGeom prst="rect">
            <a:avLst/>
          </a:prstGeom>
        </p:spPr>
      </p:pic>
    </p:spTree>
    <p:extLst>
      <p:ext uri="{BB962C8B-B14F-4D97-AF65-F5344CB8AC3E}">
        <p14:creationId xmlns:p14="http://schemas.microsoft.com/office/powerpoint/2010/main" val="2376127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2E09-B429-F941-4C31-BF08B0EBFF45}"/>
              </a:ext>
            </a:extLst>
          </p:cNvPr>
          <p:cNvSpPr>
            <a:spLocks noGrp="1"/>
          </p:cNvSpPr>
          <p:nvPr>
            <p:ph type="title"/>
          </p:nvPr>
        </p:nvSpPr>
        <p:spPr>
          <a:xfrm>
            <a:off x="838200" y="279400"/>
            <a:ext cx="10515600" cy="1325563"/>
          </a:xfrm>
        </p:spPr>
        <p:txBody>
          <a:bodyPr/>
          <a:lstStyle/>
          <a:p>
            <a:r>
              <a:rPr lang="en-US" dirty="0"/>
              <a:t>Exploratory Data Analysis - EDA</a:t>
            </a:r>
          </a:p>
        </p:txBody>
      </p:sp>
      <p:pic>
        <p:nvPicPr>
          <p:cNvPr id="5" name="Content Placeholder 4">
            <a:extLst>
              <a:ext uri="{FF2B5EF4-FFF2-40B4-BE49-F238E27FC236}">
                <a16:creationId xmlns:a16="http://schemas.microsoft.com/office/drawing/2014/main" id="{FB355F60-052F-D561-AF17-3A8CDEFBDB3A}"/>
              </a:ext>
            </a:extLst>
          </p:cNvPr>
          <p:cNvPicPr>
            <a:picLocks noGrp="1" noChangeAspect="1"/>
          </p:cNvPicPr>
          <p:nvPr>
            <p:ph idx="1"/>
          </p:nvPr>
        </p:nvPicPr>
        <p:blipFill>
          <a:blip r:embed="rId2"/>
          <a:stretch>
            <a:fillRect/>
          </a:stretch>
        </p:blipFill>
        <p:spPr>
          <a:xfrm>
            <a:off x="1714500" y="2528888"/>
            <a:ext cx="6998801" cy="3576637"/>
          </a:xfrm>
        </p:spPr>
      </p:pic>
      <p:sp>
        <p:nvSpPr>
          <p:cNvPr id="6" name="TextBox 5">
            <a:extLst>
              <a:ext uri="{FF2B5EF4-FFF2-40B4-BE49-F238E27FC236}">
                <a16:creationId xmlns:a16="http://schemas.microsoft.com/office/drawing/2014/main" id="{E18CD832-26BB-CB6D-FFBF-C54B889469DA}"/>
              </a:ext>
            </a:extLst>
          </p:cNvPr>
          <p:cNvSpPr txBox="1"/>
          <p:nvPr/>
        </p:nvSpPr>
        <p:spPr>
          <a:xfrm>
            <a:off x="400050" y="1640831"/>
            <a:ext cx="11620500" cy="461665"/>
          </a:xfrm>
          <a:prstGeom prst="rect">
            <a:avLst/>
          </a:prstGeom>
          <a:noFill/>
        </p:spPr>
        <p:txBody>
          <a:bodyPr wrap="square" rtlCol="0">
            <a:spAutoFit/>
          </a:bodyPr>
          <a:lstStyle/>
          <a:p>
            <a:r>
              <a:rPr lang="en-US" sz="2400" b="1" dirty="0"/>
              <a:t>The process to identify distribution of data, interesting patterns and relationships</a:t>
            </a:r>
          </a:p>
        </p:txBody>
      </p:sp>
    </p:spTree>
    <p:extLst>
      <p:ext uri="{BB962C8B-B14F-4D97-AF65-F5344CB8AC3E}">
        <p14:creationId xmlns:p14="http://schemas.microsoft.com/office/powerpoint/2010/main" val="2185062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178-CEA4-56AF-D253-15BB05573AA2}"/>
              </a:ext>
            </a:extLst>
          </p:cNvPr>
          <p:cNvSpPr>
            <a:spLocks noGrp="1"/>
          </p:cNvSpPr>
          <p:nvPr>
            <p:ph type="title"/>
          </p:nvPr>
        </p:nvSpPr>
        <p:spPr>
          <a:xfrm>
            <a:off x="657225" y="128093"/>
            <a:ext cx="11163300" cy="652463"/>
          </a:xfrm>
        </p:spPr>
        <p:txBody>
          <a:bodyPr>
            <a:normAutofit fontScale="90000"/>
          </a:bodyPr>
          <a:lstStyle/>
          <a:p>
            <a:r>
              <a:rPr lang="en-US" dirty="0"/>
              <a:t>EDA – Explore check amount over the months</a:t>
            </a:r>
          </a:p>
        </p:txBody>
      </p:sp>
      <p:pic>
        <p:nvPicPr>
          <p:cNvPr id="5" name="Content Placeholder 4">
            <a:extLst>
              <a:ext uri="{FF2B5EF4-FFF2-40B4-BE49-F238E27FC236}">
                <a16:creationId xmlns:a16="http://schemas.microsoft.com/office/drawing/2014/main" id="{C8343A14-2956-9697-C100-F39EBD7F1929}"/>
              </a:ext>
            </a:extLst>
          </p:cNvPr>
          <p:cNvPicPr>
            <a:picLocks noGrp="1" noChangeAspect="1"/>
          </p:cNvPicPr>
          <p:nvPr>
            <p:ph idx="1"/>
          </p:nvPr>
        </p:nvPicPr>
        <p:blipFill>
          <a:blip r:embed="rId2"/>
          <a:stretch>
            <a:fillRect/>
          </a:stretch>
        </p:blipFill>
        <p:spPr>
          <a:xfrm>
            <a:off x="4686044" y="2891479"/>
            <a:ext cx="7035918" cy="3838428"/>
          </a:xfrm>
        </p:spPr>
      </p:pic>
      <p:pic>
        <p:nvPicPr>
          <p:cNvPr id="9" name="Picture 8">
            <a:extLst>
              <a:ext uri="{FF2B5EF4-FFF2-40B4-BE49-F238E27FC236}">
                <a16:creationId xmlns:a16="http://schemas.microsoft.com/office/drawing/2014/main" id="{FAF5F207-1A96-2883-1E24-BB8E194734D7}"/>
              </a:ext>
            </a:extLst>
          </p:cNvPr>
          <p:cNvPicPr>
            <a:picLocks noChangeAspect="1"/>
          </p:cNvPicPr>
          <p:nvPr/>
        </p:nvPicPr>
        <p:blipFill>
          <a:blip r:embed="rId3"/>
          <a:stretch>
            <a:fillRect/>
          </a:stretch>
        </p:blipFill>
        <p:spPr>
          <a:xfrm>
            <a:off x="126980" y="662851"/>
            <a:ext cx="6317527" cy="2057578"/>
          </a:xfrm>
          <a:prstGeom prst="rect">
            <a:avLst/>
          </a:prstGeom>
        </p:spPr>
      </p:pic>
    </p:spTree>
    <p:extLst>
      <p:ext uri="{BB962C8B-B14F-4D97-AF65-F5344CB8AC3E}">
        <p14:creationId xmlns:p14="http://schemas.microsoft.com/office/powerpoint/2010/main" val="3972740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9300416-17B8-61E8-4547-6F0188D7E863}"/>
              </a:ext>
            </a:extLst>
          </p:cNvPr>
          <p:cNvPicPr>
            <a:picLocks noGrp="1" noChangeAspect="1"/>
          </p:cNvPicPr>
          <p:nvPr>
            <p:ph idx="1"/>
          </p:nvPr>
        </p:nvPicPr>
        <p:blipFill>
          <a:blip r:embed="rId2"/>
          <a:stretch>
            <a:fillRect/>
          </a:stretch>
        </p:blipFill>
        <p:spPr>
          <a:xfrm>
            <a:off x="4148565" y="2924175"/>
            <a:ext cx="7906102" cy="3805732"/>
          </a:xfrm>
        </p:spPr>
      </p:pic>
      <p:sp>
        <p:nvSpPr>
          <p:cNvPr id="6" name="Title 1">
            <a:extLst>
              <a:ext uri="{FF2B5EF4-FFF2-40B4-BE49-F238E27FC236}">
                <a16:creationId xmlns:a16="http://schemas.microsoft.com/office/drawing/2014/main" id="{59BF0DEE-3FE2-9F22-0460-E756D75F13C3}"/>
              </a:ext>
            </a:extLst>
          </p:cNvPr>
          <p:cNvSpPr>
            <a:spLocks noGrp="1"/>
          </p:cNvSpPr>
          <p:nvPr>
            <p:ph type="title"/>
          </p:nvPr>
        </p:nvSpPr>
        <p:spPr>
          <a:xfrm>
            <a:off x="0" y="128093"/>
            <a:ext cx="12192000" cy="956810"/>
          </a:xfrm>
        </p:spPr>
        <p:txBody>
          <a:bodyPr>
            <a:noAutofit/>
          </a:bodyPr>
          <a:lstStyle/>
          <a:p>
            <a:r>
              <a:rPr lang="en-US" sz="3600" dirty="0"/>
              <a:t>EDA – Explore check amount over different Market Categories</a:t>
            </a:r>
          </a:p>
        </p:txBody>
      </p:sp>
      <p:pic>
        <p:nvPicPr>
          <p:cNvPr id="10" name="Picture 9">
            <a:extLst>
              <a:ext uri="{FF2B5EF4-FFF2-40B4-BE49-F238E27FC236}">
                <a16:creationId xmlns:a16="http://schemas.microsoft.com/office/drawing/2014/main" id="{117D075D-8BC4-C528-B1D8-A5A60DD6CFB9}"/>
              </a:ext>
            </a:extLst>
          </p:cNvPr>
          <p:cNvPicPr>
            <a:picLocks noChangeAspect="1"/>
          </p:cNvPicPr>
          <p:nvPr/>
        </p:nvPicPr>
        <p:blipFill>
          <a:blip r:embed="rId3"/>
          <a:stretch>
            <a:fillRect/>
          </a:stretch>
        </p:blipFill>
        <p:spPr>
          <a:xfrm>
            <a:off x="180682" y="1084903"/>
            <a:ext cx="10115841" cy="1485943"/>
          </a:xfrm>
          <a:prstGeom prst="rect">
            <a:avLst/>
          </a:prstGeom>
        </p:spPr>
      </p:pic>
    </p:spTree>
    <p:extLst>
      <p:ext uri="{BB962C8B-B14F-4D97-AF65-F5344CB8AC3E}">
        <p14:creationId xmlns:p14="http://schemas.microsoft.com/office/powerpoint/2010/main" val="1302660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9BF0DEE-3FE2-9F22-0460-E756D75F13C3}"/>
              </a:ext>
            </a:extLst>
          </p:cNvPr>
          <p:cNvSpPr>
            <a:spLocks noGrp="1"/>
          </p:cNvSpPr>
          <p:nvPr>
            <p:ph type="title"/>
          </p:nvPr>
        </p:nvSpPr>
        <p:spPr>
          <a:xfrm>
            <a:off x="0" y="128093"/>
            <a:ext cx="12192000" cy="956810"/>
          </a:xfrm>
        </p:spPr>
        <p:txBody>
          <a:bodyPr>
            <a:noAutofit/>
          </a:bodyPr>
          <a:lstStyle/>
          <a:p>
            <a:r>
              <a:rPr lang="en-US" sz="3600" dirty="0"/>
              <a:t>EDA – Explore Due Month and Market Categories</a:t>
            </a:r>
          </a:p>
        </p:txBody>
      </p:sp>
      <p:pic>
        <p:nvPicPr>
          <p:cNvPr id="7" name="Picture 6">
            <a:extLst>
              <a:ext uri="{FF2B5EF4-FFF2-40B4-BE49-F238E27FC236}">
                <a16:creationId xmlns:a16="http://schemas.microsoft.com/office/drawing/2014/main" id="{633D21D1-9CD6-3F04-01D7-65077A4B6C71}"/>
              </a:ext>
            </a:extLst>
          </p:cNvPr>
          <p:cNvPicPr>
            <a:picLocks noChangeAspect="1"/>
          </p:cNvPicPr>
          <p:nvPr/>
        </p:nvPicPr>
        <p:blipFill>
          <a:blip r:embed="rId2"/>
          <a:stretch>
            <a:fillRect/>
          </a:stretch>
        </p:blipFill>
        <p:spPr>
          <a:xfrm>
            <a:off x="1325541" y="1084903"/>
            <a:ext cx="8399484" cy="5365201"/>
          </a:xfrm>
          <a:prstGeom prst="rect">
            <a:avLst/>
          </a:prstGeom>
        </p:spPr>
      </p:pic>
    </p:spTree>
    <p:extLst>
      <p:ext uri="{BB962C8B-B14F-4D97-AF65-F5344CB8AC3E}">
        <p14:creationId xmlns:p14="http://schemas.microsoft.com/office/powerpoint/2010/main" val="3297965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508</TotalTime>
  <Words>449</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Symbol</vt:lpstr>
      <vt:lpstr>Office Theme</vt:lpstr>
      <vt:lpstr>Healthcare Partners Inc</vt:lpstr>
      <vt:lpstr>The Problem Statement</vt:lpstr>
      <vt:lpstr>The raw data file - CSV</vt:lpstr>
      <vt:lpstr>Data Wrangling</vt:lpstr>
      <vt:lpstr>Data Wrangling …</vt:lpstr>
      <vt:lpstr>Exploratory Data Analysis - EDA</vt:lpstr>
      <vt:lpstr>EDA – Explore check amount over the months</vt:lpstr>
      <vt:lpstr>EDA – Explore check amount over different Market Categories</vt:lpstr>
      <vt:lpstr>EDA – Explore Due Month and Market Categories</vt:lpstr>
      <vt:lpstr>EDA – Data Distribution</vt:lpstr>
      <vt:lpstr>Observations / Findings</vt:lpstr>
      <vt:lpstr>Modeling</vt:lpstr>
      <vt:lpstr>Model Comparison</vt:lpstr>
      <vt:lpstr>Model Performance – before Hyperparameter Tuning</vt:lpstr>
      <vt:lpstr>Model Performance – After Hyperparameter Tuning</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Partners Inc</dc:title>
  <dc:creator>Niyangoda, Rukman</dc:creator>
  <cp:lastModifiedBy>Niyangoda, Rukman</cp:lastModifiedBy>
  <cp:revision>8</cp:revision>
  <dcterms:created xsi:type="dcterms:W3CDTF">2024-01-18T19:25:24Z</dcterms:created>
  <dcterms:modified xsi:type="dcterms:W3CDTF">2024-01-19T03:56:03Z</dcterms:modified>
</cp:coreProperties>
</file>