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7" r:id="rId7"/>
    <p:sldId id="266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Blue</a:t>
            </a:r>
            <a:r>
              <a:rPr lang="en-US" baseline="0" dirty="0"/>
              <a:t> Ocean Strategy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User Interface</c:v>
                </c:pt>
                <c:pt idx="1">
                  <c:v>Variety of Products</c:v>
                </c:pt>
                <c:pt idx="2">
                  <c:v>Geographical coverage</c:v>
                </c:pt>
                <c:pt idx="3">
                  <c:v>Hygine and quality</c:v>
                </c:pt>
                <c:pt idx="4">
                  <c:v>Ease of payment</c:v>
                </c:pt>
                <c:pt idx="5">
                  <c:v>Discounts and offers</c:v>
                </c:pt>
                <c:pt idx="6">
                  <c:v>Ease of return</c:v>
                </c:pt>
                <c:pt idx="7">
                  <c:v>Customer support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1-481C-9205-A799B2D57C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User Interface</c:v>
                </c:pt>
                <c:pt idx="1">
                  <c:v>Variety of Products</c:v>
                </c:pt>
                <c:pt idx="2">
                  <c:v>Geographical coverage</c:v>
                </c:pt>
                <c:pt idx="3">
                  <c:v>Hygine and quality</c:v>
                </c:pt>
                <c:pt idx="4">
                  <c:v>Ease of payment</c:v>
                </c:pt>
                <c:pt idx="5">
                  <c:v>Discounts and offers</c:v>
                </c:pt>
                <c:pt idx="6">
                  <c:v>Ease of return</c:v>
                </c:pt>
                <c:pt idx="7">
                  <c:v>Customer support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A1-481C-9205-A799B2D57C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User Interface</c:v>
                </c:pt>
                <c:pt idx="1">
                  <c:v>Variety of Products</c:v>
                </c:pt>
                <c:pt idx="2">
                  <c:v>Geographical coverage</c:v>
                </c:pt>
                <c:pt idx="3">
                  <c:v>Hygine and quality</c:v>
                </c:pt>
                <c:pt idx="4">
                  <c:v>Ease of payment</c:v>
                </c:pt>
                <c:pt idx="5">
                  <c:v>Discounts and offers</c:v>
                </c:pt>
                <c:pt idx="6">
                  <c:v>Ease of return</c:v>
                </c:pt>
                <c:pt idx="7">
                  <c:v>Customer support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A1-481C-9205-A799B2D57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7395952"/>
        <c:axId val="877396784"/>
      </c:lineChart>
      <c:catAx>
        <c:axId val="8773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396784"/>
        <c:crosses val="autoZero"/>
        <c:auto val="1"/>
        <c:lblAlgn val="ctr"/>
        <c:lblOffset val="100"/>
        <c:noMultiLvlLbl val="0"/>
      </c:catAx>
      <c:valAx>
        <c:axId val="8773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39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69637eb7d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69637eb7d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b69637eb7d_4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9637eb7d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9637eb7d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b69637eb7d_4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9637eb7d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69637eb7d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b69637eb7d_4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F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C:\Users\U niVersal\Downloads\pexels-ron-lach-743708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392" y="0"/>
            <a:ext cx="457161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C:\Users\U niVersal\Downloads\WhatsApp Image 2021-04-08 at 14.07.07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324860"/>
            <a:ext cx="4572000" cy="22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65816" y="1490008"/>
            <a:ext cx="344036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CONSULTING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EXPERIENCE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PROJECT</a:t>
            </a:r>
            <a:endParaRPr dirty="0"/>
          </a:p>
        </p:txBody>
      </p:sp>
      <p:sp>
        <p:nvSpPr>
          <p:cNvPr id="91" name="Google Shape;91;p13"/>
          <p:cNvSpPr/>
          <p:nvPr/>
        </p:nvSpPr>
        <p:spPr>
          <a:xfrm>
            <a:off x="304798" y="3599139"/>
            <a:ext cx="396239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Task-1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Company and Industry Analysis</a:t>
            </a:r>
            <a:endParaRPr sz="3200" b="0" i="0" u="none" strike="noStrike" cap="none" dirty="0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F9F7D-990B-4458-A226-770157641783}"/>
              </a:ext>
            </a:extLst>
          </p:cNvPr>
          <p:cNvSpPr txBox="1"/>
          <p:nvPr/>
        </p:nvSpPr>
        <p:spPr>
          <a:xfrm>
            <a:off x="1093509" y="5335571"/>
            <a:ext cx="26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Jio Mart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FE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 descr="C:\Users\U niVersal\Downloads\Slide4-snip-850x322.png"/>
          <p:cNvPicPr preferRelativeResize="0"/>
          <p:nvPr/>
        </p:nvPicPr>
        <p:blipFill rotWithShape="1">
          <a:blip r:embed="rId3">
            <a:alphaModFix/>
          </a:blip>
          <a:srcRect l="4701" t="21527" r="4701" b="32920"/>
          <a:stretch/>
        </p:blipFill>
        <p:spPr>
          <a:xfrm>
            <a:off x="342900" y="185750"/>
            <a:ext cx="84581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4657799" y="1643075"/>
            <a:ext cx="4143300" cy="501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42900" y="1643075"/>
            <a:ext cx="4143300" cy="501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85775" y="1700225"/>
            <a:ext cx="4014900" cy="563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Political</a:t>
            </a:r>
            <a:endParaRPr sz="2300" b="1" dirty="0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Strong democracy with a strong government.</a:t>
            </a:r>
            <a:endParaRPr sz="1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Despite efforts towards globalization, India still experiences some degree of protectionism, which is good for a home player to grow like Jio Mart.</a:t>
            </a:r>
            <a:endParaRPr sz="15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Announcement of various initiatives like Digital India, promoting cashless economy will help Jio Mart to grow.</a:t>
            </a:r>
            <a:endParaRPr sz="1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RBI allowed interoperability among prepaid payment instruments such as digital wallets, prepaid cash coupons, etc. greatly access customers by giving discounts</a:t>
            </a:r>
            <a:r>
              <a:rPr lang="en-U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22000" y="1643075"/>
            <a:ext cx="4014900" cy="74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Economic</a:t>
            </a:r>
            <a:endParaRPr sz="2300" b="1" dirty="0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AC947-FCB5-475E-B770-2350882DA8DE}"/>
              </a:ext>
            </a:extLst>
          </p:cNvPr>
          <p:cNvSpPr txBox="1"/>
          <p:nvPr/>
        </p:nvSpPr>
        <p:spPr>
          <a:xfrm>
            <a:off x="4657802" y="2541375"/>
            <a:ext cx="414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Type your points here…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FE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 descr="C:\Users\U niVersal\Downloads\Slide4-snip-850x322.png"/>
          <p:cNvPicPr preferRelativeResize="0"/>
          <p:nvPr/>
        </p:nvPicPr>
        <p:blipFill rotWithShape="1">
          <a:blip r:embed="rId3">
            <a:alphaModFix/>
          </a:blip>
          <a:srcRect l="4701" t="21527" r="4701" b="32920"/>
          <a:stretch/>
        </p:blipFill>
        <p:spPr>
          <a:xfrm>
            <a:off x="342900" y="185750"/>
            <a:ext cx="84581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4657800" y="1633649"/>
            <a:ext cx="4143300" cy="501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7"/>
          <p:cNvSpPr/>
          <p:nvPr/>
        </p:nvSpPr>
        <p:spPr>
          <a:xfrm>
            <a:off x="342900" y="1643075"/>
            <a:ext cx="4143300" cy="501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71500" y="1771650"/>
            <a:ext cx="3943500" cy="512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Social</a:t>
            </a:r>
            <a:endParaRPr sz="2300" b="1" dirty="0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Demographics in terms of population, growth, and urbanization present a very favorable market.</a:t>
            </a:r>
            <a:endParaRPr sz="1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 increase in women's employment directly affects the growth of the E grocery market.</a:t>
            </a:r>
            <a:endParaRPr sz="17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very little time to spend with family, convenient and free home delivery became a key factor.</a:t>
            </a:r>
            <a:endParaRPr sz="1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and Privacy while doing transactions remain a significant impediment for growth.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0D241-696B-405E-A776-FD242A06BE75}"/>
              </a:ext>
            </a:extLst>
          </p:cNvPr>
          <p:cNvSpPr txBox="1"/>
          <p:nvPr/>
        </p:nvSpPr>
        <p:spPr>
          <a:xfrm>
            <a:off x="4697684" y="1913052"/>
            <a:ext cx="40635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Trebuchet MS" panose="020B0603020202020204" pitchFamily="34" charset="0"/>
              </a:rPr>
              <a:t>Technological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F63F6-0C17-4030-A91F-6850DE5CBEC3}"/>
              </a:ext>
            </a:extLst>
          </p:cNvPr>
          <p:cNvSpPr txBox="1"/>
          <p:nvPr/>
        </p:nvSpPr>
        <p:spPr>
          <a:xfrm>
            <a:off x="4657800" y="2667786"/>
            <a:ext cx="4143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Type your points here…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FE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:\Users\U niVersal\Downloads\Slide4-snip-850x322.png"/>
          <p:cNvPicPr preferRelativeResize="0"/>
          <p:nvPr/>
        </p:nvPicPr>
        <p:blipFill rotWithShape="1">
          <a:blip r:embed="rId3">
            <a:alphaModFix/>
          </a:blip>
          <a:srcRect l="4701" t="21527" r="4701" b="32920"/>
          <a:stretch/>
        </p:blipFill>
        <p:spPr>
          <a:xfrm>
            <a:off x="342900" y="185750"/>
            <a:ext cx="84581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4657799" y="1643075"/>
            <a:ext cx="4143300" cy="501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8"/>
          <p:cNvSpPr/>
          <p:nvPr/>
        </p:nvSpPr>
        <p:spPr>
          <a:xfrm>
            <a:off x="342900" y="1643075"/>
            <a:ext cx="4143300" cy="5014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966500" y="1643075"/>
            <a:ext cx="2197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LEGAL</a:t>
            </a:r>
            <a:endParaRPr sz="2100" b="1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701225" y="1817775"/>
            <a:ext cx="2197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657799" y="1643075"/>
            <a:ext cx="4143297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</a:t>
            </a:r>
            <a:endParaRPr sz="2100" b="1" dirty="0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110E2-1845-44CC-9087-C4DB335E6CD7}"/>
              </a:ext>
            </a:extLst>
          </p:cNvPr>
          <p:cNvSpPr txBox="1"/>
          <p:nvPr/>
        </p:nvSpPr>
        <p:spPr>
          <a:xfrm>
            <a:off x="342900" y="2193586"/>
            <a:ext cx="41433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The government working on the possibility to set up a regulatory authority to resolve disputes between large online retailers and small enterprises in the country will help in smoothing the vendor ecosystem in the company</a:t>
            </a:r>
          </a:p>
          <a:p>
            <a:endParaRPr lang="en-US" sz="15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rebuchet MS" panose="020B0603020202020204" pitchFamily="34" charset="0"/>
              </a:rPr>
              <a:t>Government new policy imposing ban on e-commerce firms from influencing pricing, employing unfair promotional activities, as well as misrepresenting the quality or features of their product offering may affect the continuous growth of the company</a:t>
            </a:r>
          </a:p>
          <a:p>
            <a:endParaRPr lang="en-US" sz="15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E-commerce players will also be compelled to store generated data on servers in India. This would put an additional burden on the firm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6F018-2AEC-43DE-9055-73AA9B81D674}"/>
              </a:ext>
            </a:extLst>
          </p:cNvPr>
          <p:cNvSpPr txBox="1"/>
          <p:nvPr/>
        </p:nvSpPr>
        <p:spPr>
          <a:xfrm>
            <a:off x="4657799" y="2394408"/>
            <a:ext cx="414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Type your points here…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 descr="C:\Users\U niVersal\Downloads\Porter’s-five-forces-template-e1552181250772.png"/>
          <p:cNvPicPr preferRelativeResize="0"/>
          <p:nvPr/>
        </p:nvPicPr>
        <p:blipFill rotWithShape="1">
          <a:blip r:embed="rId3">
            <a:alphaModFix/>
          </a:blip>
          <a:srcRect l="5833" t="18881" r="5000" b="51112"/>
          <a:stretch/>
        </p:blipFill>
        <p:spPr>
          <a:xfrm>
            <a:off x="9525" y="770457"/>
            <a:ext cx="9143999" cy="230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247650" y="3300425"/>
            <a:ext cx="1581300" cy="339260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D1AA21-D84E-4FA9-9765-6D9F250FC205}"/>
              </a:ext>
            </a:extLst>
          </p:cNvPr>
          <p:cNvSpPr/>
          <p:nvPr/>
        </p:nvSpPr>
        <p:spPr>
          <a:xfrm>
            <a:off x="449124" y="3300425"/>
            <a:ext cx="1178351" cy="3571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52;p19">
            <a:extLst>
              <a:ext uri="{FF2B5EF4-FFF2-40B4-BE49-F238E27FC236}">
                <a16:creationId xmlns:a16="http://schemas.microsoft.com/office/drawing/2014/main" id="{E81E6F72-5E84-479A-853F-C2864F912A97}"/>
              </a:ext>
            </a:extLst>
          </p:cNvPr>
          <p:cNvSpPr/>
          <p:nvPr/>
        </p:nvSpPr>
        <p:spPr>
          <a:xfrm>
            <a:off x="2019262" y="3300425"/>
            <a:ext cx="1581300" cy="339260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52;p19">
            <a:extLst>
              <a:ext uri="{FF2B5EF4-FFF2-40B4-BE49-F238E27FC236}">
                <a16:creationId xmlns:a16="http://schemas.microsoft.com/office/drawing/2014/main" id="{0A2F3EDF-D60B-4E01-BC76-A64E237A6F35}"/>
              </a:ext>
            </a:extLst>
          </p:cNvPr>
          <p:cNvSpPr/>
          <p:nvPr/>
        </p:nvSpPr>
        <p:spPr>
          <a:xfrm>
            <a:off x="3790874" y="3300425"/>
            <a:ext cx="1581300" cy="339260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52;p19">
            <a:extLst>
              <a:ext uri="{FF2B5EF4-FFF2-40B4-BE49-F238E27FC236}">
                <a16:creationId xmlns:a16="http://schemas.microsoft.com/office/drawing/2014/main" id="{31957530-BB8C-4546-9566-DE8C72C13D97}"/>
              </a:ext>
            </a:extLst>
          </p:cNvPr>
          <p:cNvSpPr/>
          <p:nvPr/>
        </p:nvSpPr>
        <p:spPr>
          <a:xfrm>
            <a:off x="5562486" y="3300425"/>
            <a:ext cx="1581300" cy="339260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52;p19">
            <a:extLst>
              <a:ext uri="{FF2B5EF4-FFF2-40B4-BE49-F238E27FC236}">
                <a16:creationId xmlns:a16="http://schemas.microsoft.com/office/drawing/2014/main" id="{AEB5F118-CBB0-4079-B18C-0A8A33DB31F6}"/>
              </a:ext>
            </a:extLst>
          </p:cNvPr>
          <p:cNvSpPr/>
          <p:nvPr/>
        </p:nvSpPr>
        <p:spPr>
          <a:xfrm>
            <a:off x="7334098" y="3300425"/>
            <a:ext cx="1581300" cy="339260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7BAFAC-F2E3-411D-8CFF-2B8127AF8C1B}"/>
              </a:ext>
            </a:extLst>
          </p:cNvPr>
          <p:cNvSpPr/>
          <p:nvPr/>
        </p:nvSpPr>
        <p:spPr>
          <a:xfrm>
            <a:off x="2201689" y="3300425"/>
            <a:ext cx="1178351" cy="3571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C7255E-616F-4EA7-8850-CC79181A55DD}"/>
              </a:ext>
            </a:extLst>
          </p:cNvPr>
          <p:cNvSpPr/>
          <p:nvPr/>
        </p:nvSpPr>
        <p:spPr>
          <a:xfrm>
            <a:off x="3982824" y="3300425"/>
            <a:ext cx="1178351" cy="3571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7F81AC-F76F-41EF-A870-378C517E1F75}"/>
              </a:ext>
            </a:extLst>
          </p:cNvPr>
          <p:cNvSpPr/>
          <p:nvPr/>
        </p:nvSpPr>
        <p:spPr>
          <a:xfrm>
            <a:off x="5763960" y="3300425"/>
            <a:ext cx="1178351" cy="3571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6588CD-6C21-4B66-BB70-1AE651872ABB}"/>
              </a:ext>
            </a:extLst>
          </p:cNvPr>
          <p:cNvSpPr/>
          <p:nvPr/>
        </p:nvSpPr>
        <p:spPr>
          <a:xfrm>
            <a:off x="7535572" y="3300425"/>
            <a:ext cx="1178351" cy="3571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88984-3717-4D54-B07D-708E195B5096}"/>
              </a:ext>
            </a:extLst>
          </p:cNvPr>
          <p:cNvSpPr txBox="1"/>
          <p:nvPr/>
        </p:nvSpPr>
        <p:spPr>
          <a:xfrm>
            <a:off x="3982824" y="3320227"/>
            <a:ext cx="117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Very High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8E0DF-6D47-45A9-A9B3-BDFC44F99A2C}"/>
              </a:ext>
            </a:extLst>
          </p:cNvPr>
          <p:cNvSpPr txBox="1"/>
          <p:nvPr/>
        </p:nvSpPr>
        <p:spPr>
          <a:xfrm>
            <a:off x="7545095" y="3320227"/>
            <a:ext cx="1159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High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9FEE3-DD80-4EFA-AD21-3FD7CB33F3EA}"/>
              </a:ext>
            </a:extLst>
          </p:cNvPr>
          <p:cNvSpPr txBox="1"/>
          <p:nvPr/>
        </p:nvSpPr>
        <p:spPr>
          <a:xfrm>
            <a:off x="3802036" y="3677402"/>
            <a:ext cx="15701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--W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 the technology growth, more people have access to internet and smartphones.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--In accordance with better discounts and offers, customers can switch between different online stores or offline stores.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90209-7A7D-4EAE-8C01-10A0F3FA0714}"/>
              </a:ext>
            </a:extLst>
          </p:cNvPr>
          <p:cNvSpPr txBox="1"/>
          <p:nvPr/>
        </p:nvSpPr>
        <p:spPr>
          <a:xfrm>
            <a:off x="228602" y="3780180"/>
            <a:ext cx="1581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requirement is less for the hyper local model.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 of entry is less for E- Grocery store.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companies(Future Group, Big Basket, Gofers, etc) can easily take over the market share.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D73FC2-8ED2-4D40-97F4-95CFD7418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370878"/>
              </p:ext>
            </p:extLst>
          </p:nvPr>
        </p:nvGraphicFramePr>
        <p:xfrm>
          <a:off x="457199" y="216816"/>
          <a:ext cx="8441703" cy="636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51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 descr="C:\Users\U niVersal\Downloads\Blank-SWOT-Analysis-Template-PPT-D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050" y="0"/>
            <a:ext cx="86930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556181" y="513650"/>
            <a:ext cx="4015819" cy="3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lang="en-US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Aggregates millions of small merchants to form a pan-India supply chain through WhatsApp messenger integration with Jio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lang="en-US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Low-cost procurement (bulk buying)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lang="en-US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Global investments from big players like Facebook and Google .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rebuchet MS"/>
              <a:buChar char="●"/>
            </a:pPr>
            <a:r>
              <a:rPr lang="en-US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Consumer centric and friendly business model: No questions asked return policy, no minimum order policy, big discounts etc.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dirty="0">
              <a:solidFill>
                <a:srgbClr val="21212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91251" y="4012150"/>
            <a:ext cx="36927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rebuchet MS" panose="020B0603020202020204" pitchFamily="34" charset="0"/>
                <a:ea typeface="Calibri"/>
                <a:cs typeface="Calibri"/>
                <a:sym typeface="Calibri"/>
              </a:rPr>
              <a:t>Type your points here….</a:t>
            </a:r>
            <a:endParaRPr dirty="0">
              <a:solidFill>
                <a:schemeClr val="dk1"/>
              </a:solidFill>
              <a:latin typeface="Trebuchet MS" panose="020B0603020202020204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Trebuchet MS" panose="020B0603020202020204" pitchFamily="34" charset="0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025475" y="513650"/>
            <a:ext cx="3692700" cy="26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 your points here…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733875" y="3924850"/>
            <a:ext cx="3984300" cy="26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lang="en-US" sz="1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industry still presents enticing entry opportunities, especially the ecommerce giants out there.</a:t>
            </a:r>
            <a:endParaRPr sz="1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lang="en-US" sz="1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 Trust margin, buffer of error will be minimum, since consumers have ample of options to shift to.</a:t>
            </a:r>
            <a:endParaRPr sz="1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lang="en-US" sz="1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Niche-</a:t>
            </a:r>
            <a:r>
              <a:rPr lang="en-US" sz="1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focussed</a:t>
            </a:r>
            <a:r>
              <a:rPr lang="en-US" sz="1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e-commerce players with custom models for specific product categories (dairy, produce)</a:t>
            </a:r>
            <a:endParaRPr sz="1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470</Words>
  <Application>Microsoft Office PowerPoint</Application>
  <PresentationFormat>On-screen Show (4:3)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Times New Roman</vt:lpstr>
      <vt:lpstr>Trebuchet MS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Prajwal Khobre</cp:lastModifiedBy>
  <cp:revision>12</cp:revision>
  <dcterms:modified xsi:type="dcterms:W3CDTF">2021-07-14T18:52:58Z</dcterms:modified>
</cp:coreProperties>
</file>