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BFE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 niVersal\Downloads\pexels-ron-lach-7437081.jp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392" y="0"/>
            <a:ext cx="457161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 niVersal\Downloads\WhatsApp Image 2021-04-08 at 14.07.07.jpe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24860"/>
            <a:ext cx="4572000" cy="22347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565816" y="1490008"/>
            <a:ext cx="34403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CONSULTING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EXPERIENCE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04798" y="3599139"/>
            <a:ext cx="39623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Task-1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Company and Industry Analysis</a:t>
            </a:r>
            <a:endParaRPr b="0" i="0" sz="3200" u="none" cap="none" strike="noStrike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093509" y="5335571"/>
            <a:ext cx="26677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Jio Mart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BFE6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 niVersal\Downloads\Slide4-snip-850x322.png" id="98" name="Google Shape;98;p14"/>
          <p:cNvPicPr preferRelativeResize="0"/>
          <p:nvPr/>
        </p:nvPicPr>
        <p:blipFill rotWithShape="1">
          <a:blip r:embed="rId3">
            <a:alphaModFix/>
          </a:blip>
          <a:srcRect b="32919" l="4700" r="4701" t="21527"/>
          <a:stretch/>
        </p:blipFill>
        <p:spPr>
          <a:xfrm>
            <a:off x="342900" y="185750"/>
            <a:ext cx="84581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4657799" y="1643075"/>
            <a:ext cx="4143300" cy="5014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42900" y="1643075"/>
            <a:ext cx="4143300" cy="5014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85775" y="1700225"/>
            <a:ext cx="4014900" cy="5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Political</a:t>
            </a:r>
            <a:endParaRPr b="1" i="0" sz="2300" u="none" cap="none" strike="noStrike">
              <a:solidFill>
                <a:srgbClr val="4C113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b="1" i="0" lang="en-US" sz="1500" u="none" cap="none" strike="noStrike">
                <a:solidFill>
                  <a:schemeClr val="dk1"/>
                </a:solidFill>
              </a:rPr>
              <a:t>Strong democr</a:t>
            </a:r>
            <a:r>
              <a:rPr b="1" lang="en-US" sz="1500">
                <a:solidFill>
                  <a:schemeClr val="dk1"/>
                </a:solidFill>
              </a:rPr>
              <a:t>a</a:t>
            </a:r>
            <a:r>
              <a:rPr b="1" i="0" lang="en-US" sz="1500" u="none" cap="none" strike="noStrike">
                <a:solidFill>
                  <a:schemeClr val="dk1"/>
                </a:solidFill>
              </a:rPr>
              <a:t>cy with a strong government.</a:t>
            </a:r>
            <a:endParaRPr b="1" i="0" sz="1500" u="none" cap="none" strike="noStrike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b="1" i="0" lang="en-US" sz="1500" u="none" cap="none" strike="noStrike">
                <a:solidFill>
                  <a:schemeClr val="lt1"/>
                </a:solidFill>
              </a:rPr>
              <a:t>Despite efforts towards globalization, India still experiences some degree of protectionism, which is good for a home player to grow like Jio Mart.</a:t>
            </a:r>
            <a:endParaRPr b="1" i="0" sz="1500" u="none" cap="none" strike="noStrike"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b="1" i="0" lang="en-US" sz="1500" u="none" cap="none" strike="noStrike">
                <a:solidFill>
                  <a:schemeClr val="dk1"/>
                </a:solidFill>
              </a:rPr>
              <a:t>Announcement of various initiatives like Digital India, promoting cashless economy will help Jio Mart to grow</a:t>
            </a:r>
            <a:r>
              <a:rPr i="0" lang="en-US" sz="1500" u="none" cap="none" strike="noStrike">
                <a:solidFill>
                  <a:schemeClr val="dk1"/>
                </a:solidFill>
              </a:rPr>
              <a:t>.</a:t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b="1" i="0" lang="en-US" sz="1500" u="none" cap="none" strike="noStrike">
                <a:solidFill>
                  <a:schemeClr val="lt1"/>
                </a:solidFill>
              </a:rPr>
              <a:t>RBI allowed interoperability among prepaid payment instruments such as digital wallets, prepaid cash coupons, etc. greatly access customers by giving discounts</a:t>
            </a:r>
            <a:r>
              <a:rPr b="1" i="0" lang="en-US" sz="1400" u="none" cap="none" strike="noStrike">
                <a:solidFill>
                  <a:schemeClr val="lt1"/>
                </a:solidFill>
              </a:rPr>
              <a:t>.</a:t>
            </a:r>
            <a:endParaRPr b="1" i="0" sz="1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722000" y="1700225"/>
            <a:ext cx="401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Economic</a:t>
            </a:r>
            <a:endParaRPr b="1" i="0" sz="2300" u="none" cap="none" strike="noStrike">
              <a:solidFill>
                <a:srgbClr val="4C113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657800" y="2301150"/>
            <a:ext cx="4143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1" lang="en-US" sz="1500"/>
              <a:t>The relativistic stability in the agricultural market </a:t>
            </a:r>
            <a:r>
              <a:rPr b="1" lang="en-US" sz="1500"/>
              <a:t>throughout</a:t>
            </a:r>
            <a:r>
              <a:rPr b="1" lang="en-US" sz="1500"/>
              <a:t> the nation, due to increased production.</a:t>
            </a:r>
            <a:endParaRPr b="1"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lt1"/>
                </a:solidFill>
              </a:rPr>
              <a:t>High rise of trading </a:t>
            </a:r>
            <a:r>
              <a:rPr b="1" lang="en-US" sz="1500">
                <a:solidFill>
                  <a:schemeClr val="lt1"/>
                </a:solidFill>
              </a:rPr>
              <a:t>activities</a:t>
            </a:r>
            <a:r>
              <a:rPr b="1" lang="en-US" sz="1500">
                <a:solidFill>
                  <a:schemeClr val="lt1"/>
                </a:solidFill>
              </a:rPr>
              <a:t> in the  stock markets  since the pandemic, increase the </a:t>
            </a:r>
            <a:r>
              <a:rPr b="1" lang="en-US" sz="1500">
                <a:solidFill>
                  <a:schemeClr val="lt1"/>
                </a:solidFill>
              </a:rPr>
              <a:t>market</a:t>
            </a:r>
            <a:r>
              <a:rPr b="1" lang="en-US" sz="1500">
                <a:solidFill>
                  <a:schemeClr val="lt1"/>
                </a:solidFill>
              </a:rPr>
              <a:t> value potential. 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dk1"/>
                </a:solidFill>
              </a:rPr>
              <a:t>Through recent times due to nationwide restrictions and unsteady employment, the focus on essential consumable products and its non-contact delivery has increased, hence O2O markets such as Jio Mart can </a:t>
            </a:r>
            <a:r>
              <a:rPr b="1" lang="en-US" sz="1500">
                <a:solidFill>
                  <a:schemeClr val="dk1"/>
                </a:solidFill>
              </a:rPr>
              <a:t>improve its business further.</a:t>
            </a:r>
            <a:r>
              <a:rPr b="1" lang="en-US" sz="1500">
                <a:solidFill>
                  <a:schemeClr val="dk1"/>
                </a:solidFill>
              </a:rPr>
              <a:t> 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BFE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 niVersal\Downloads\Slide4-snip-850x322.png" id="109" name="Google Shape;109;p15"/>
          <p:cNvPicPr preferRelativeResize="0"/>
          <p:nvPr/>
        </p:nvPicPr>
        <p:blipFill rotWithShape="1">
          <a:blip r:embed="rId3">
            <a:alphaModFix/>
          </a:blip>
          <a:srcRect b="32919" l="4700" r="4701" t="21527"/>
          <a:stretch/>
        </p:blipFill>
        <p:spPr>
          <a:xfrm>
            <a:off x="342900" y="185750"/>
            <a:ext cx="84581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4657800" y="1633649"/>
            <a:ext cx="4143300" cy="5014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42900" y="1643075"/>
            <a:ext cx="4143300" cy="5014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71500" y="1771650"/>
            <a:ext cx="39435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C1130"/>
                </a:solidFill>
              </a:rPr>
              <a:t>Social</a:t>
            </a:r>
            <a:endParaRPr b="1" i="0" sz="2300" u="none" cap="none" strike="noStrike">
              <a:solidFill>
                <a:srgbClr val="4C113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</a:rPr>
              <a:t>Demographics in terms of population, growth, and urbanization present a very favorable market.</a:t>
            </a:r>
            <a:endParaRPr b="1" i="0" sz="15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</a:rPr>
              <a:t>An increase in women's employment directly affects the growth of the E grocery market.</a:t>
            </a:r>
            <a:endParaRPr b="1" i="0" sz="15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</a:rPr>
              <a:t>With very little time to spend with family, convenient and free home delivery became a key factor.</a:t>
            </a:r>
            <a:endParaRPr b="1" i="0" sz="15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</a:rPr>
              <a:t>Security and Privacy while doing transactions remain a significant impediment for growth.</a:t>
            </a:r>
            <a:endParaRPr b="1"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697675" y="1827863"/>
            <a:ext cx="406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4C1130"/>
                </a:solidFill>
              </a:rPr>
              <a:t>Technological</a:t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4657800" y="2437430"/>
            <a:ext cx="41433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With the rising surge of onlinel purchase activity throughout the nation, Jio Mart can increase digital advertising and introduce seasonal offers over range of products.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Improving the application user interface, secure payments, efficient customer support and faster delivery options can greatly influence buy experience of the customers.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The rising population of skilled IT professionals provides more possibilities of employing high potential proletariat who can analyse and improvise the market platform.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BF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 niVersal\Downloads\Slide4-snip-850x322.png" id="120" name="Google Shape;120;p16"/>
          <p:cNvPicPr preferRelativeResize="0"/>
          <p:nvPr/>
        </p:nvPicPr>
        <p:blipFill rotWithShape="1">
          <a:blip r:embed="rId3">
            <a:alphaModFix/>
          </a:blip>
          <a:srcRect b="32919" l="4700" r="4701" t="21527"/>
          <a:stretch/>
        </p:blipFill>
        <p:spPr>
          <a:xfrm>
            <a:off x="342900" y="185750"/>
            <a:ext cx="84581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4657799" y="1643075"/>
            <a:ext cx="4143300" cy="5014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42900" y="1643075"/>
            <a:ext cx="4143300" cy="5014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966500" y="1643075"/>
            <a:ext cx="219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LEGAL</a:t>
            </a:r>
            <a:endParaRPr b="1" i="0" sz="2100" u="none" cap="none" strike="noStrike">
              <a:solidFill>
                <a:srgbClr val="4C113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701225" y="1817775"/>
            <a:ext cx="219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657800" y="1643075"/>
            <a:ext cx="414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4C1130"/>
                </a:solidFill>
                <a:latin typeface="Trebuchet MS"/>
                <a:ea typeface="Trebuchet MS"/>
                <a:cs typeface="Trebuchet MS"/>
                <a:sym typeface="Trebuchet MS"/>
              </a:rPr>
              <a:t>ENVIRONMENT</a:t>
            </a:r>
            <a:endParaRPr b="1" i="0" sz="2100" u="none" cap="none" strike="noStrike">
              <a:solidFill>
                <a:srgbClr val="4C113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42900" y="2193586"/>
            <a:ext cx="41433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1" i="0" lang="en-US" u="none" cap="none" strike="noStrike">
                <a:solidFill>
                  <a:srgbClr val="000000"/>
                </a:solidFill>
              </a:rPr>
              <a:t>T</a:t>
            </a:r>
            <a:r>
              <a:rPr b="1" i="0" lang="en-US" u="none" cap="none" strike="noStrike">
                <a:solidFill>
                  <a:srgbClr val="000000"/>
                </a:solidFill>
              </a:rPr>
              <a:t>he government working on the possibility to set up a regulatory authority to resolve disputes between large online retailers and small enterprises in the country will help in smoothing the vendor ecosystem in the company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1" i="0" lang="en-US" u="none" cap="none" strike="noStrike">
                <a:solidFill>
                  <a:schemeClr val="lt1"/>
                </a:solidFill>
              </a:rPr>
              <a:t>Government new policy imposing ban on e-commerce firms from influencing pricing, employing unfair promotional activities, as well as misrepresenting the quality or features of their product offering may affect the continuous growth of the company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1" i="0" lang="en-US" u="none" cap="none" strike="noStrike">
                <a:solidFill>
                  <a:srgbClr val="000000"/>
                </a:solidFill>
              </a:rPr>
              <a:t>E-commerce players will also be compelled to store generated data on servers in India. This would put an additional burden on the firm</a:t>
            </a:r>
            <a:endParaRPr b="1" sz="1300"/>
          </a:p>
        </p:txBody>
      </p:sp>
      <p:sp>
        <p:nvSpPr>
          <p:cNvPr id="127" name="Google Shape;127;p16"/>
          <p:cNvSpPr txBox="1"/>
          <p:nvPr/>
        </p:nvSpPr>
        <p:spPr>
          <a:xfrm>
            <a:off x="4657800" y="2193575"/>
            <a:ext cx="41433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b="1" lang="en-US" sz="1500"/>
              <a:t>Investing on high efficiency equipments and cleaner energy sources in the transport and distribution sector </a:t>
            </a:r>
            <a:r>
              <a:rPr b="1" lang="en-US" sz="1500"/>
              <a:t>highly reduces fuel consumption and energy usage.</a:t>
            </a:r>
            <a:endParaRPr b="1"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en-US" sz="1500">
                <a:solidFill>
                  <a:schemeClr val="lt1"/>
                </a:solidFill>
              </a:rPr>
              <a:t>Facilitating an online platform for transactions of daily essential products decreases the usage of  transport modes for daily commuting to local markets which collectively throughout nation reduces emission rates annually.  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dk1"/>
                </a:solidFill>
              </a:rPr>
              <a:t>Removing the need of having physical retail centres on regional basis, will avoid over usage of infrastructure and land resources.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 niVersal\Downloads\Porter’s-five-forces-template-e1552181250772.png" id="132" name="Google Shape;132;p17"/>
          <p:cNvPicPr preferRelativeResize="0"/>
          <p:nvPr/>
        </p:nvPicPr>
        <p:blipFill rotWithShape="1">
          <a:blip r:embed="rId3">
            <a:alphaModFix/>
          </a:blip>
          <a:srcRect b="51111" l="5833" r="5000" t="18881"/>
          <a:stretch/>
        </p:blipFill>
        <p:spPr>
          <a:xfrm>
            <a:off x="9525" y="770457"/>
            <a:ext cx="9143999" cy="230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247650" y="3300425"/>
            <a:ext cx="1581300" cy="339260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49124" y="3300425"/>
            <a:ext cx="1178351" cy="3571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8B6D8"/>
              </a:gs>
              <a:gs pos="100000">
                <a:srgbClr val="91EC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High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019250" y="3300650"/>
            <a:ext cx="1581300" cy="3392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 Reduced rates of certain consumable  products at specific regions  can negatively influence sales of that product through the 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platform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 Recent pandemic has given a window for newer e-commerce firms to expand their businesses.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790874" y="3300425"/>
            <a:ext cx="1581300" cy="339260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5562486" y="3300425"/>
            <a:ext cx="1581300" cy="339260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 Availability of larger number of  suppliers across the country has reduced the negotiative power of suppliers.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--Abundance of raw materials for the consumable products increase 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production which decreases freedom in price setting.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7334098" y="3300425"/>
            <a:ext cx="1581300" cy="339260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 Going through the red ocean strategy, lot of changes and development in product marketing methods is constantly required.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 Factors like product quality and delivery rates set the difference due to which competitors gain 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trust.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220702" y="3300363"/>
            <a:ext cx="1178400" cy="35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8B6D8"/>
              </a:gs>
              <a:gs pos="100000">
                <a:srgbClr val="91EC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Medium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982824" y="3300425"/>
            <a:ext cx="1178351" cy="3571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8B6D8"/>
              </a:gs>
              <a:gs pos="100000">
                <a:srgbClr val="91EC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5763948" y="3295475"/>
            <a:ext cx="1178400" cy="35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8B6D8"/>
              </a:gs>
              <a:gs pos="100000">
                <a:srgbClr val="91EC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Low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7535572" y="3300425"/>
            <a:ext cx="1178351" cy="3571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8B6D8"/>
              </a:gs>
              <a:gs pos="100000">
                <a:srgbClr val="91EC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3982824" y="3320227"/>
            <a:ext cx="117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High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545095" y="3320227"/>
            <a:ext cx="11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802036" y="3677402"/>
            <a:ext cx="1570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--With the technology growth, more people have access to internet and smartphones.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--In accordance with better discounts and offers, customers can switch between different online stores or offline stores.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228602" y="3780180"/>
            <a:ext cx="1581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Capital requirement is less for the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hyperlocal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Barriers of entry is less for E- Grocery store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 Established companies(Future Group, Big Basket, Gofers, etc) can easily take over the market share.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13" y="621725"/>
            <a:ext cx="8871575" cy="53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 niVersal\Downloads\Blank-SWOT-Analysis-Template-PPT-DOC.png"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050" y="0"/>
            <a:ext cx="86930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556181" y="513650"/>
            <a:ext cx="4015819" cy="3122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Aggregates millions of small merchants to form a pan-India supply chain through WhatsApp messenger integration with Jio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Low-cost procurement (bulk buying)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Global investments from big players like Facebook and Google 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Consumer centric and friendly business model: No questions asked return policy, no minimum order policy, big discounts etc.</a:t>
            </a:r>
            <a:r>
              <a:rPr b="0" i="0" lang="en-US" sz="14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400" u="none" cap="none" strike="noStrike">
              <a:solidFill>
                <a:srgbClr val="21212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91251" y="4012150"/>
            <a:ext cx="36927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•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 network and collaboration with small scale retailers creating better range of products.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•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Consumable product retails has large </a:t>
            </a: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transactions</a:t>
            </a: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at a huge scale.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•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Having a </a:t>
            </a: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reputed</a:t>
            </a: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brand value over other services from Reliance, Jio Mart can instill trust and reliability among its customers through better service.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025475" y="513650"/>
            <a:ext cx="3692700" cy="26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•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life is short due to which quality varies depending upon deliver rate and region of source of product.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25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•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Limited to accessible regions across the nation, and prone to bigger </a:t>
            </a: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competitions</a:t>
            </a: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with better reach.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25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•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Lesser payment options and interrupted transactions due to technical hitches.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733875" y="3924850"/>
            <a:ext cx="3984300" cy="26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industry still presents enticing entry opportunities, especially the ecommerce giants out there.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 Trust margin, buffer of error will be minimum, since consumers have ample of options to shift to.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Niche-focussed e-commerce players with custom models for specific product categories (dairy, produce)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