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1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2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3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4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5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6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7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8.xml" ContentType="application/vnd.openxmlformats-officedocument.drawingml.chartshape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9.xml" ContentType="application/vnd.openxmlformats-officedocument.drawingml.chartshape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10.xml" ContentType="application/vnd.openxmlformats-officedocument.drawingml.chartshape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11.xml" ContentType="application/vnd.openxmlformats-officedocument.drawingml.chartshape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7" r:id="rId6"/>
    <p:sldId id="261" r:id="rId7"/>
    <p:sldId id="264" r:id="rId8"/>
    <p:sldId id="267" r:id="rId9"/>
    <p:sldId id="268" r:id="rId10"/>
    <p:sldId id="265" r:id="rId11"/>
    <p:sldId id="266" r:id="rId12"/>
    <p:sldId id="270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sh\Pictures\College%20docs\Miniproject\Air%20Properties\Properties%20of%20air%20@%201%20ATM_1%20-%20Absolute%20Viscos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4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6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7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8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9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10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sh\Pictures\College%20docs\Miniproject\Air%20Properties\Properties%20of%20air%20@%201%20ATM_1%20-%20Dens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sh\Desktop\Miniproject\Master%20Dataset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sh\Pictures\College%20docs\Miniproject\graph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sh\Pictures\College%20docs\Miniproject\Air%20Properties\Properties%20of%20air%20@%201%20ATM_1%20-%20Kinematic%20Visco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sh\Pictures\College%20docs\Miniproject\Air%20Properties\Properties%20of%20air%20@%201%20ATM_1%20-%20Prandtl%20Numb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sh\Pictures\College%20docs\Miniproject\Air%20Properties\Properties%20of%20air%20@%201%20ATM_1%20-%20Specific%20Hea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sh\Pictures\College%20docs\Miniproject\Air%20Properties\Properties%20of%20air%20@%201%20ATM_1%20-%20Thermal%20Conductivit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sh\Pictures\College%20docs\Miniproject\Air%20Properties\Properties%20of%20air%20@%201%20ATM_1%20-%20Thermal%20Diffusivit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Absolute</a:t>
            </a:r>
            <a:r>
              <a:rPr lang="en-IN" baseline="0"/>
              <a:t> Viscosity</a:t>
            </a:r>
            <a:r>
              <a:rPr lang="en-IN"/>
              <a:t> of air at 1 ATM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Absolute Viscocity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1680701329811138"/>
                  <c:y val="0.6521524543995156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Sheet1!$A$2:$A$29</c:f>
              <c:numCache>
                <c:formatCode>General</c:formatCode>
                <c:ptCount val="28"/>
                <c:pt idx="0">
                  <c:v>-50</c:v>
                </c:pt>
                <c:pt idx="1">
                  <c:v>-40</c:v>
                </c:pt>
                <c:pt idx="2">
                  <c:v>-30</c:v>
                </c:pt>
                <c:pt idx="3">
                  <c:v>-20</c:v>
                </c:pt>
                <c:pt idx="4">
                  <c:v>-10</c:v>
                </c:pt>
                <c:pt idx="5">
                  <c:v>0</c:v>
                </c:pt>
                <c:pt idx="6">
                  <c:v>10</c:v>
                </c:pt>
                <c:pt idx="7">
                  <c:v>20</c:v>
                </c:pt>
                <c:pt idx="8">
                  <c:v>30</c:v>
                </c:pt>
                <c:pt idx="9">
                  <c:v>40</c:v>
                </c:pt>
                <c:pt idx="10">
                  <c:v>50</c:v>
                </c:pt>
                <c:pt idx="11">
                  <c:v>60</c:v>
                </c:pt>
                <c:pt idx="12">
                  <c:v>70</c:v>
                </c:pt>
                <c:pt idx="13">
                  <c:v>80</c:v>
                </c:pt>
                <c:pt idx="14">
                  <c:v>90</c:v>
                </c:pt>
                <c:pt idx="15">
                  <c:v>100</c:v>
                </c:pt>
                <c:pt idx="16">
                  <c:v>120</c:v>
                </c:pt>
                <c:pt idx="17">
                  <c:v>140</c:v>
                </c:pt>
                <c:pt idx="18">
                  <c:v>160</c:v>
                </c:pt>
                <c:pt idx="19">
                  <c:v>180</c:v>
                </c:pt>
                <c:pt idx="20">
                  <c:v>200</c:v>
                </c:pt>
                <c:pt idx="21">
                  <c:v>250</c:v>
                </c:pt>
                <c:pt idx="22">
                  <c:v>300</c:v>
                </c:pt>
                <c:pt idx="23">
                  <c:v>350</c:v>
                </c:pt>
                <c:pt idx="24">
                  <c:v>400</c:v>
                </c:pt>
                <c:pt idx="25">
                  <c:v>500</c:v>
                </c:pt>
                <c:pt idx="26">
                  <c:v>600</c:v>
                </c:pt>
                <c:pt idx="27">
                  <c:v>700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14.61</c:v>
                </c:pt>
                <c:pt idx="1">
                  <c:v>15.2</c:v>
                </c:pt>
                <c:pt idx="2">
                  <c:v>15.69</c:v>
                </c:pt>
                <c:pt idx="3">
                  <c:v>16.100000000000001</c:v>
                </c:pt>
                <c:pt idx="4">
                  <c:v>16.670000000000002</c:v>
                </c:pt>
                <c:pt idx="5">
                  <c:v>17.16</c:v>
                </c:pt>
                <c:pt idx="6">
                  <c:v>17.649999999999999</c:v>
                </c:pt>
                <c:pt idx="7">
                  <c:v>18.14</c:v>
                </c:pt>
                <c:pt idx="8">
                  <c:v>18.63</c:v>
                </c:pt>
                <c:pt idx="9">
                  <c:v>19.12</c:v>
                </c:pt>
                <c:pt idx="10">
                  <c:v>19.61</c:v>
                </c:pt>
                <c:pt idx="11">
                  <c:v>20.100000000000001</c:v>
                </c:pt>
                <c:pt idx="12">
                  <c:v>20.59</c:v>
                </c:pt>
                <c:pt idx="13">
                  <c:v>21.08</c:v>
                </c:pt>
                <c:pt idx="14">
                  <c:v>21.48</c:v>
                </c:pt>
                <c:pt idx="15">
                  <c:v>21.87</c:v>
                </c:pt>
                <c:pt idx="16">
                  <c:v>22.85</c:v>
                </c:pt>
                <c:pt idx="17">
                  <c:v>23.73</c:v>
                </c:pt>
                <c:pt idx="18">
                  <c:v>24.52</c:v>
                </c:pt>
                <c:pt idx="19">
                  <c:v>25.3</c:v>
                </c:pt>
                <c:pt idx="20">
                  <c:v>25.99</c:v>
                </c:pt>
                <c:pt idx="21">
                  <c:v>27.36</c:v>
                </c:pt>
                <c:pt idx="22">
                  <c:v>29.71</c:v>
                </c:pt>
                <c:pt idx="23">
                  <c:v>31.38</c:v>
                </c:pt>
                <c:pt idx="24">
                  <c:v>33.049999999999997</c:v>
                </c:pt>
                <c:pt idx="25">
                  <c:v>36.19</c:v>
                </c:pt>
                <c:pt idx="26">
                  <c:v>39.130000000000003</c:v>
                </c:pt>
                <c:pt idx="27">
                  <c:v>41.78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F98-46D8-80E3-998EC47BD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42896"/>
        <c:axId val="123437904"/>
      </c:scatterChart>
      <c:valAx>
        <c:axId val="12344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Temperature</a:t>
                </a:r>
              </a:p>
            </c:rich>
          </c:tx>
          <c:layout>
            <c:manualLayout>
              <c:xMode val="edge"/>
              <c:yMode val="edge"/>
              <c:x val="0.33033092107600975"/>
              <c:y val="0.877547313365652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37904"/>
        <c:crosses val="autoZero"/>
        <c:crossBetween val="midCat"/>
      </c:valAx>
      <c:valAx>
        <c:axId val="12343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Absolute Viscocity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42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Deviation in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 num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Sheet6!$C$9:$C$11</c:f>
              <c:numCache>
                <c:formatCode>General</c:formatCode>
                <c:ptCount val="3"/>
                <c:pt idx="0">
                  <c:v>0</c:v>
                </c:pt>
                <c:pt idx="1">
                  <c:v>26.6</c:v>
                </c:pt>
              </c:numCache>
            </c:numRef>
          </c:cat>
          <c:val>
            <c:numRef>
              <c:f>Sheet6!$E$43:$E$44</c:f>
              <c:numCache>
                <c:formatCode>General</c:formatCode>
                <c:ptCount val="2"/>
                <c:pt idx="0">
                  <c:v>43</c:v>
                </c:pt>
                <c:pt idx="1">
                  <c:v>43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0E2-4A12-ACEC-52362AC42668}"/>
            </c:ext>
          </c:extLst>
        </c:ser>
        <c:ser>
          <c:idx val="1"/>
          <c:order val="1"/>
          <c:tx>
            <c:v>T exp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Sheet6!$D$43:$D$44</c:f>
              <c:numCache>
                <c:formatCode>General</c:formatCode>
                <c:ptCount val="2"/>
                <c:pt idx="0">
                  <c:v>43</c:v>
                </c:pt>
                <c:pt idx="1">
                  <c:v>41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0E2-4A12-ACEC-52362AC4266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8547280"/>
        <c:axId val="1688543536"/>
      </c:lineChart>
      <c:catAx>
        <c:axId val="168854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in mm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3536"/>
        <c:crosses val="autoZero"/>
        <c:auto val="1"/>
        <c:lblAlgn val="ctr"/>
        <c:lblOffset val="100"/>
        <c:noMultiLvlLbl val="0"/>
      </c:catAx>
      <c:valAx>
        <c:axId val="16885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72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Deviation in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 num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Sheet6!$C$9:$C$11</c:f>
              <c:numCache>
                <c:formatCode>General</c:formatCode>
                <c:ptCount val="3"/>
                <c:pt idx="0">
                  <c:v>0</c:v>
                </c:pt>
                <c:pt idx="1">
                  <c:v>26.6</c:v>
                </c:pt>
              </c:numCache>
            </c:numRef>
          </c:cat>
          <c:val>
            <c:numRef>
              <c:f>Sheet6!$E$60:$E$61</c:f>
              <c:numCache>
                <c:formatCode>#,##0</c:formatCode>
                <c:ptCount val="2"/>
                <c:pt idx="0" formatCode="General">
                  <c:v>44</c:v>
                </c:pt>
                <c:pt idx="1">
                  <c:v>43.887700000000002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B57-4E55-A016-E59EE6206497}"/>
            </c:ext>
          </c:extLst>
        </c:ser>
        <c:ser>
          <c:idx val="1"/>
          <c:order val="1"/>
          <c:tx>
            <c:v>T exp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Sheet6!$D$60:$D$61</c:f>
              <c:numCache>
                <c:formatCode>General</c:formatCode>
                <c:ptCount val="2"/>
                <c:pt idx="0">
                  <c:v>44</c:v>
                </c:pt>
                <c:pt idx="1">
                  <c:v>42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B57-4E55-A016-E59EE620649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8547280"/>
        <c:axId val="1688543536"/>
      </c:lineChart>
      <c:catAx>
        <c:axId val="168854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in mm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3536"/>
        <c:crosses val="autoZero"/>
        <c:auto val="1"/>
        <c:lblAlgn val="ctr"/>
        <c:lblOffset val="100"/>
        <c:noMultiLvlLbl val="0"/>
      </c:catAx>
      <c:valAx>
        <c:axId val="16885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72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Deviation in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 num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Sheet6!$C$9:$C$11</c:f>
              <c:numCache>
                <c:formatCode>General</c:formatCode>
                <c:ptCount val="3"/>
                <c:pt idx="0">
                  <c:v>0</c:v>
                </c:pt>
                <c:pt idx="1">
                  <c:v>26.6</c:v>
                </c:pt>
              </c:numCache>
            </c:numRef>
          </c:cat>
          <c:val>
            <c:numRef>
              <c:f>Sheet6!$E$70:$E$71</c:f>
              <c:numCache>
                <c:formatCode>General</c:formatCode>
                <c:ptCount val="2"/>
                <c:pt idx="0">
                  <c:v>43.5</c:v>
                </c:pt>
                <c:pt idx="1">
                  <c:v>43.3521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960-4B41-A747-AF43B7C2C18E}"/>
            </c:ext>
          </c:extLst>
        </c:ser>
        <c:ser>
          <c:idx val="1"/>
          <c:order val="1"/>
          <c:tx>
            <c:v>T exp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Sheet6!$D$70:$D$71</c:f>
              <c:numCache>
                <c:formatCode>General</c:formatCode>
                <c:ptCount val="2"/>
                <c:pt idx="0">
                  <c:v>43.5</c:v>
                </c:pt>
                <c:pt idx="1">
                  <c:v>41.75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960-4B41-A747-AF43B7C2C18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8547280"/>
        <c:axId val="1688543536"/>
      </c:lineChart>
      <c:catAx>
        <c:axId val="168854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in mm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3536"/>
        <c:crosses val="autoZero"/>
        <c:auto val="1"/>
        <c:lblAlgn val="ctr"/>
        <c:lblOffset val="100"/>
        <c:noMultiLvlLbl val="0"/>
      </c:catAx>
      <c:valAx>
        <c:axId val="16885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>
                    <a:effectLst/>
                  </a:rPr>
                  <a:t>fin temp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US"/>
              </a:p>
            </c:rich>
          </c:tx>
          <c:layout>
            <c:manualLayout>
              <c:xMode val="edge"/>
              <c:yMode val="edge"/>
              <c:x val="4.8097944905990384E-2"/>
              <c:y val="0.210095238095238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72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Deviation in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 num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Sheet6!$C$9:$C$11</c:f>
              <c:numCache>
                <c:formatCode>General</c:formatCode>
                <c:ptCount val="3"/>
                <c:pt idx="0">
                  <c:v>0</c:v>
                </c:pt>
                <c:pt idx="1">
                  <c:v>26.6</c:v>
                </c:pt>
              </c:numCache>
            </c:numRef>
          </c:cat>
          <c:val>
            <c:numRef>
              <c:f>Sheet6!$E$82:$E$83</c:f>
              <c:numCache>
                <c:formatCode>General</c:formatCode>
                <c:ptCount val="2"/>
                <c:pt idx="0">
                  <c:v>43.5</c:v>
                </c:pt>
                <c:pt idx="1">
                  <c:v>43.379899999999999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115-45F5-B0B6-3D84B6A35FE0}"/>
            </c:ext>
          </c:extLst>
        </c:ser>
        <c:ser>
          <c:idx val="1"/>
          <c:order val="1"/>
          <c:tx>
            <c:v>T exp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Sheet6!$D$82:$D$83</c:f>
              <c:numCache>
                <c:formatCode>General</c:formatCode>
                <c:ptCount val="2"/>
                <c:pt idx="0">
                  <c:v>43.5</c:v>
                </c:pt>
                <c:pt idx="1">
                  <c:v>41.75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115-45F5-B0B6-3D84B6A35F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8547280"/>
        <c:axId val="1688543536"/>
      </c:lineChart>
      <c:catAx>
        <c:axId val="168854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in mm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3536"/>
        <c:crosses val="autoZero"/>
        <c:auto val="1"/>
        <c:lblAlgn val="ctr"/>
        <c:lblOffset val="100"/>
        <c:noMultiLvlLbl val="0"/>
      </c:catAx>
      <c:valAx>
        <c:axId val="16885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>
                    <a:effectLst/>
                  </a:rPr>
                  <a:t>fin temp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US"/>
              </a:p>
            </c:rich>
          </c:tx>
          <c:layout>
            <c:manualLayout>
              <c:xMode val="edge"/>
              <c:yMode val="edge"/>
              <c:x val="7.4333187581985136E-2"/>
              <c:y val="0.260444444444444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72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Deviation in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 num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Sheet6!$C$9:$C$11</c:f>
              <c:numCache>
                <c:formatCode>General</c:formatCode>
                <c:ptCount val="3"/>
                <c:pt idx="0">
                  <c:v>0</c:v>
                </c:pt>
                <c:pt idx="1">
                  <c:v>26.6</c:v>
                </c:pt>
              </c:numCache>
            </c:numRef>
          </c:cat>
          <c:val>
            <c:numRef>
              <c:f>Sheet6!$E$91:$E$92</c:f>
              <c:numCache>
                <c:formatCode>General</c:formatCode>
                <c:ptCount val="2"/>
                <c:pt idx="0">
                  <c:v>45</c:v>
                </c:pt>
                <c:pt idx="1">
                  <c:v>44.887799999999999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7E6-4894-978C-B25E1C8550A6}"/>
            </c:ext>
          </c:extLst>
        </c:ser>
        <c:ser>
          <c:idx val="1"/>
          <c:order val="1"/>
          <c:tx>
            <c:v>T exp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Sheet6!$D$91:$D$92</c:f>
              <c:numCache>
                <c:formatCode>General</c:formatCode>
                <c:ptCount val="2"/>
                <c:pt idx="0">
                  <c:v>45</c:v>
                </c:pt>
                <c:pt idx="1">
                  <c:v>43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7E6-4894-978C-B25E1C8550A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8547280"/>
        <c:axId val="1688543536"/>
      </c:lineChart>
      <c:catAx>
        <c:axId val="168854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in mm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3536"/>
        <c:crosses val="autoZero"/>
        <c:auto val="1"/>
        <c:lblAlgn val="ctr"/>
        <c:lblOffset val="100"/>
        <c:noMultiLvlLbl val="0"/>
      </c:catAx>
      <c:valAx>
        <c:axId val="16885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>
                    <a:effectLst/>
                  </a:rPr>
                  <a:t>fin temp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US"/>
              </a:p>
            </c:rich>
          </c:tx>
          <c:layout>
            <c:manualLayout>
              <c:xMode val="edge"/>
              <c:yMode val="edge"/>
              <c:x val="6.9960647135986001E-2"/>
              <c:y val="0.192120765832106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72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Deviation in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 num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Sheet6!$C$9:$C$11</c:f>
              <c:numCache>
                <c:formatCode>General</c:formatCode>
                <c:ptCount val="3"/>
                <c:pt idx="0">
                  <c:v>0</c:v>
                </c:pt>
                <c:pt idx="1">
                  <c:v>26.6</c:v>
                </c:pt>
              </c:numCache>
            </c:numRef>
          </c:cat>
          <c:val>
            <c:numRef>
              <c:f>Sheet6!$E$100:$E$101</c:f>
              <c:numCache>
                <c:formatCode>General</c:formatCode>
                <c:ptCount val="2"/>
                <c:pt idx="0">
                  <c:v>46</c:v>
                </c:pt>
                <c:pt idx="1">
                  <c:v>45.822699999999998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5FD-4CA3-B905-ACBF0A5304DE}"/>
            </c:ext>
          </c:extLst>
        </c:ser>
        <c:ser>
          <c:idx val="1"/>
          <c:order val="1"/>
          <c:tx>
            <c:v>T exp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Sheet6!$D$100:$D$101</c:f>
              <c:numCache>
                <c:formatCode>General</c:formatCode>
                <c:ptCount val="2"/>
                <c:pt idx="0">
                  <c:v>46</c:v>
                </c:pt>
                <c:pt idx="1">
                  <c:v>44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5FD-4CA3-B905-ACBF0A5304D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8547280"/>
        <c:axId val="1688543536"/>
      </c:lineChart>
      <c:catAx>
        <c:axId val="168854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in mm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3536"/>
        <c:crosses val="autoZero"/>
        <c:auto val="1"/>
        <c:lblAlgn val="ctr"/>
        <c:lblOffset val="100"/>
        <c:noMultiLvlLbl val="0"/>
      </c:catAx>
      <c:valAx>
        <c:axId val="16885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>
                    <a:effectLst/>
                  </a:rPr>
                  <a:t>fin temp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US"/>
              </a:p>
            </c:rich>
          </c:tx>
          <c:layout>
            <c:manualLayout>
              <c:xMode val="edge"/>
              <c:yMode val="edge"/>
              <c:x val="7.8705728027984256E-2"/>
              <c:y val="0.2228104575163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72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Deviation in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 num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Sheet6!$C$9:$C$11</c:f>
              <c:numCache>
                <c:formatCode>General</c:formatCode>
                <c:ptCount val="3"/>
                <c:pt idx="0">
                  <c:v>0</c:v>
                </c:pt>
                <c:pt idx="1">
                  <c:v>26.6</c:v>
                </c:pt>
              </c:numCache>
            </c:numRef>
          </c:cat>
          <c:val>
            <c:numRef>
              <c:f>Sheet6!$E$106:$E$107</c:f>
              <c:numCache>
                <c:formatCode>General</c:formatCode>
                <c:ptCount val="2"/>
                <c:pt idx="0">
                  <c:v>47</c:v>
                </c:pt>
                <c:pt idx="1">
                  <c:v>46.808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BC5-49DB-8837-3EAD27EB0876}"/>
            </c:ext>
          </c:extLst>
        </c:ser>
        <c:ser>
          <c:idx val="1"/>
          <c:order val="1"/>
          <c:tx>
            <c:v>T exp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Sheet6!$D$106:$D$107</c:f>
              <c:numCache>
                <c:formatCode>General</c:formatCode>
                <c:ptCount val="2"/>
                <c:pt idx="0">
                  <c:v>47</c:v>
                </c:pt>
                <c:pt idx="1">
                  <c:v>44.25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BC5-49DB-8837-3EAD27EB087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8547280"/>
        <c:axId val="1688543536"/>
      </c:lineChart>
      <c:catAx>
        <c:axId val="168854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in mm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3536"/>
        <c:crosses val="autoZero"/>
        <c:auto val="1"/>
        <c:lblAlgn val="ctr"/>
        <c:lblOffset val="100"/>
        <c:noMultiLvlLbl val="0"/>
      </c:catAx>
      <c:valAx>
        <c:axId val="16885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72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Deviation in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 num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Sheet6!$C$9:$C$11</c:f>
              <c:numCache>
                <c:formatCode>General</c:formatCode>
                <c:ptCount val="3"/>
                <c:pt idx="0">
                  <c:v>0</c:v>
                </c:pt>
                <c:pt idx="1">
                  <c:v>26.6</c:v>
                </c:pt>
              </c:numCache>
            </c:numRef>
          </c:cat>
          <c:val>
            <c:numRef>
              <c:f>Sheet6!$E$113:$E$114</c:f>
              <c:numCache>
                <c:formatCode>General</c:formatCode>
                <c:ptCount val="2"/>
                <c:pt idx="0">
                  <c:v>52.5</c:v>
                </c:pt>
                <c:pt idx="1">
                  <c:v>52.296999999999997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A93-428A-B910-A6A1F3EB0DC8}"/>
            </c:ext>
          </c:extLst>
        </c:ser>
        <c:ser>
          <c:idx val="1"/>
          <c:order val="1"/>
          <c:tx>
            <c:v>T exp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Sheet6!$D$113:$D$114</c:f>
              <c:numCache>
                <c:formatCode>General</c:formatCode>
                <c:ptCount val="2"/>
                <c:pt idx="0">
                  <c:v>52.5</c:v>
                </c:pt>
                <c:pt idx="1">
                  <c:v>49.25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A93-428A-B910-A6A1F3EB0DC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8547280"/>
        <c:axId val="1688543536"/>
      </c:lineChart>
      <c:catAx>
        <c:axId val="168854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in mm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3536"/>
        <c:crosses val="autoZero"/>
        <c:auto val="1"/>
        <c:lblAlgn val="ctr"/>
        <c:lblOffset val="100"/>
        <c:noMultiLvlLbl val="0"/>
      </c:catAx>
      <c:valAx>
        <c:axId val="16885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72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Deviation in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 num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Sheet6!$C$9:$C$11</c:f>
              <c:numCache>
                <c:formatCode>General</c:formatCode>
                <c:ptCount val="3"/>
                <c:pt idx="0">
                  <c:v>0</c:v>
                </c:pt>
                <c:pt idx="1">
                  <c:v>26.6</c:v>
                </c:pt>
              </c:numCache>
            </c:numRef>
          </c:cat>
          <c:val>
            <c:numRef>
              <c:f>Sheet6!$E$120:$E$121</c:f>
              <c:numCache>
                <c:formatCode>General</c:formatCode>
                <c:ptCount val="2"/>
                <c:pt idx="0">
                  <c:v>53.5</c:v>
                </c:pt>
                <c:pt idx="1">
                  <c:v>53.195099999999996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B0F-474F-8B51-70691CE02A81}"/>
            </c:ext>
          </c:extLst>
        </c:ser>
        <c:ser>
          <c:idx val="1"/>
          <c:order val="1"/>
          <c:tx>
            <c:v>T exp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Sheet6!$D$120:$D$121</c:f>
              <c:numCache>
                <c:formatCode>General</c:formatCode>
                <c:ptCount val="2"/>
                <c:pt idx="0">
                  <c:v>53.5</c:v>
                </c:pt>
                <c:pt idx="1">
                  <c:v>49.25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B0F-474F-8B51-70691CE02A8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8547280"/>
        <c:axId val="1688543536"/>
      </c:lineChart>
      <c:catAx>
        <c:axId val="168854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in mm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3536"/>
        <c:crosses val="autoZero"/>
        <c:auto val="1"/>
        <c:lblAlgn val="ctr"/>
        <c:lblOffset val="100"/>
        <c:noMultiLvlLbl val="0"/>
      </c:catAx>
      <c:valAx>
        <c:axId val="16885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>
                    <a:effectLst/>
                  </a:rPr>
                  <a:t>fin temp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US"/>
              </a:p>
            </c:rich>
          </c:tx>
          <c:layout>
            <c:manualLayout>
              <c:xMode val="edge"/>
              <c:yMode val="edge"/>
              <c:x val="6.121556624398776E-2"/>
              <c:y val="0.25273109243697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72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Deviation in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 num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Sheet6!$C$9:$C$11</c:f>
              <c:numCache>
                <c:formatCode>General</c:formatCode>
                <c:ptCount val="3"/>
                <c:pt idx="0">
                  <c:v>0</c:v>
                </c:pt>
                <c:pt idx="1">
                  <c:v>26.6</c:v>
                </c:pt>
              </c:numCache>
            </c:numRef>
          </c:cat>
          <c:val>
            <c:numRef>
              <c:f>Sheet6!$E$126:$E$127</c:f>
              <c:numCache>
                <c:formatCode>General</c:formatCode>
                <c:ptCount val="2"/>
                <c:pt idx="0">
                  <c:v>52.5</c:v>
                </c:pt>
                <c:pt idx="1">
                  <c:v>52.200299999999999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CE6-4EF7-8072-6E365EE838DB}"/>
            </c:ext>
          </c:extLst>
        </c:ser>
        <c:ser>
          <c:idx val="1"/>
          <c:order val="1"/>
          <c:tx>
            <c:v>T exp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Sheet6!$D$126:$D$127</c:f>
              <c:numCache>
                <c:formatCode>General</c:formatCode>
                <c:ptCount val="2"/>
                <c:pt idx="0">
                  <c:v>52.5</c:v>
                </c:pt>
                <c:pt idx="1">
                  <c:v>48.25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CE6-4EF7-8072-6E365EE838D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8547280"/>
        <c:axId val="1688543536"/>
      </c:lineChart>
      <c:catAx>
        <c:axId val="168854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in mm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3536"/>
        <c:crosses val="autoZero"/>
        <c:auto val="1"/>
        <c:lblAlgn val="ctr"/>
        <c:lblOffset val="100"/>
        <c:noMultiLvlLbl val="0"/>
      </c:catAx>
      <c:valAx>
        <c:axId val="16885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72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Density of air at 1 ATM</a:t>
            </a:r>
          </a:p>
        </c:rich>
      </c:tx>
      <c:layout>
        <c:manualLayout>
          <c:xMode val="edge"/>
          <c:yMode val="edge"/>
          <c:x val="6.4360472828934603E-2"/>
          <c:y val="4.55307741028286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Density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13719448152672"/>
                  <c:y val="-0.516927250347555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aseline="0"/>
                      <a:t>y = 3E-06x</a:t>
                    </a:r>
                    <a:r>
                      <a:rPr lang="en-US" sz="1100" baseline="30000"/>
                      <a:t>2</a:t>
                    </a:r>
                    <a:r>
                      <a:rPr lang="en-US" sz="1100" baseline="0"/>
                      <a:t> - 0.0033x + 1.2945</a:t>
                    </a:r>
                    <a:br>
                      <a:rPr lang="en-US" sz="1100" baseline="0"/>
                    </a:br>
                    <a:r>
                      <a:rPr lang="en-US" sz="1100" baseline="0"/>
                      <a:t>R² = 0.9784</a:t>
                    </a:r>
                    <a:endParaRPr lang="en-US" sz="110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Sheet1!$A$2:$A$29</c:f>
              <c:numCache>
                <c:formatCode>General</c:formatCode>
                <c:ptCount val="28"/>
                <c:pt idx="0">
                  <c:v>-50</c:v>
                </c:pt>
                <c:pt idx="1">
                  <c:v>-40</c:v>
                </c:pt>
                <c:pt idx="2">
                  <c:v>-30</c:v>
                </c:pt>
                <c:pt idx="3">
                  <c:v>-20</c:v>
                </c:pt>
                <c:pt idx="4">
                  <c:v>-10</c:v>
                </c:pt>
                <c:pt idx="5">
                  <c:v>0</c:v>
                </c:pt>
                <c:pt idx="6">
                  <c:v>10</c:v>
                </c:pt>
                <c:pt idx="7">
                  <c:v>20</c:v>
                </c:pt>
                <c:pt idx="8">
                  <c:v>30</c:v>
                </c:pt>
                <c:pt idx="9">
                  <c:v>40</c:v>
                </c:pt>
                <c:pt idx="10">
                  <c:v>50</c:v>
                </c:pt>
                <c:pt idx="11">
                  <c:v>60</c:v>
                </c:pt>
                <c:pt idx="12">
                  <c:v>70</c:v>
                </c:pt>
                <c:pt idx="13">
                  <c:v>80</c:v>
                </c:pt>
                <c:pt idx="14">
                  <c:v>90</c:v>
                </c:pt>
                <c:pt idx="15">
                  <c:v>100</c:v>
                </c:pt>
                <c:pt idx="16">
                  <c:v>120</c:v>
                </c:pt>
                <c:pt idx="17">
                  <c:v>140</c:v>
                </c:pt>
                <c:pt idx="18">
                  <c:v>160</c:v>
                </c:pt>
                <c:pt idx="19">
                  <c:v>180</c:v>
                </c:pt>
                <c:pt idx="20">
                  <c:v>200</c:v>
                </c:pt>
                <c:pt idx="21">
                  <c:v>250</c:v>
                </c:pt>
                <c:pt idx="22">
                  <c:v>300</c:v>
                </c:pt>
                <c:pt idx="23">
                  <c:v>350</c:v>
                </c:pt>
                <c:pt idx="24">
                  <c:v>400</c:v>
                </c:pt>
                <c:pt idx="25">
                  <c:v>500</c:v>
                </c:pt>
                <c:pt idx="26">
                  <c:v>600</c:v>
                </c:pt>
                <c:pt idx="27">
                  <c:v>700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1.5840000000000001</c:v>
                </c:pt>
                <c:pt idx="1">
                  <c:v>1.5149999999999999</c:v>
                </c:pt>
                <c:pt idx="2">
                  <c:v>1.4530000000000001</c:v>
                </c:pt>
                <c:pt idx="3">
                  <c:v>1.395</c:v>
                </c:pt>
                <c:pt idx="4">
                  <c:v>1.3420000000000001</c:v>
                </c:pt>
                <c:pt idx="5">
                  <c:v>1.2929999999999999</c:v>
                </c:pt>
                <c:pt idx="6">
                  <c:v>1.2470000000000001</c:v>
                </c:pt>
                <c:pt idx="7">
                  <c:v>1.2050000000000001</c:v>
                </c:pt>
                <c:pt idx="8">
                  <c:v>1.165</c:v>
                </c:pt>
                <c:pt idx="9">
                  <c:v>1.1279999999999999</c:v>
                </c:pt>
                <c:pt idx="10">
                  <c:v>1.093</c:v>
                </c:pt>
                <c:pt idx="11">
                  <c:v>1.06</c:v>
                </c:pt>
                <c:pt idx="12">
                  <c:v>1.0289999999999999</c:v>
                </c:pt>
                <c:pt idx="13">
                  <c:v>1</c:v>
                </c:pt>
                <c:pt idx="14">
                  <c:v>0.97199999999999998</c:v>
                </c:pt>
                <c:pt idx="15">
                  <c:v>0.94599999999999995</c:v>
                </c:pt>
                <c:pt idx="16">
                  <c:v>0.89800000000000002</c:v>
                </c:pt>
                <c:pt idx="17">
                  <c:v>0.85399999999999998</c:v>
                </c:pt>
                <c:pt idx="18">
                  <c:v>0.81499999999999995</c:v>
                </c:pt>
                <c:pt idx="19">
                  <c:v>0.77900000000000003</c:v>
                </c:pt>
                <c:pt idx="20">
                  <c:v>0.746</c:v>
                </c:pt>
                <c:pt idx="21">
                  <c:v>0.67400000000000004</c:v>
                </c:pt>
                <c:pt idx="22">
                  <c:v>0.61499999999999999</c:v>
                </c:pt>
                <c:pt idx="23">
                  <c:v>0.56599999999999995</c:v>
                </c:pt>
                <c:pt idx="24">
                  <c:v>0.52400000000000002</c:v>
                </c:pt>
                <c:pt idx="25">
                  <c:v>0.45600000000000002</c:v>
                </c:pt>
                <c:pt idx="26">
                  <c:v>0.40400000000000003</c:v>
                </c:pt>
                <c:pt idx="27">
                  <c:v>0.36199999999999999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9F4-452C-A581-9FD38FFE6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42896"/>
        <c:axId val="123437904"/>
      </c:scatterChart>
      <c:valAx>
        <c:axId val="12344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Temperature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37904"/>
        <c:crosses val="autoZero"/>
        <c:crossBetween val="midCat"/>
      </c:valAx>
      <c:valAx>
        <c:axId val="12343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42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AMD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Sheet4!$B$26:$B$37</c:f>
              <c:strCache>
                <c:ptCount val="12"/>
                <c:pt idx="0">
                  <c:v>Values</c:v>
                </c:pt>
                <c:pt idx="1">
                  <c:v>Q=60,V=2</c:v>
                </c:pt>
                <c:pt idx="2">
                  <c:v>Q=60,V=4</c:v>
                </c:pt>
                <c:pt idx="3">
                  <c:v>Q=60,V=6</c:v>
                </c:pt>
                <c:pt idx="4">
                  <c:v>Q=80,V=2</c:v>
                </c:pt>
                <c:pt idx="5">
                  <c:v>Q=80,V=4</c:v>
                </c:pt>
                <c:pt idx="6">
                  <c:v>Q=80,V=6</c:v>
                </c:pt>
                <c:pt idx="7">
                  <c:v>Q=100,V=2</c:v>
                </c:pt>
                <c:pt idx="8">
                  <c:v>Q=100,V=4</c:v>
                </c:pt>
                <c:pt idx="9">
                  <c:v>Q=100,V=6</c:v>
                </c:pt>
                <c:pt idx="10">
                  <c:v>Q=120,V=2</c:v>
                </c:pt>
                <c:pt idx="11">
                  <c:v>Q=120,V=4</c:v>
                </c:pt>
              </c:strCache>
            </c:strRef>
          </c:cat>
          <c:val>
            <c:numRef>
              <c:f>Sheet4!$A$27:$A$38</c:f>
              <c:numCache>
                <c:formatCode>General</c:formatCode>
                <c:ptCount val="12"/>
                <c:pt idx="0">
                  <c:v>5.351</c:v>
                </c:pt>
                <c:pt idx="1">
                  <c:v>4.5462999999999996</c:v>
                </c:pt>
                <c:pt idx="2">
                  <c:v>4.6512000000000002</c:v>
                </c:pt>
                <c:pt idx="3">
                  <c:v>4.0808</c:v>
                </c:pt>
                <c:pt idx="4">
                  <c:v>3.4028</c:v>
                </c:pt>
                <c:pt idx="5">
                  <c:v>3.5221</c:v>
                </c:pt>
                <c:pt idx="6">
                  <c:v>3.99</c:v>
                </c:pt>
                <c:pt idx="7">
                  <c:v>3.6465000000000001</c:v>
                </c:pt>
                <c:pt idx="8">
                  <c:v>3.6709000000000001</c:v>
                </c:pt>
                <c:pt idx="9">
                  <c:v>7.2295999999999996</c:v>
                </c:pt>
                <c:pt idx="10">
                  <c:v>6.7256</c:v>
                </c:pt>
                <c:pt idx="11">
                  <c:v>6.7256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8F-40F8-90CD-20B35F882BC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88995456"/>
        <c:axId val="1389013760"/>
      </c:lineChart>
      <c:catAx>
        <c:axId val="1388995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Parameters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013760"/>
        <c:crosses val="autoZero"/>
        <c:auto val="1"/>
        <c:lblAlgn val="ctr"/>
        <c:lblOffset val="100"/>
        <c:noMultiLvlLbl val="0"/>
      </c:catAx>
      <c:valAx>
        <c:axId val="138901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AMD</a:t>
                </a:r>
                <a:r>
                  <a:rPr lang="en-IN" baseline="0"/>
                  <a:t> Percentage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9954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Sheet4!$D$47</c:f>
              <c:strCache>
                <c:ptCount val="1"/>
                <c:pt idx="0">
                  <c:v>Kf=200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Sheet4!$C$48:$C$59</c:f>
              <c:strCache>
                <c:ptCount val="12"/>
                <c:pt idx="0">
                  <c:v>60,2</c:v>
                </c:pt>
                <c:pt idx="1">
                  <c:v>60,4</c:v>
                </c:pt>
                <c:pt idx="2">
                  <c:v>60,6</c:v>
                </c:pt>
                <c:pt idx="3">
                  <c:v>80,2</c:v>
                </c:pt>
                <c:pt idx="4">
                  <c:v>80,4</c:v>
                </c:pt>
                <c:pt idx="5">
                  <c:v>80,6</c:v>
                </c:pt>
                <c:pt idx="6">
                  <c:v>100,2</c:v>
                </c:pt>
                <c:pt idx="7">
                  <c:v>100,4</c:v>
                </c:pt>
                <c:pt idx="8">
                  <c:v>100,6</c:v>
                </c:pt>
                <c:pt idx="9">
                  <c:v>120,2</c:v>
                </c:pt>
                <c:pt idx="10">
                  <c:v>120,4</c:v>
                </c:pt>
                <c:pt idx="11">
                  <c:v>120,6</c:v>
                </c:pt>
              </c:strCache>
            </c:strRef>
          </c:cat>
          <c:val>
            <c:numRef>
              <c:f>Sheet4!$D$48:$D$59</c:f>
              <c:numCache>
                <c:formatCode>General</c:formatCode>
                <c:ptCount val="12"/>
                <c:pt idx="0">
                  <c:v>48.6</c:v>
                </c:pt>
                <c:pt idx="1">
                  <c:v>45.57</c:v>
                </c:pt>
                <c:pt idx="2">
                  <c:v>43</c:v>
                </c:pt>
                <c:pt idx="3">
                  <c:v>43.78</c:v>
                </c:pt>
                <c:pt idx="4">
                  <c:v>43.22</c:v>
                </c:pt>
                <c:pt idx="5">
                  <c:v>43.27</c:v>
                </c:pt>
                <c:pt idx="6">
                  <c:v>44.78</c:v>
                </c:pt>
                <c:pt idx="7">
                  <c:v>45.66</c:v>
                </c:pt>
                <c:pt idx="8">
                  <c:v>44.63</c:v>
                </c:pt>
                <c:pt idx="9">
                  <c:v>53.08</c:v>
                </c:pt>
                <c:pt idx="10">
                  <c:v>52.8</c:v>
                </c:pt>
                <c:pt idx="11">
                  <c:v>52.8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5-4E30-93EB-EF16DC4957AA}"/>
            </c:ext>
          </c:extLst>
        </c:ser>
        <c:ser>
          <c:idx val="1"/>
          <c:order val="1"/>
          <c:tx>
            <c:strRef>
              <c:f>Sheet4!$E$47</c:f>
              <c:strCache>
                <c:ptCount val="1"/>
                <c:pt idx="0">
                  <c:v>kf=385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Sheet4!$C$48:$C$59</c:f>
              <c:strCache>
                <c:ptCount val="12"/>
                <c:pt idx="0">
                  <c:v>60,2</c:v>
                </c:pt>
                <c:pt idx="1">
                  <c:v>60,4</c:v>
                </c:pt>
                <c:pt idx="2">
                  <c:v>60,6</c:v>
                </c:pt>
                <c:pt idx="3">
                  <c:v>80,2</c:v>
                </c:pt>
                <c:pt idx="4">
                  <c:v>80,4</c:v>
                </c:pt>
                <c:pt idx="5">
                  <c:v>80,6</c:v>
                </c:pt>
                <c:pt idx="6">
                  <c:v>100,2</c:v>
                </c:pt>
                <c:pt idx="7">
                  <c:v>100,4</c:v>
                </c:pt>
                <c:pt idx="8">
                  <c:v>100,6</c:v>
                </c:pt>
                <c:pt idx="9">
                  <c:v>120,2</c:v>
                </c:pt>
                <c:pt idx="10">
                  <c:v>120,4</c:v>
                </c:pt>
                <c:pt idx="11">
                  <c:v>120,6</c:v>
                </c:pt>
              </c:strCache>
            </c:strRef>
          </c:cat>
          <c:val>
            <c:numRef>
              <c:f>Sheet4!$E$48:$E$59</c:f>
              <c:numCache>
                <c:formatCode>General</c:formatCode>
                <c:ptCount val="12"/>
                <c:pt idx="0">
                  <c:v>48.78</c:v>
                </c:pt>
                <c:pt idx="1">
                  <c:v>45.77</c:v>
                </c:pt>
                <c:pt idx="2">
                  <c:v>43</c:v>
                </c:pt>
                <c:pt idx="3">
                  <c:v>43.88</c:v>
                </c:pt>
                <c:pt idx="4">
                  <c:v>43.35</c:v>
                </c:pt>
                <c:pt idx="5">
                  <c:v>43.37</c:v>
                </c:pt>
                <c:pt idx="6">
                  <c:v>44.88</c:v>
                </c:pt>
                <c:pt idx="7">
                  <c:v>45.82</c:v>
                </c:pt>
                <c:pt idx="8">
                  <c:v>44.8</c:v>
                </c:pt>
                <c:pt idx="9">
                  <c:v>53.28</c:v>
                </c:pt>
                <c:pt idx="10">
                  <c:v>53.12</c:v>
                </c:pt>
                <c:pt idx="11">
                  <c:v>53.12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45-4E30-93EB-EF16DC495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62978544"/>
        <c:axId val="962986864"/>
        <c:axId val="0"/>
      </c:bar3DChart>
      <c:catAx>
        <c:axId val="96297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Q,V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986864"/>
        <c:crosses val="autoZero"/>
        <c:auto val="1"/>
        <c:lblAlgn val="ctr"/>
        <c:lblOffset val="100"/>
        <c:noMultiLvlLbl val="0"/>
      </c:catAx>
      <c:valAx>
        <c:axId val="96298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 theoretical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9785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Kinematic</a:t>
            </a:r>
            <a:r>
              <a:rPr lang="en-IN" baseline="0"/>
              <a:t> Viscosity</a:t>
            </a:r>
            <a:r>
              <a:rPr lang="en-IN"/>
              <a:t> of air at 1 ATM</a:t>
            </a:r>
          </a:p>
        </c:rich>
      </c:tx>
      <c:layout>
        <c:manualLayout>
          <c:xMode val="edge"/>
          <c:yMode val="edge"/>
          <c:x val="3.5478289966816991E-2"/>
          <c:y val="4.55307741028286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Kinematic Viscocity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1356715279283584"/>
                  <c:y val="-0.1674014794513999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Sheet1!$A$2:$A$34</c:f>
              <c:numCache>
                <c:formatCode>General</c:formatCode>
                <c:ptCount val="33"/>
                <c:pt idx="0">
                  <c:v>-50</c:v>
                </c:pt>
                <c:pt idx="1">
                  <c:v>-40</c:v>
                </c:pt>
                <c:pt idx="2">
                  <c:v>-30</c:v>
                </c:pt>
                <c:pt idx="3">
                  <c:v>-20</c:v>
                </c:pt>
                <c:pt idx="4">
                  <c:v>-10</c:v>
                </c:pt>
                <c:pt idx="5">
                  <c:v>0</c:v>
                </c:pt>
                <c:pt idx="6">
                  <c:v>10</c:v>
                </c:pt>
                <c:pt idx="7">
                  <c:v>20</c:v>
                </c:pt>
                <c:pt idx="8">
                  <c:v>30</c:v>
                </c:pt>
                <c:pt idx="9">
                  <c:v>40</c:v>
                </c:pt>
                <c:pt idx="10">
                  <c:v>50</c:v>
                </c:pt>
                <c:pt idx="11">
                  <c:v>60</c:v>
                </c:pt>
                <c:pt idx="12">
                  <c:v>70</c:v>
                </c:pt>
                <c:pt idx="13">
                  <c:v>80</c:v>
                </c:pt>
                <c:pt idx="14">
                  <c:v>90</c:v>
                </c:pt>
                <c:pt idx="15">
                  <c:v>100</c:v>
                </c:pt>
                <c:pt idx="16">
                  <c:v>120</c:v>
                </c:pt>
                <c:pt idx="17">
                  <c:v>140</c:v>
                </c:pt>
                <c:pt idx="18">
                  <c:v>160</c:v>
                </c:pt>
                <c:pt idx="19">
                  <c:v>180</c:v>
                </c:pt>
                <c:pt idx="20">
                  <c:v>200</c:v>
                </c:pt>
                <c:pt idx="21">
                  <c:v>250</c:v>
                </c:pt>
                <c:pt idx="22">
                  <c:v>300</c:v>
                </c:pt>
                <c:pt idx="23">
                  <c:v>350</c:v>
                </c:pt>
                <c:pt idx="24">
                  <c:v>400</c:v>
                </c:pt>
                <c:pt idx="25">
                  <c:v>500</c:v>
                </c:pt>
                <c:pt idx="26">
                  <c:v>600</c:v>
                </c:pt>
                <c:pt idx="27">
                  <c:v>700</c:v>
                </c:pt>
                <c:pt idx="28">
                  <c:v>800</c:v>
                </c:pt>
                <c:pt idx="29">
                  <c:v>900</c:v>
                </c:pt>
                <c:pt idx="30">
                  <c:v>1000</c:v>
                </c:pt>
                <c:pt idx="31">
                  <c:v>1100</c:v>
                </c:pt>
                <c:pt idx="32">
                  <c:v>1200</c:v>
                </c:pt>
              </c:numCache>
            </c:numRef>
          </c:xVal>
          <c:yVal>
            <c:numRef>
              <c:f>Sheet1!$B$2:$B$34</c:f>
              <c:numCache>
                <c:formatCode>General</c:formatCode>
                <c:ptCount val="33"/>
                <c:pt idx="0">
                  <c:v>9.23</c:v>
                </c:pt>
                <c:pt idx="1">
                  <c:v>10.039999999999999</c:v>
                </c:pt>
                <c:pt idx="2">
                  <c:v>10.8</c:v>
                </c:pt>
                <c:pt idx="3">
                  <c:v>11.61</c:v>
                </c:pt>
                <c:pt idx="4">
                  <c:v>12.43</c:v>
                </c:pt>
                <c:pt idx="5">
                  <c:v>13.28</c:v>
                </c:pt>
                <c:pt idx="6">
                  <c:v>14.16</c:v>
                </c:pt>
                <c:pt idx="7">
                  <c:v>15.06</c:v>
                </c:pt>
                <c:pt idx="8">
                  <c:v>16</c:v>
                </c:pt>
                <c:pt idx="9">
                  <c:v>16.96</c:v>
                </c:pt>
                <c:pt idx="10">
                  <c:v>17.95</c:v>
                </c:pt>
                <c:pt idx="11">
                  <c:v>18.97</c:v>
                </c:pt>
                <c:pt idx="12">
                  <c:v>20.02</c:v>
                </c:pt>
                <c:pt idx="13">
                  <c:v>21.09</c:v>
                </c:pt>
                <c:pt idx="14">
                  <c:v>22.1</c:v>
                </c:pt>
                <c:pt idx="15">
                  <c:v>23.13</c:v>
                </c:pt>
                <c:pt idx="16">
                  <c:v>25.45</c:v>
                </c:pt>
                <c:pt idx="17">
                  <c:v>27.8</c:v>
                </c:pt>
                <c:pt idx="18">
                  <c:v>30.09</c:v>
                </c:pt>
                <c:pt idx="19">
                  <c:v>32.49</c:v>
                </c:pt>
                <c:pt idx="20">
                  <c:v>34.85</c:v>
                </c:pt>
                <c:pt idx="21">
                  <c:v>40.61</c:v>
                </c:pt>
                <c:pt idx="22">
                  <c:v>48.2</c:v>
                </c:pt>
                <c:pt idx="23">
                  <c:v>55.46</c:v>
                </c:pt>
                <c:pt idx="24">
                  <c:v>63.03</c:v>
                </c:pt>
                <c:pt idx="25">
                  <c:v>79.38</c:v>
                </c:pt>
                <c:pt idx="26">
                  <c:v>96.89</c:v>
                </c:pt>
                <c:pt idx="27">
                  <c:v>115.4</c:v>
                </c:pt>
                <c:pt idx="28">
                  <c:v>134.80000000000001</c:v>
                </c:pt>
                <c:pt idx="29">
                  <c:v>155.1</c:v>
                </c:pt>
                <c:pt idx="30">
                  <c:v>178</c:v>
                </c:pt>
                <c:pt idx="31">
                  <c:v>199.3</c:v>
                </c:pt>
                <c:pt idx="32">
                  <c:v>223.7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B05-48F4-BBCE-2FFF3456C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42896"/>
        <c:axId val="123437904"/>
      </c:scatterChart>
      <c:valAx>
        <c:axId val="12344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37904"/>
        <c:crosses val="autoZero"/>
        <c:crossBetween val="midCat"/>
      </c:valAx>
      <c:valAx>
        <c:axId val="12343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42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Prandtl of air at 1 ATM</a:t>
            </a:r>
          </a:p>
        </c:rich>
      </c:tx>
      <c:layout>
        <c:manualLayout>
          <c:xMode val="edge"/>
          <c:yMode val="edge"/>
          <c:x val="9.5238105476396925E-2"/>
          <c:y val="3.24475479905512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Prandtl Number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dispRSqr val="1"/>
            <c:dispEq val="1"/>
            <c:trendlineLbl>
              <c:layout>
                <c:manualLayout>
                  <c:x val="8.4847590951671534E-2"/>
                  <c:y val="-0.4194870119782185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Sheet1!$A$2:$A$29</c:f>
              <c:numCache>
                <c:formatCode>General</c:formatCode>
                <c:ptCount val="28"/>
                <c:pt idx="0">
                  <c:v>-50</c:v>
                </c:pt>
                <c:pt idx="1">
                  <c:v>-40</c:v>
                </c:pt>
                <c:pt idx="2">
                  <c:v>-30</c:v>
                </c:pt>
                <c:pt idx="3">
                  <c:v>-20</c:v>
                </c:pt>
                <c:pt idx="4">
                  <c:v>-10</c:v>
                </c:pt>
                <c:pt idx="5">
                  <c:v>0</c:v>
                </c:pt>
                <c:pt idx="6">
                  <c:v>10</c:v>
                </c:pt>
                <c:pt idx="7">
                  <c:v>20</c:v>
                </c:pt>
                <c:pt idx="8">
                  <c:v>30</c:v>
                </c:pt>
                <c:pt idx="9">
                  <c:v>40</c:v>
                </c:pt>
                <c:pt idx="10">
                  <c:v>50</c:v>
                </c:pt>
                <c:pt idx="11">
                  <c:v>60</c:v>
                </c:pt>
                <c:pt idx="12">
                  <c:v>70</c:v>
                </c:pt>
                <c:pt idx="13">
                  <c:v>80</c:v>
                </c:pt>
                <c:pt idx="14">
                  <c:v>90</c:v>
                </c:pt>
                <c:pt idx="15">
                  <c:v>100</c:v>
                </c:pt>
                <c:pt idx="16">
                  <c:v>120</c:v>
                </c:pt>
                <c:pt idx="17">
                  <c:v>140</c:v>
                </c:pt>
                <c:pt idx="18">
                  <c:v>160</c:v>
                </c:pt>
                <c:pt idx="19">
                  <c:v>180</c:v>
                </c:pt>
                <c:pt idx="20">
                  <c:v>200</c:v>
                </c:pt>
                <c:pt idx="21">
                  <c:v>250</c:v>
                </c:pt>
                <c:pt idx="22">
                  <c:v>300</c:v>
                </c:pt>
                <c:pt idx="23">
                  <c:v>350</c:v>
                </c:pt>
                <c:pt idx="24">
                  <c:v>400</c:v>
                </c:pt>
                <c:pt idx="25">
                  <c:v>500</c:v>
                </c:pt>
                <c:pt idx="26">
                  <c:v>600</c:v>
                </c:pt>
                <c:pt idx="27">
                  <c:v>700</c:v>
                </c:pt>
              </c:numCache>
            </c:numRef>
          </c:xVal>
          <c:yVal>
            <c:numRef>
              <c:f>Sheet1!$B$2:$B$29</c:f>
              <c:numCache>
                <c:formatCode>0.000</c:formatCode>
                <c:ptCount val="28"/>
                <c:pt idx="0">
                  <c:v>0.72799999999999998</c:v>
                </c:pt>
                <c:pt idx="1">
                  <c:v>0.72799999999999998</c:v>
                </c:pt>
                <c:pt idx="2">
                  <c:v>0.72299999999999998</c:v>
                </c:pt>
                <c:pt idx="3">
                  <c:v>0.71599999999999997</c:v>
                </c:pt>
                <c:pt idx="4">
                  <c:v>0.71199999999999997</c:v>
                </c:pt>
                <c:pt idx="5">
                  <c:v>0.70699999999999996</c:v>
                </c:pt>
                <c:pt idx="6">
                  <c:v>0.70499999999999996</c:v>
                </c:pt>
                <c:pt idx="7">
                  <c:v>0.70299999999999996</c:v>
                </c:pt>
                <c:pt idx="8">
                  <c:v>0.70099999999999996</c:v>
                </c:pt>
                <c:pt idx="9">
                  <c:v>0.69899999999999995</c:v>
                </c:pt>
                <c:pt idx="10">
                  <c:v>0.69799999999999995</c:v>
                </c:pt>
                <c:pt idx="11">
                  <c:v>0.69599999999999995</c:v>
                </c:pt>
                <c:pt idx="12">
                  <c:v>0.69399999999999995</c:v>
                </c:pt>
                <c:pt idx="13">
                  <c:v>0.69199999999999995</c:v>
                </c:pt>
                <c:pt idx="14">
                  <c:v>0.69</c:v>
                </c:pt>
                <c:pt idx="15">
                  <c:v>0.68799999999999994</c:v>
                </c:pt>
                <c:pt idx="16">
                  <c:v>0.68600000000000005</c:v>
                </c:pt>
                <c:pt idx="17">
                  <c:v>0.68400000000000005</c:v>
                </c:pt>
                <c:pt idx="18">
                  <c:v>0.68200000000000005</c:v>
                </c:pt>
                <c:pt idx="19">
                  <c:v>0.68100000000000005</c:v>
                </c:pt>
                <c:pt idx="20">
                  <c:v>0.68</c:v>
                </c:pt>
                <c:pt idx="21">
                  <c:v>0.67700000000000005</c:v>
                </c:pt>
                <c:pt idx="22">
                  <c:v>0.67400000000000004</c:v>
                </c:pt>
                <c:pt idx="23">
                  <c:v>0.67600000000000005</c:v>
                </c:pt>
                <c:pt idx="24">
                  <c:v>0.67800000000000005</c:v>
                </c:pt>
                <c:pt idx="25">
                  <c:v>0.68700000000000006</c:v>
                </c:pt>
                <c:pt idx="26">
                  <c:v>0.69899999999999995</c:v>
                </c:pt>
                <c:pt idx="27">
                  <c:v>0.70599999999999996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9AB-416B-A827-A5AC368B07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42896"/>
        <c:axId val="123437904"/>
      </c:scatterChart>
      <c:valAx>
        <c:axId val="12344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37904"/>
        <c:crosses val="autoZero"/>
        <c:crossBetween val="midCat"/>
      </c:valAx>
      <c:valAx>
        <c:axId val="12343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42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Specific</a:t>
            </a:r>
            <a:r>
              <a:rPr lang="en-IN" baseline="0"/>
              <a:t> Heat </a:t>
            </a:r>
            <a:r>
              <a:rPr lang="en-IN"/>
              <a:t>of air at 1 ATM</a:t>
            </a:r>
          </a:p>
        </c:rich>
      </c:tx>
      <c:layout>
        <c:manualLayout>
          <c:xMode val="edge"/>
          <c:yMode val="edge"/>
          <c:x val="6.1206154377897178E-2"/>
          <c:y val="3.78824777973804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Specific Heat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7.2135328030112231E-2"/>
                  <c:y val="-0.1516550925399068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Sheet1!$A$2:$A$34</c:f>
              <c:numCache>
                <c:formatCode>General</c:formatCode>
                <c:ptCount val="33"/>
                <c:pt idx="0">
                  <c:v>-50</c:v>
                </c:pt>
                <c:pt idx="1">
                  <c:v>-40</c:v>
                </c:pt>
                <c:pt idx="2">
                  <c:v>-30</c:v>
                </c:pt>
                <c:pt idx="3">
                  <c:v>-20</c:v>
                </c:pt>
                <c:pt idx="4">
                  <c:v>-10</c:v>
                </c:pt>
                <c:pt idx="5">
                  <c:v>0</c:v>
                </c:pt>
                <c:pt idx="6">
                  <c:v>10</c:v>
                </c:pt>
                <c:pt idx="7">
                  <c:v>20</c:v>
                </c:pt>
                <c:pt idx="8">
                  <c:v>30</c:v>
                </c:pt>
                <c:pt idx="9">
                  <c:v>40</c:v>
                </c:pt>
                <c:pt idx="10">
                  <c:v>50</c:v>
                </c:pt>
                <c:pt idx="11">
                  <c:v>60</c:v>
                </c:pt>
                <c:pt idx="12">
                  <c:v>70</c:v>
                </c:pt>
                <c:pt idx="13">
                  <c:v>80</c:v>
                </c:pt>
                <c:pt idx="14">
                  <c:v>90</c:v>
                </c:pt>
                <c:pt idx="15">
                  <c:v>100</c:v>
                </c:pt>
                <c:pt idx="16">
                  <c:v>120</c:v>
                </c:pt>
                <c:pt idx="17">
                  <c:v>140</c:v>
                </c:pt>
                <c:pt idx="18">
                  <c:v>160</c:v>
                </c:pt>
                <c:pt idx="19">
                  <c:v>180</c:v>
                </c:pt>
                <c:pt idx="20">
                  <c:v>200</c:v>
                </c:pt>
                <c:pt idx="21">
                  <c:v>250</c:v>
                </c:pt>
                <c:pt idx="22">
                  <c:v>300</c:v>
                </c:pt>
                <c:pt idx="23">
                  <c:v>350</c:v>
                </c:pt>
                <c:pt idx="24">
                  <c:v>400</c:v>
                </c:pt>
                <c:pt idx="25">
                  <c:v>500</c:v>
                </c:pt>
                <c:pt idx="26">
                  <c:v>600</c:v>
                </c:pt>
                <c:pt idx="27">
                  <c:v>700</c:v>
                </c:pt>
                <c:pt idx="28">
                  <c:v>800</c:v>
                </c:pt>
                <c:pt idx="29">
                  <c:v>900</c:v>
                </c:pt>
                <c:pt idx="30">
                  <c:v>1000</c:v>
                </c:pt>
                <c:pt idx="31">
                  <c:v>1100</c:v>
                </c:pt>
                <c:pt idx="32">
                  <c:v>1200</c:v>
                </c:pt>
              </c:numCache>
            </c:numRef>
          </c:xVal>
          <c:yVal>
            <c:numRef>
              <c:f>Sheet1!$B$2:$B$34</c:f>
              <c:numCache>
                <c:formatCode>0</c:formatCode>
                <c:ptCount val="33"/>
                <c:pt idx="0">
                  <c:v>1013</c:v>
                </c:pt>
                <c:pt idx="1">
                  <c:v>1013</c:v>
                </c:pt>
                <c:pt idx="2" formatCode="0.">
                  <c:v>1013</c:v>
                </c:pt>
                <c:pt idx="3">
                  <c:v>1009</c:v>
                </c:pt>
                <c:pt idx="4">
                  <c:v>1009</c:v>
                </c:pt>
                <c:pt idx="5">
                  <c:v>1005</c:v>
                </c:pt>
                <c:pt idx="6">
                  <c:v>1005</c:v>
                </c:pt>
                <c:pt idx="7">
                  <c:v>1005</c:v>
                </c:pt>
                <c:pt idx="8">
                  <c:v>1005</c:v>
                </c:pt>
                <c:pt idx="9">
                  <c:v>1005</c:v>
                </c:pt>
                <c:pt idx="10">
                  <c:v>1005</c:v>
                </c:pt>
                <c:pt idx="11">
                  <c:v>1005</c:v>
                </c:pt>
                <c:pt idx="12">
                  <c:v>1009</c:v>
                </c:pt>
                <c:pt idx="13">
                  <c:v>1009</c:v>
                </c:pt>
                <c:pt idx="14">
                  <c:v>1009</c:v>
                </c:pt>
                <c:pt idx="15" formatCode="General">
                  <c:v>1009</c:v>
                </c:pt>
                <c:pt idx="16">
                  <c:v>1009</c:v>
                </c:pt>
                <c:pt idx="17">
                  <c:v>1013</c:v>
                </c:pt>
                <c:pt idx="18">
                  <c:v>1017</c:v>
                </c:pt>
                <c:pt idx="19">
                  <c:v>1022</c:v>
                </c:pt>
                <c:pt idx="20">
                  <c:v>1026</c:v>
                </c:pt>
                <c:pt idx="21">
                  <c:v>1038</c:v>
                </c:pt>
                <c:pt idx="22">
                  <c:v>1047</c:v>
                </c:pt>
                <c:pt idx="23">
                  <c:v>1059</c:v>
                </c:pt>
                <c:pt idx="24">
                  <c:v>1067</c:v>
                </c:pt>
                <c:pt idx="25">
                  <c:v>1093</c:v>
                </c:pt>
                <c:pt idx="26">
                  <c:v>1114</c:v>
                </c:pt>
                <c:pt idx="27">
                  <c:v>1135</c:v>
                </c:pt>
                <c:pt idx="28">
                  <c:v>1156</c:v>
                </c:pt>
                <c:pt idx="29">
                  <c:v>1172</c:v>
                </c:pt>
                <c:pt idx="30">
                  <c:v>1185</c:v>
                </c:pt>
                <c:pt idx="31">
                  <c:v>1197</c:v>
                </c:pt>
                <c:pt idx="32">
                  <c:v>1210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1F3-474B-A13B-E270FE472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42896"/>
        <c:axId val="123437904"/>
      </c:scatterChart>
      <c:valAx>
        <c:axId val="12344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Temperature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37904"/>
        <c:crosses val="autoZero"/>
        <c:crossBetween val="midCat"/>
      </c:valAx>
      <c:valAx>
        <c:axId val="12343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Specific heat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42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Thermal</a:t>
            </a:r>
            <a:r>
              <a:rPr lang="en-IN" baseline="0"/>
              <a:t> Conductivity at 1ATM</a:t>
            </a:r>
          </a:p>
        </c:rich>
      </c:tx>
      <c:layout>
        <c:manualLayout>
          <c:xMode val="edge"/>
          <c:yMode val="edge"/>
          <c:x val="0.11786877330489708"/>
          <c:y val="3.08769916571341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Thermal Conductivity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1.0546141466412981E-2"/>
                  <c:y val="-0.1427404424162340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Sheet1!$A$2:$A$34</c:f>
              <c:numCache>
                <c:formatCode>General</c:formatCode>
                <c:ptCount val="33"/>
                <c:pt idx="0">
                  <c:v>-50</c:v>
                </c:pt>
                <c:pt idx="1">
                  <c:v>-40</c:v>
                </c:pt>
                <c:pt idx="2">
                  <c:v>-30</c:v>
                </c:pt>
                <c:pt idx="3">
                  <c:v>-20</c:v>
                </c:pt>
                <c:pt idx="4">
                  <c:v>-10</c:v>
                </c:pt>
                <c:pt idx="5">
                  <c:v>0</c:v>
                </c:pt>
                <c:pt idx="6">
                  <c:v>10</c:v>
                </c:pt>
                <c:pt idx="7">
                  <c:v>20</c:v>
                </c:pt>
                <c:pt idx="8">
                  <c:v>30</c:v>
                </c:pt>
                <c:pt idx="9">
                  <c:v>40</c:v>
                </c:pt>
                <c:pt idx="10">
                  <c:v>50</c:v>
                </c:pt>
                <c:pt idx="11">
                  <c:v>60</c:v>
                </c:pt>
                <c:pt idx="12">
                  <c:v>70</c:v>
                </c:pt>
                <c:pt idx="13">
                  <c:v>80</c:v>
                </c:pt>
                <c:pt idx="14">
                  <c:v>90</c:v>
                </c:pt>
                <c:pt idx="15">
                  <c:v>100</c:v>
                </c:pt>
                <c:pt idx="16">
                  <c:v>120</c:v>
                </c:pt>
                <c:pt idx="17">
                  <c:v>140</c:v>
                </c:pt>
                <c:pt idx="18">
                  <c:v>160</c:v>
                </c:pt>
                <c:pt idx="19">
                  <c:v>180</c:v>
                </c:pt>
                <c:pt idx="20">
                  <c:v>200</c:v>
                </c:pt>
                <c:pt idx="21">
                  <c:v>250</c:v>
                </c:pt>
                <c:pt idx="22">
                  <c:v>300</c:v>
                </c:pt>
                <c:pt idx="23">
                  <c:v>350</c:v>
                </c:pt>
                <c:pt idx="24">
                  <c:v>400</c:v>
                </c:pt>
                <c:pt idx="25">
                  <c:v>500</c:v>
                </c:pt>
                <c:pt idx="26">
                  <c:v>600</c:v>
                </c:pt>
                <c:pt idx="27">
                  <c:v>700</c:v>
                </c:pt>
                <c:pt idx="28">
                  <c:v>800</c:v>
                </c:pt>
                <c:pt idx="29">
                  <c:v>900</c:v>
                </c:pt>
                <c:pt idx="30">
                  <c:v>1000</c:v>
                </c:pt>
                <c:pt idx="31">
                  <c:v>1100</c:v>
                </c:pt>
                <c:pt idx="32">
                  <c:v>1200</c:v>
                </c:pt>
              </c:numCache>
            </c:numRef>
          </c:xVal>
          <c:yVal>
            <c:numRef>
              <c:f>Sheet1!$B$2:$B$34</c:f>
              <c:numCache>
                <c:formatCode>0.00000</c:formatCode>
                <c:ptCount val="33"/>
                <c:pt idx="0">
                  <c:v>2.035E-2</c:v>
                </c:pt>
                <c:pt idx="1">
                  <c:v>2.1170000000000001E-2</c:v>
                </c:pt>
                <c:pt idx="2">
                  <c:v>2.198E-2</c:v>
                </c:pt>
                <c:pt idx="3">
                  <c:v>2.2790000000000001E-2</c:v>
                </c:pt>
                <c:pt idx="4">
                  <c:v>2.3609999999999999E-2</c:v>
                </c:pt>
                <c:pt idx="5">
                  <c:v>2.4420000000000001E-2</c:v>
                </c:pt>
                <c:pt idx="6">
                  <c:v>2.512E-2</c:v>
                </c:pt>
                <c:pt idx="7">
                  <c:v>2.5930000000000002E-2</c:v>
                </c:pt>
                <c:pt idx="8">
                  <c:v>2.6749999999999999E-2</c:v>
                </c:pt>
                <c:pt idx="9">
                  <c:v>2.7560000000000001E-2</c:v>
                </c:pt>
                <c:pt idx="10">
                  <c:v>2.826E-2</c:v>
                </c:pt>
                <c:pt idx="11">
                  <c:v>2.896E-2</c:v>
                </c:pt>
                <c:pt idx="12">
                  <c:v>2.9659999999999999E-2</c:v>
                </c:pt>
                <c:pt idx="13">
                  <c:v>3.0470000000000001E-2</c:v>
                </c:pt>
                <c:pt idx="14">
                  <c:v>3.1280000000000002E-2</c:v>
                </c:pt>
                <c:pt idx="15">
                  <c:v>3.2099999999999997E-2</c:v>
                </c:pt>
                <c:pt idx="16">
                  <c:v>3.338E-2</c:v>
                </c:pt>
                <c:pt idx="17">
                  <c:v>3.4889999999999997E-2</c:v>
                </c:pt>
                <c:pt idx="18">
                  <c:v>3.6400000000000002E-2</c:v>
                </c:pt>
                <c:pt idx="19">
                  <c:v>3.78E-2</c:v>
                </c:pt>
                <c:pt idx="20">
                  <c:v>3.9309999999999998E-2</c:v>
                </c:pt>
                <c:pt idx="21">
                  <c:v>4.2680000000000003E-2</c:v>
                </c:pt>
                <c:pt idx="22">
                  <c:v>4.6050000000000001E-2</c:v>
                </c:pt>
                <c:pt idx="23">
                  <c:v>4.9079999999999999E-2</c:v>
                </c:pt>
                <c:pt idx="24">
                  <c:v>5.21E-2</c:v>
                </c:pt>
                <c:pt idx="25">
                  <c:v>5.7450000000000001E-2</c:v>
                </c:pt>
                <c:pt idx="26">
                  <c:v>6.2219999999999998E-2</c:v>
                </c:pt>
                <c:pt idx="27">
                  <c:v>6.6869999999999999E-2</c:v>
                </c:pt>
                <c:pt idx="28">
                  <c:v>7.1760000000000004E-2</c:v>
                </c:pt>
                <c:pt idx="29">
                  <c:v>7.6289999999999997E-2</c:v>
                </c:pt>
                <c:pt idx="30">
                  <c:v>8.0710000000000004E-2</c:v>
                </c:pt>
                <c:pt idx="31">
                  <c:v>8.5019999999999998E-2</c:v>
                </c:pt>
                <c:pt idx="32">
                  <c:v>9.153E-2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CBB-4281-B669-5A01DC660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42896"/>
        <c:axId val="123437904"/>
      </c:scatterChart>
      <c:valAx>
        <c:axId val="12344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37904"/>
        <c:crosses val="autoZero"/>
        <c:crossBetween val="midCat"/>
      </c:valAx>
      <c:valAx>
        <c:axId val="12343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42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Thermal</a:t>
            </a:r>
            <a:r>
              <a:rPr lang="en-IN" baseline="0"/>
              <a:t> Diffusivity</a:t>
            </a:r>
            <a:r>
              <a:rPr lang="en-IN"/>
              <a:t> of air at 1 ATM</a:t>
            </a:r>
          </a:p>
        </c:rich>
      </c:tx>
      <c:layout>
        <c:manualLayout>
          <c:xMode val="edge"/>
          <c:yMode val="edge"/>
          <c:x val="8.4404906833661933E-2"/>
          <c:y val="4.70966579173190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Diffusivity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5.3673938902622766E-2"/>
                  <c:y val="-0.151133175256676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Sheet1!$A$2:$A$34</c:f>
              <c:numCache>
                <c:formatCode>General</c:formatCode>
                <c:ptCount val="33"/>
                <c:pt idx="0">
                  <c:v>-50</c:v>
                </c:pt>
                <c:pt idx="1">
                  <c:v>-40</c:v>
                </c:pt>
                <c:pt idx="2">
                  <c:v>-30</c:v>
                </c:pt>
                <c:pt idx="3">
                  <c:v>-20</c:v>
                </c:pt>
                <c:pt idx="4">
                  <c:v>-10</c:v>
                </c:pt>
                <c:pt idx="5">
                  <c:v>0</c:v>
                </c:pt>
                <c:pt idx="6">
                  <c:v>10</c:v>
                </c:pt>
                <c:pt idx="7">
                  <c:v>20</c:v>
                </c:pt>
                <c:pt idx="8">
                  <c:v>30</c:v>
                </c:pt>
                <c:pt idx="9">
                  <c:v>40</c:v>
                </c:pt>
                <c:pt idx="10">
                  <c:v>50</c:v>
                </c:pt>
                <c:pt idx="11">
                  <c:v>60</c:v>
                </c:pt>
                <c:pt idx="12">
                  <c:v>70</c:v>
                </c:pt>
                <c:pt idx="13">
                  <c:v>80</c:v>
                </c:pt>
                <c:pt idx="14">
                  <c:v>90</c:v>
                </c:pt>
                <c:pt idx="15">
                  <c:v>100</c:v>
                </c:pt>
                <c:pt idx="16">
                  <c:v>120</c:v>
                </c:pt>
                <c:pt idx="17">
                  <c:v>140</c:v>
                </c:pt>
                <c:pt idx="18">
                  <c:v>160</c:v>
                </c:pt>
                <c:pt idx="19">
                  <c:v>180</c:v>
                </c:pt>
                <c:pt idx="20">
                  <c:v>200</c:v>
                </c:pt>
                <c:pt idx="21">
                  <c:v>250</c:v>
                </c:pt>
                <c:pt idx="22">
                  <c:v>300</c:v>
                </c:pt>
                <c:pt idx="23">
                  <c:v>350</c:v>
                </c:pt>
                <c:pt idx="24">
                  <c:v>400</c:v>
                </c:pt>
                <c:pt idx="25">
                  <c:v>500</c:v>
                </c:pt>
                <c:pt idx="26">
                  <c:v>600</c:v>
                </c:pt>
                <c:pt idx="27">
                  <c:v>700</c:v>
                </c:pt>
                <c:pt idx="28">
                  <c:v>800</c:v>
                </c:pt>
                <c:pt idx="29">
                  <c:v>900</c:v>
                </c:pt>
                <c:pt idx="30">
                  <c:v>1000</c:v>
                </c:pt>
                <c:pt idx="31">
                  <c:v>1100</c:v>
                </c:pt>
                <c:pt idx="32">
                  <c:v>1200</c:v>
                </c:pt>
              </c:numCache>
            </c:numRef>
          </c:xVal>
          <c:yVal>
            <c:numRef>
              <c:f>Sheet1!$B$2:$B$34</c:f>
              <c:numCache>
                <c:formatCode>General</c:formatCode>
                <c:ptCount val="33"/>
                <c:pt idx="0">
                  <c:v>12.644</c:v>
                </c:pt>
                <c:pt idx="1">
                  <c:v>13.776</c:v>
                </c:pt>
                <c:pt idx="2">
                  <c:v>14.917</c:v>
                </c:pt>
                <c:pt idx="3">
                  <c:v>16.193999999999999</c:v>
                </c:pt>
                <c:pt idx="4">
                  <c:v>17.443999999999999</c:v>
                </c:pt>
                <c:pt idx="5">
                  <c:v>18.806000000000001</c:v>
                </c:pt>
                <c:pt idx="6">
                  <c:v>20.006</c:v>
                </c:pt>
                <c:pt idx="7">
                  <c:v>21.417000000000002</c:v>
                </c:pt>
                <c:pt idx="8">
                  <c:v>22.861000000000001</c:v>
                </c:pt>
                <c:pt idx="9">
                  <c:v>24.306000000000001</c:v>
                </c:pt>
                <c:pt idx="10">
                  <c:v>25.722000000000001</c:v>
                </c:pt>
                <c:pt idx="11">
                  <c:v>27.193999999999999</c:v>
                </c:pt>
                <c:pt idx="12">
                  <c:v>28.006</c:v>
                </c:pt>
                <c:pt idx="13">
                  <c:v>30.193999999999999</c:v>
                </c:pt>
                <c:pt idx="14">
                  <c:v>31.888999999999999</c:v>
                </c:pt>
                <c:pt idx="15">
                  <c:v>33.639000000000003</c:v>
                </c:pt>
                <c:pt idx="16">
                  <c:v>36.832999999999998</c:v>
                </c:pt>
                <c:pt idx="17">
                  <c:v>40.332999999999998</c:v>
                </c:pt>
                <c:pt idx="18">
                  <c:v>43.889000000000003</c:v>
                </c:pt>
                <c:pt idx="19">
                  <c:v>47.5</c:v>
                </c:pt>
                <c:pt idx="20">
                  <c:v>51.360999999999997</c:v>
                </c:pt>
                <c:pt idx="21">
                  <c:v>58.5</c:v>
                </c:pt>
                <c:pt idx="22">
                  <c:v>71.555999999999997</c:v>
                </c:pt>
                <c:pt idx="23">
                  <c:v>81.861000000000004</c:v>
                </c:pt>
                <c:pt idx="24">
                  <c:v>93.111000000000004</c:v>
                </c:pt>
                <c:pt idx="25">
                  <c:v>115.306</c:v>
                </c:pt>
                <c:pt idx="26">
                  <c:v>138.61099999999999</c:v>
                </c:pt>
                <c:pt idx="27">
                  <c:v>163.38900000000001</c:v>
                </c:pt>
                <c:pt idx="28">
                  <c:v>189.44399999999999</c:v>
                </c:pt>
                <c:pt idx="29">
                  <c:v>216.22200000000001</c:v>
                </c:pt>
                <c:pt idx="30">
                  <c:v>246.667</c:v>
                </c:pt>
                <c:pt idx="31">
                  <c:v>276.25</c:v>
                </c:pt>
                <c:pt idx="32">
                  <c:v>316.5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283-49A1-89EA-8CD3CC09A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42896"/>
        <c:axId val="123437904"/>
      </c:scatterChart>
      <c:valAx>
        <c:axId val="12344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37904"/>
        <c:crosses val="autoZero"/>
        <c:crossBetween val="midCat"/>
      </c:valAx>
      <c:valAx>
        <c:axId val="12343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42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Deviation in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 num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Sheet6!$C$9:$C$11</c:f>
              <c:numCache>
                <c:formatCode>General</c:formatCode>
                <c:ptCount val="3"/>
                <c:pt idx="0">
                  <c:v>0</c:v>
                </c:pt>
                <c:pt idx="1">
                  <c:v>26.6</c:v>
                </c:pt>
              </c:numCache>
            </c:numRef>
          </c:cat>
          <c:val>
            <c:numRef>
              <c:f>Sheet6!$D$9:$D$10</c:f>
              <c:numCache>
                <c:formatCode>General</c:formatCode>
                <c:ptCount val="2"/>
                <c:pt idx="0">
                  <c:v>49</c:v>
                </c:pt>
                <c:pt idx="1">
                  <c:v>48.6006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1D6-4A1B-A66B-640D8A3AE317}"/>
            </c:ext>
          </c:extLst>
        </c:ser>
        <c:ser>
          <c:idx val="1"/>
          <c:order val="1"/>
          <c:tx>
            <c:v>T exp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Sheet6!$E$9:$E$10</c:f>
              <c:numCache>
                <c:formatCode>General</c:formatCode>
                <c:ptCount val="2"/>
                <c:pt idx="0">
                  <c:v>49</c:v>
                </c:pt>
                <c:pt idx="1">
                  <c:v>46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1D6-4A1B-A66B-640D8A3AE31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8547280"/>
        <c:axId val="1688543536"/>
      </c:lineChart>
      <c:catAx>
        <c:axId val="168854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Distance</a:t>
                </a:r>
                <a:r>
                  <a:rPr lang="en-IN" baseline="0"/>
                  <a:t> in mm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3536"/>
        <c:crosses val="autoZero"/>
        <c:auto val="1"/>
        <c:lblAlgn val="ctr"/>
        <c:lblOffset val="100"/>
        <c:noMultiLvlLbl val="0"/>
      </c:catAx>
      <c:valAx>
        <c:axId val="16885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fin</a:t>
                </a:r>
                <a:r>
                  <a:rPr lang="en-US" baseline="0"/>
                  <a:t> temp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7.5187969924812026E-2"/>
              <c:y val="0.20623548922056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72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Deviation in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 num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Sheet6!$C$9:$C$11</c:f>
              <c:numCache>
                <c:formatCode>General</c:formatCode>
                <c:ptCount val="3"/>
                <c:pt idx="0">
                  <c:v>0</c:v>
                </c:pt>
                <c:pt idx="1">
                  <c:v>26.6</c:v>
                </c:pt>
              </c:numCache>
            </c:numRef>
          </c:cat>
          <c:val>
            <c:numRef>
              <c:f>Sheet6!$D$9:$D$10</c:f>
              <c:numCache>
                <c:formatCode>General</c:formatCode>
                <c:ptCount val="2"/>
                <c:pt idx="0">
                  <c:v>49</c:v>
                </c:pt>
                <c:pt idx="1">
                  <c:v>48.6006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9BF-4714-842D-1856AE9221C3}"/>
            </c:ext>
          </c:extLst>
        </c:ser>
        <c:ser>
          <c:idx val="1"/>
          <c:order val="1"/>
          <c:tx>
            <c:v>T exp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Sheet6!$E$9:$E$10</c:f>
              <c:numCache>
                <c:formatCode>General</c:formatCode>
                <c:ptCount val="2"/>
                <c:pt idx="0">
                  <c:v>49</c:v>
                </c:pt>
                <c:pt idx="1">
                  <c:v>46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9BF-4714-842D-1856AE9221C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8547280"/>
        <c:axId val="1688543536"/>
      </c:lineChart>
      <c:catAx>
        <c:axId val="168854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Distance</a:t>
                </a:r>
                <a:r>
                  <a:rPr lang="en-IN" baseline="0"/>
                  <a:t> in mm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3536"/>
        <c:crosses val="autoZero"/>
        <c:auto val="1"/>
        <c:lblAlgn val="ctr"/>
        <c:lblOffset val="100"/>
        <c:noMultiLvlLbl val="0"/>
      </c:catAx>
      <c:valAx>
        <c:axId val="16885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fin</a:t>
                </a:r>
                <a:r>
                  <a:rPr lang="en-US" baseline="0"/>
                  <a:t> temp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7.5187969924812026E-2"/>
              <c:y val="0.20623548922056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5472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0.04202</cdr:x>
      <cdr:y>0.86368</cdr:y>
    </cdr:from>
    <cdr:to>
      <cdr:x>0.47811</cdr:x>
      <cdr:y>1</cdr:y>
    </cdr:to>
    <cdr:sp macro="" textlink="">
      <cdr:nvSpPr>
        <cdr:cNvPr id="2" name="Text Box 2">
          <a:extLst xmlns:a="http://schemas.openxmlformats.org/drawingml/2006/main">
            <a:ext uri="{FF2B5EF4-FFF2-40B4-BE49-F238E27FC236}">
              <a16:creationId xmlns:a16="http://schemas.microsoft.com/office/drawing/2014/main" id="{97DD7A2D-4BF6-18DC-FD47-C6F2C02215F2}"/>
            </a:ext>
          </a:extLst>
        </cdr:cNvPr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20653" y="1718634"/>
          <a:ext cx="1252213" cy="260983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Q=60W,V=4m/s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0.04077</cdr:x>
      <cdr:y>0.8601</cdr:y>
    </cdr:from>
    <cdr:to>
      <cdr:x>0.47191</cdr:x>
      <cdr:y>0.99507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18428" y="1663065"/>
          <a:ext cx="1252220" cy="26098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Q=120W,V=4m/s</a:t>
          </a: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0.06559</cdr:x>
      <cdr:y>0.21887</cdr:y>
    </cdr:from>
    <cdr:to>
      <cdr:x>0.16635</cdr:x>
      <cdr:y>0.54493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6CF309A2-E3FB-5C5D-2EB8-A76B49C2A77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 rot="16200000">
          <a:off x="7620" y="624856"/>
          <a:ext cx="658425" cy="29263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0.04077</cdr:x>
      <cdr:y>0.84698</cdr:y>
    </cdr:from>
    <cdr:to>
      <cdr:x>0.47191</cdr:x>
      <cdr:y>0.97442</cdr:y>
    </cdr:to>
    <cdr:sp macro="" textlink="">
      <cdr:nvSpPr>
        <cdr:cNvPr id="3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18428" y="1734502"/>
          <a:ext cx="1252220" cy="26098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Q=120W,V=6m/s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0.06297</cdr:x>
      <cdr:y>0.21472</cdr:y>
    </cdr:from>
    <cdr:to>
      <cdr:x>0.16372</cdr:x>
      <cdr:y>0.55263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1E4F966D-3D1B-3C64-E001-79D0BC155C3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 rot="16200000">
          <a:off x="11430" y="575325"/>
          <a:ext cx="635565" cy="29263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0.04482</cdr:x>
      <cdr:y>0.85272</cdr:y>
    </cdr:from>
    <cdr:to>
      <cdr:x>0.47595</cdr:x>
      <cdr:y>1</cdr:y>
    </cdr:to>
    <cdr:sp macro="" textlink="">
      <cdr:nvSpPr>
        <cdr:cNvPr id="4" name="Text Box 1">
          <a:extLst xmlns:a="http://schemas.openxmlformats.org/drawingml/2006/main">
            <a:ext uri="{FF2B5EF4-FFF2-40B4-BE49-F238E27FC236}">
              <a16:creationId xmlns:a16="http://schemas.microsoft.com/office/drawing/2014/main" id="{D697BCD4-5BF3-894C-1A40-E2B8309A435B}"/>
            </a:ext>
          </a:extLst>
        </cdr:cNvPr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30180" y="1627815"/>
          <a:ext cx="1252212" cy="26099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Q=60W,V=6m/s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0.0572</cdr:x>
      <cdr:y>0.20905</cdr:y>
    </cdr:from>
    <cdr:to>
      <cdr:x>0.15375</cdr:x>
      <cdr:y>0.52425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30C27DAC-64C1-A395-DAA2-0C4DB67DE36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 rot="16200000">
          <a:off x="7620" y="554750"/>
          <a:ext cx="597460" cy="2804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0.00995</cdr:x>
      <cdr:y>0.84221</cdr:y>
    </cdr:from>
    <cdr:to>
      <cdr:x>0.44108</cdr:x>
      <cdr:y>0.9799</cdr:y>
    </cdr:to>
    <cdr:sp macro="" textlink="">
      <cdr:nvSpPr>
        <cdr:cNvPr id="4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8893" y="1596390"/>
          <a:ext cx="1252220" cy="26098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spAutoFit/>
        </a:bodyPr>
        <a:lstStyle xmlns:a="http://schemas.openxmlformats.org/drawingml/2006/main"/>
        <a:p xmlns:a="http://schemas.openxmlformats.org/drawingml/2006/main">
          <a:r>
            <a:rPr lang="en-IN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Q=80W,V=2m/s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0.02328</cdr:x>
      <cdr:y>0.84016</cdr:y>
    </cdr:from>
    <cdr:to>
      <cdr:x>0.45442</cdr:x>
      <cdr:y>0.97064</cdr:y>
    </cdr:to>
    <cdr:sp macro="" textlink="">
      <cdr:nvSpPr>
        <cdr:cNvPr id="2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7628" y="1680528"/>
          <a:ext cx="1252220" cy="26098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Q=80W,V=4m/s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0.01924</cdr:x>
      <cdr:y>0.84858</cdr:y>
    </cdr:from>
    <cdr:to>
      <cdr:x>0.45037</cdr:x>
      <cdr:y>0.98734</cdr:y>
    </cdr:to>
    <cdr:sp macro="" textlink="">
      <cdr:nvSpPr>
        <cdr:cNvPr id="2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5881" y="1596073"/>
          <a:ext cx="1252220" cy="26098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Q=80W,V=6m/s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0.02744</cdr:x>
      <cdr:y>0.84046</cdr:y>
    </cdr:from>
    <cdr:to>
      <cdr:x>0.45857</cdr:x>
      <cdr:y>0.97678</cdr:y>
    </cdr:to>
    <cdr:sp macro="" textlink="">
      <cdr:nvSpPr>
        <cdr:cNvPr id="2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9693" y="1609090"/>
          <a:ext cx="1252220" cy="26098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Q=100W,V=2m/s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0.04493</cdr:x>
      <cdr:y>0.85425</cdr:y>
    </cdr:from>
    <cdr:to>
      <cdr:x>0.47606</cdr:x>
      <cdr:y>0.98856</cdr:y>
    </cdr:to>
    <cdr:sp macro="" textlink="">
      <cdr:nvSpPr>
        <cdr:cNvPr id="2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30493" y="1659890"/>
          <a:ext cx="1252220" cy="26098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Q=100W,V=4m/s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0.06559</cdr:x>
      <cdr:y>0.2307</cdr:y>
    </cdr:from>
    <cdr:to>
      <cdr:x>0.16635</cdr:x>
      <cdr:y>0.55221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3555206C-65C1-7504-5D30-12A3547B987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 rot="16200000">
          <a:off x="7620" y="655336"/>
          <a:ext cx="658425" cy="29263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0.03345</cdr:x>
      <cdr:y>0.8524</cdr:y>
    </cdr:from>
    <cdr:to>
      <cdr:x>0.46458</cdr:x>
      <cdr:y>0.97984</cdr:y>
    </cdr:to>
    <cdr:sp macro="" textlink="">
      <cdr:nvSpPr>
        <cdr:cNvPr id="3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97155" y="1745615"/>
          <a:ext cx="1252220" cy="26098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Q=100W,V=6m/s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0.05772</cdr:x>
      <cdr:y>0.17778</cdr:y>
    </cdr:from>
    <cdr:to>
      <cdr:x>0.15847</cdr:x>
      <cdr:y>0.54352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4322FBF9-8220-C663-9907-57D2BCE154E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 rot="16200000">
          <a:off x="-15240" y="502936"/>
          <a:ext cx="658425" cy="29263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0.02328</cdr:x>
      <cdr:y>0.83795</cdr:y>
    </cdr:from>
    <cdr:to>
      <cdr:x>0.45442</cdr:x>
      <cdr:y>0.9736</cdr:y>
    </cdr:to>
    <cdr:sp macro="" textlink="">
      <cdr:nvSpPr>
        <cdr:cNvPr id="3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7628" y="1612265"/>
          <a:ext cx="1252220" cy="26098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Q=120W,V=2m/s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EBD8-0DF3-4EA2-9EDA-789E8A074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DA87-F7B1-4A34-A956-E96F834A0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BA99-1F39-471F-BBAC-749022E0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F723-1BF9-4F76-BB4C-9B722F0CECD1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EA288-5523-417B-9803-88D8009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502F-964B-459D-A742-49B19DF6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436B-6133-4EBB-9504-CF0CD14F5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0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3FD5-7808-4378-B307-B8A96817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660D0-CEDB-4E91-BEEA-125B3412B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2CAB-6BF1-484B-B069-8FCC9414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F723-1BF9-4F76-BB4C-9B722F0CECD1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1F8B-21B5-4471-BA2E-5B75FB59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DAC4-5C2A-489F-9843-0D1364AC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436B-6133-4EBB-9504-CF0CD14F5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5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B5D1C-0338-4F57-8F29-65D5BE21F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8E20F-A148-4417-8616-4B973CF9D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0EAD-3BAA-4F26-8DE4-06606658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F723-1BF9-4F76-BB4C-9B722F0CECD1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55A39-5433-4C24-8D4A-3D785C1C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BF92-AFE9-47CD-B104-8099A611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436B-6133-4EBB-9504-CF0CD14F5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8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54A6-4828-4D80-9494-7F1D5886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DF8B-8791-4011-A3AB-5DB8CEBE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5804-8DCA-4976-A05C-D29C9A37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F723-1BF9-4F76-BB4C-9B722F0CECD1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7D939-A470-4714-899B-63795A4D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D0BBC-8D15-425A-B1A6-5A0DAA1F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436B-6133-4EBB-9504-CF0CD14F5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40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FD1F-2535-41A5-9D3E-2D78CCC9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553B1-BB4A-4CEE-8148-C70B5A170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468C-FA73-42A8-AD6E-2808127C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F723-1BF9-4F76-BB4C-9B722F0CECD1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3868-71F4-453C-B1E7-FB942715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FBF4-7320-4958-9A9B-0309D362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436B-6133-4EBB-9504-CF0CD14F5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6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3620-C10D-40A4-9256-0C9DCA27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31BA-EE73-457B-A670-423BBD8EC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CE26B-1EB7-499D-8877-27FC1D304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904EC-1356-4E82-8A74-F1373993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F723-1BF9-4F76-BB4C-9B722F0CECD1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77A8-EF58-4EE9-AE28-6D3A65E6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7A41-8DDF-46CF-95B5-F2A265CF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436B-6133-4EBB-9504-CF0CD14F5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2E7F-87EA-4442-A437-155D3896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7CC77-0CCB-419F-9E03-659297D7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D1F34-900B-4DE1-8715-C763547EF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E6222-D637-4616-BED6-B2AA6BF73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BA2FA-AF38-495D-A0F4-31CF1AF2C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22841-7F63-43ED-A0B2-721359BD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F723-1BF9-4F76-BB4C-9B722F0CECD1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0F9A2-9B34-43D2-BC76-0C1E7DEF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F47F8-A948-40AE-96AA-C847C39D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436B-6133-4EBB-9504-CF0CD14F5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DE7B-2A69-4EF7-80D7-22B31BE8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610EC-4AB9-43CC-82F3-4656652C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F723-1BF9-4F76-BB4C-9B722F0CECD1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A9469-AEEE-4828-B4AA-80448709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B1A9C-1700-4A0B-ABA4-05CB5E6E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436B-6133-4EBB-9504-CF0CD14F5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90E37-7A9F-4578-BD68-49F09BF8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F723-1BF9-4F76-BB4C-9B722F0CECD1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2927F-8752-4884-B599-8BD27CE1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D62E-5702-4719-B149-32B37247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436B-6133-4EBB-9504-CF0CD14F5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2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3D49-5873-4E84-B2A3-93534C29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58744-9382-4BFF-BBAC-536A6A4A0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B813E-5C0B-409E-AF34-9798D7547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CB1AC-0927-4261-8F2B-5E3F8CD5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F723-1BF9-4F76-BB4C-9B722F0CECD1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E4C92-F9FC-4A57-9123-18A03060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CDAB9-35DD-42AC-9DB9-B172654F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436B-6133-4EBB-9504-CF0CD14F5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6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D9BE-7D7D-4BB2-BE87-BAC6F724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6129C-ED96-4253-9AEA-4C240ABA7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F2AC5-A075-4F6F-A2C7-12D41E52C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76F5D-EA2B-45B9-A586-CD559D03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F723-1BF9-4F76-BB4C-9B722F0CECD1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3AD0E-D6FA-4FE6-B247-2EBFFE77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7B04A-B770-48E3-B11C-9E3DFC34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436B-6133-4EBB-9504-CF0CD14F5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1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C7ECD-9627-4A64-BCAD-0192B196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722CD-7E0D-471B-9C71-F7B43841D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8693-A44D-450D-A013-6F6D00867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5F723-1BF9-4F76-BB4C-9B722F0CECD1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2030-68E0-4141-AF91-EDF864BFA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FC71B-6C5F-44A2-9F44-C69AF1E9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436B-6133-4EBB-9504-CF0CD14F5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9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13" Type="http://schemas.openxmlformats.org/officeDocument/2006/relationships/chart" Target="../charts/chart19.xml"/><Relationship Id="rId3" Type="http://schemas.openxmlformats.org/officeDocument/2006/relationships/chart" Target="../charts/chart9.xml"/><Relationship Id="rId7" Type="http://schemas.openxmlformats.org/officeDocument/2006/relationships/chart" Target="../charts/chart13.xml"/><Relationship Id="rId12" Type="http://schemas.openxmlformats.org/officeDocument/2006/relationships/chart" Target="../charts/chart18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11" Type="http://schemas.openxmlformats.org/officeDocument/2006/relationships/chart" Target="../charts/chart17.xml"/><Relationship Id="rId5" Type="http://schemas.openxmlformats.org/officeDocument/2006/relationships/chart" Target="../charts/chart11.xml"/><Relationship Id="rId10" Type="http://schemas.openxmlformats.org/officeDocument/2006/relationships/chart" Target="../charts/chart16.xml"/><Relationship Id="rId4" Type="http://schemas.openxmlformats.org/officeDocument/2006/relationships/chart" Target="../charts/chart10.xml"/><Relationship Id="rId9" Type="http://schemas.openxmlformats.org/officeDocument/2006/relationships/chart" Target="../charts/char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09C1-CADE-418A-8FD9-A632767C5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189"/>
            <a:ext cx="9144000" cy="1417027"/>
          </a:xfrm>
        </p:spPr>
        <p:txBody>
          <a:bodyPr>
            <a:no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Analysis of Heat Distribution in Compressor Cylinder Fins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5B0D8-26C6-4C7F-B9F6-7331189DF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9" y="531189"/>
            <a:ext cx="1306651" cy="1526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15EB4-7764-480E-B961-569A391C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670" y="531189"/>
            <a:ext cx="1406051" cy="1401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859E16-FFFC-404F-A70D-15D95BC9F8FE}"/>
              </a:ext>
            </a:extLst>
          </p:cNvPr>
          <p:cNvSpPr txBox="1"/>
          <p:nvPr/>
        </p:nvSpPr>
        <p:spPr>
          <a:xfrm>
            <a:off x="874643" y="6188358"/>
            <a:ext cx="1088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 – 18MEMP68 – 28-07-2022		                      Department of Mechanical Engineering     Page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D966C02-AD3A-4F7E-8792-31F5EEAC9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9678"/>
              </p:ext>
            </p:extLst>
          </p:nvPr>
        </p:nvGraphicFramePr>
        <p:xfrm>
          <a:off x="2225514" y="2129204"/>
          <a:ext cx="8220156" cy="2669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0743">
                  <a:extLst>
                    <a:ext uri="{9D8B030D-6E8A-4147-A177-3AD203B41FA5}">
                      <a16:colId xmlns:a16="http://schemas.microsoft.com/office/drawing/2014/main" val="3304370243"/>
                    </a:ext>
                  </a:extLst>
                </a:gridCol>
                <a:gridCol w="3919413">
                  <a:extLst>
                    <a:ext uri="{9D8B030D-6E8A-4147-A177-3AD203B41FA5}">
                      <a16:colId xmlns:a16="http://schemas.microsoft.com/office/drawing/2014/main" val="3846013358"/>
                    </a:ext>
                  </a:extLst>
                </a:gridCol>
              </a:tblGrid>
              <a:tr h="577106">
                <a:tc gridSpan="2">
                  <a:txBody>
                    <a:bodyPr/>
                    <a:lstStyle/>
                    <a:p>
                      <a:pPr algn="ctr"/>
                      <a:r>
                        <a:rPr lang="en-IN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IN" sz="3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30935"/>
                  </a:ext>
                </a:extLst>
              </a:tr>
              <a:tr h="522716">
                <a:tc>
                  <a:txBody>
                    <a:bodyPr/>
                    <a:lstStyle/>
                    <a:p>
                      <a:r>
                        <a:rPr lang="en-IN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Syed Saqib Ahmed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aseline="0" dirty="0"/>
                        <a:t>4VV19ME137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2451790"/>
                  </a:ext>
                </a:extLst>
              </a:tr>
              <a:tr h="522716">
                <a:tc>
                  <a:txBody>
                    <a:bodyPr/>
                    <a:lstStyle/>
                    <a:p>
                      <a:r>
                        <a:rPr lang="en-IN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Thushar K Nimbalkar</a:t>
                      </a:r>
                      <a:endParaRPr lang="en-IN" sz="2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aseline="0" dirty="0"/>
                        <a:t>4VV19ME140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2596407"/>
                  </a:ext>
                </a:extLst>
              </a:tr>
              <a:tr h="522716">
                <a:tc>
                  <a:txBody>
                    <a:bodyPr/>
                    <a:lstStyle/>
                    <a:p>
                      <a:r>
                        <a:rPr lang="en-IN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Sumanth.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aseline="0" dirty="0"/>
                        <a:t>4VV19ME132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6492822"/>
                  </a:ext>
                </a:extLst>
              </a:tr>
              <a:tr h="522716">
                <a:tc>
                  <a:txBody>
                    <a:bodyPr/>
                    <a:lstStyle/>
                    <a:p>
                      <a:r>
                        <a:rPr lang="en-IN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Mohammed Farhan</a:t>
                      </a:r>
                      <a:endParaRPr lang="en-IN" sz="2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aseline="0" dirty="0"/>
                        <a:t>4VV20ME425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2493679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DEAEF98-0FF7-4446-9F62-E7041126D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44238"/>
              </p:ext>
            </p:extLst>
          </p:nvPr>
        </p:nvGraphicFramePr>
        <p:xfrm>
          <a:off x="3777854" y="4996174"/>
          <a:ext cx="5078923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8923">
                  <a:extLst>
                    <a:ext uri="{9D8B030D-6E8A-4147-A177-3AD203B41FA5}">
                      <a16:colId xmlns:a16="http://schemas.microsoft.com/office/drawing/2014/main" val="2187203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 the guidance of 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Muthuraju N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65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02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C3F7-32A3-E43E-70E5-8AC04D24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853" y="321164"/>
            <a:ext cx="4079631" cy="575652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9F21EA-D2EE-792C-DBF1-696B8984F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15" y="896816"/>
            <a:ext cx="9407769" cy="54295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78315D-C3D2-65C2-6E11-53C123F8F20B}"/>
              </a:ext>
            </a:extLst>
          </p:cNvPr>
          <p:cNvSpPr txBox="1"/>
          <p:nvPr/>
        </p:nvSpPr>
        <p:spPr>
          <a:xfrm>
            <a:off x="838200" y="6334832"/>
            <a:ext cx="1088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 – 18MEMP68 – 28-07-2022		                      Department of Mechanical Engineering     Page 10</a:t>
            </a:r>
          </a:p>
        </p:txBody>
      </p:sp>
    </p:spTree>
    <p:extLst>
      <p:ext uri="{BB962C8B-B14F-4D97-AF65-F5344CB8AC3E}">
        <p14:creationId xmlns:p14="http://schemas.microsoft.com/office/powerpoint/2010/main" val="330239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B94E-9FF6-73D2-F9B5-62CB823B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393211"/>
            <a:ext cx="4648200" cy="575652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1D462-0AAF-4FE7-9781-AB925258011E}"/>
              </a:ext>
            </a:extLst>
          </p:cNvPr>
          <p:cNvSpPr txBox="1"/>
          <p:nvPr/>
        </p:nvSpPr>
        <p:spPr>
          <a:xfrm>
            <a:off x="838200" y="6334832"/>
            <a:ext cx="1088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 – 18MEMP68 – 28-07-2022		                      Department of Mechanical Engineering     Page 11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AA6D6D3-DC86-035A-0E2F-727EEFC8C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899145"/>
              </p:ext>
            </p:extLst>
          </p:nvPr>
        </p:nvGraphicFramePr>
        <p:xfrm>
          <a:off x="562398" y="968863"/>
          <a:ext cx="2871470" cy="1914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AA6D6D3-DC86-035A-0E2F-727EEFC8C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3528137"/>
              </p:ext>
            </p:extLst>
          </p:nvPr>
        </p:nvGraphicFramePr>
        <p:xfrm>
          <a:off x="562398" y="2765826"/>
          <a:ext cx="2871470" cy="1914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3A3408A-FC46-4520-97FE-276283EF3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762352"/>
              </p:ext>
            </p:extLst>
          </p:nvPr>
        </p:nvGraphicFramePr>
        <p:xfrm>
          <a:off x="562398" y="4680351"/>
          <a:ext cx="2904490" cy="1772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FF311B3-A245-46CF-9121-F4B977D93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457056"/>
              </p:ext>
            </p:extLst>
          </p:nvPr>
        </p:nvGraphicFramePr>
        <p:xfrm>
          <a:off x="3466888" y="966384"/>
          <a:ext cx="2904490" cy="189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DD2860D-BB7A-4719-B8DD-918D32DF5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552315"/>
              </p:ext>
            </p:extLst>
          </p:nvPr>
        </p:nvGraphicFramePr>
        <p:xfrm>
          <a:off x="3433868" y="2767173"/>
          <a:ext cx="2904490" cy="1820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B12371A-9F56-48E1-B837-3C88E34658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659790"/>
              </p:ext>
            </p:extLst>
          </p:nvPr>
        </p:nvGraphicFramePr>
        <p:xfrm>
          <a:off x="3433868" y="4607850"/>
          <a:ext cx="2904490" cy="1726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Text Box 2">
            <a:extLst>
              <a:ext uri="{FF2B5EF4-FFF2-40B4-BE49-F238E27FC236}">
                <a16:creationId xmlns:a16="http://schemas.microsoft.com/office/drawing/2014/main" id="{19F6062B-7611-E290-3744-59DF35FA8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398" y="2600874"/>
            <a:ext cx="1252220" cy="26098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Q=60W,V=2m/s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9D96AEB-2C45-4267-BE3F-14AED4A3F2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766417"/>
              </p:ext>
            </p:extLst>
          </p:nvPr>
        </p:nvGraphicFramePr>
        <p:xfrm>
          <a:off x="6333013" y="947334"/>
          <a:ext cx="2904490" cy="1914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EC8F7FC-71E9-440C-B9D4-71B489DAC3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459146"/>
              </p:ext>
            </p:extLst>
          </p:nvPr>
        </p:nvGraphicFramePr>
        <p:xfrm>
          <a:off x="6335342" y="2880909"/>
          <a:ext cx="2904490" cy="1707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25265110-6E42-416A-AA0E-C886D15F8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876282"/>
              </p:ext>
            </p:extLst>
          </p:nvPr>
        </p:nvGraphicFramePr>
        <p:xfrm>
          <a:off x="6368362" y="4516340"/>
          <a:ext cx="2904490" cy="1818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417E459-0CB3-44BF-830A-D8F0E2E1DB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112575"/>
              </p:ext>
            </p:extLst>
          </p:nvPr>
        </p:nvGraphicFramePr>
        <p:xfrm>
          <a:off x="9272852" y="971052"/>
          <a:ext cx="2904490" cy="19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1F06F8B4-CCCF-40D2-82CF-BD2AC3F8CA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738396"/>
              </p:ext>
            </p:extLst>
          </p:nvPr>
        </p:nvGraphicFramePr>
        <p:xfrm>
          <a:off x="9199138" y="2861860"/>
          <a:ext cx="2904490" cy="1726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84BE011-AADA-491E-AC22-8617BA9DD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7442466"/>
              </p:ext>
            </p:extLst>
          </p:nvPr>
        </p:nvGraphicFramePr>
        <p:xfrm>
          <a:off x="9272852" y="4516341"/>
          <a:ext cx="2934494" cy="1818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87989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6929-D47B-2F68-1065-96372963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Mean Deviation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8A108B-BD32-1E4F-182E-5F02849C51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717944"/>
              </p:ext>
            </p:extLst>
          </p:nvPr>
        </p:nvGraphicFramePr>
        <p:xfrm>
          <a:off x="838200" y="1668779"/>
          <a:ext cx="10515600" cy="4461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7A7493-1522-50B4-9ACE-D3892E6A7D79}"/>
              </a:ext>
            </a:extLst>
          </p:cNvPr>
          <p:cNvSpPr txBox="1"/>
          <p:nvPr/>
        </p:nvSpPr>
        <p:spPr>
          <a:xfrm>
            <a:off x="838200" y="6334832"/>
            <a:ext cx="1088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 – 18MEMP68 – 28-07-2022		                      Department of Mechanical Engineering     Page 12</a:t>
            </a:r>
          </a:p>
        </p:txBody>
      </p:sp>
    </p:spTree>
    <p:extLst>
      <p:ext uri="{BB962C8B-B14F-4D97-AF65-F5344CB8AC3E}">
        <p14:creationId xmlns:p14="http://schemas.microsoft.com/office/powerpoint/2010/main" val="280179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151B-C825-B32A-7088-B909BAA9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69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temperature distribution in Cu and Al fins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D8756-9A03-9CAE-A8BF-369DB069B559}"/>
              </a:ext>
            </a:extLst>
          </p:cNvPr>
          <p:cNvSpPr txBox="1"/>
          <p:nvPr/>
        </p:nvSpPr>
        <p:spPr>
          <a:xfrm>
            <a:off x="838200" y="6334832"/>
            <a:ext cx="1088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 – 18MEMP68 – 28-07-2022		                      Department of Mechanical Engineering     Page 13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D50B52-4E9D-53D9-9648-5CBF7F8887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969162"/>
              </p:ext>
            </p:extLst>
          </p:nvPr>
        </p:nvGraphicFramePr>
        <p:xfrm>
          <a:off x="838200" y="2613449"/>
          <a:ext cx="9818511" cy="350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14549A-D4F2-F7A3-12A7-1F50C4011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89095"/>
              </p:ext>
            </p:extLst>
          </p:nvPr>
        </p:nvGraphicFramePr>
        <p:xfrm>
          <a:off x="3266845" y="1452669"/>
          <a:ext cx="6028055" cy="1160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7245">
                  <a:extLst>
                    <a:ext uri="{9D8B030D-6E8A-4147-A177-3AD203B41FA5}">
                      <a16:colId xmlns:a16="http://schemas.microsoft.com/office/drawing/2014/main" val="619477237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4025541225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031729392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2765266492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2812526406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1556891955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366988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Material 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Thermal Conductivity</a:t>
                      </a:r>
                      <a:endParaRPr lang="en-IN" sz="1100">
                        <a:effectLst/>
                      </a:endParaRPr>
                    </a:p>
                    <a:p>
                      <a:pPr algn="just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In W/mK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Density</a:t>
                      </a:r>
                      <a:endParaRPr lang="en-IN" sz="1100">
                        <a:effectLst/>
                      </a:endParaRPr>
                    </a:p>
                    <a:p>
                      <a:pPr algn="just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In Kg/m</a:t>
                      </a:r>
                      <a:r>
                        <a:rPr lang="en-US" sz="1200" baseline="300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Specific </a:t>
                      </a:r>
                      <a:endParaRPr lang="en-IN" sz="1100">
                        <a:effectLst/>
                      </a:endParaRPr>
                    </a:p>
                    <a:p>
                      <a:pPr algn="just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Heat in kJ/KgK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Melting Point in </a:t>
                      </a:r>
                      <a:r>
                        <a:rPr lang="en-US" sz="1200" baseline="30000">
                          <a:effectLst/>
                        </a:rPr>
                        <a:t>0</a:t>
                      </a:r>
                      <a:r>
                        <a:rPr lang="en-US" sz="1200">
                          <a:effectLst/>
                        </a:rPr>
                        <a:t>C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Latent Heat of Fusion in kJ/Kg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Thermal Expansion     co-efficient in m</a:t>
                      </a:r>
                      <a:r>
                        <a:rPr lang="en-US" sz="1200" baseline="30000">
                          <a:effectLst/>
                        </a:rPr>
                        <a:t>0</a:t>
                      </a:r>
                      <a:r>
                        <a:rPr lang="en-US" sz="1200">
                          <a:effectLst/>
                        </a:rPr>
                        <a:t>C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563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Copper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385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8930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0.384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1084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206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17x10</a:t>
                      </a:r>
                      <a:r>
                        <a:rPr lang="en-US" sz="1200" baseline="30000">
                          <a:effectLst/>
                        </a:rPr>
                        <a:t>-6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645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Aluminum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2700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</a:pPr>
                      <a:r>
                        <a:rPr lang="en-US" sz="1200" dirty="0">
                          <a:effectLst/>
                        </a:rPr>
                        <a:t>0.897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660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</a:pPr>
                      <a:r>
                        <a:rPr lang="en-US" sz="1200">
                          <a:effectLst/>
                        </a:rPr>
                        <a:t>396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</a:pPr>
                      <a:r>
                        <a:rPr lang="en-US" sz="1200" dirty="0">
                          <a:effectLst/>
                        </a:rPr>
                        <a:t>23x10</a:t>
                      </a:r>
                      <a:r>
                        <a:rPr lang="en-US" sz="1200" baseline="30000" dirty="0">
                          <a:effectLst/>
                        </a:rPr>
                        <a:t>-6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5293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686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144F-F9C8-45A4-AAF6-AEAE60F7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290" y="167542"/>
            <a:ext cx="2681419" cy="66357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5AD1-E18C-4060-ABF4-D9E8E14F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2419"/>
            <a:ext cx="10515600" cy="507316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Shinde Sandip Chandrakant, Shinde Sunilkumar and Nitin Gokhale, “Numerical and Experimental Analysis of Heat Transfer through Various types of Fin Profiles by Forced Convection”, International Journal of Engineering Research &amp; Technology, ISSN: 2278 -0181, Vol. 2, Issue. 7, July. 2013, pp. 2493-2501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Ganesh B B, G V Naveen Prakash “Forced Convection Heat Transfer through the Rectangular Fins of Different Geometry of Perforations”, International Journal of Recent Technology and Engineering (IJRTE) ISSN: 2277-3878, Volume-8 Issue-1S2, May 2019.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Kavita H. Dhanawade, Vivek K. Sunnapwar and Hanamant S. Dhanawade, “Thermal Analysis of Square and Circular Perforated Fin Arrays by Forced Convection”, International Journal of Current Engineering and Technology, ISSN: 2277- 4106. Pp. 109-114.</a:t>
            </a:r>
          </a:p>
          <a:p>
            <a:pPr lvl="1"/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P Kothandaraman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S Subramanyan, Heat and Mass Transfer Data Hand Book.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174D9-48F5-47E6-B3CA-22BDFB9AB36F}"/>
              </a:ext>
            </a:extLst>
          </p:cNvPr>
          <p:cNvSpPr txBox="1"/>
          <p:nvPr/>
        </p:nvSpPr>
        <p:spPr>
          <a:xfrm>
            <a:off x="838200" y="6185098"/>
            <a:ext cx="1088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 – 18MEMP68 – 28-07-2022		                      Department of Mechanical Engineering     Page 14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01D5610D-5B24-FCC1-FC82-59548D978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09" y="3950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539580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5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48ED-1D74-420E-BB35-25B3CB09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143" y="224923"/>
            <a:ext cx="3203713" cy="465527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AA16-B08B-4BCD-AD23-635F30AC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2" y="797573"/>
            <a:ext cx="11425373" cy="1135430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Fins are surfaces that extend from an object to increase the rate of heat   transfer to or from the environment by increasing convection.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0FF6B-4C32-4211-9383-38202BD419CD}"/>
              </a:ext>
            </a:extLst>
          </p:cNvPr>
          <p:cNvSpPr txBox="1"/>
          <p:nvPr/>
        </p:nvSpPr>
        <p:spPr>
          <a:xfrm>
            <a:off x="874643" y="6188358"/>
            <a:ext cx="1088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 – 18MEMP68 – 28-07-2022		                      Department of Mechanical Engineering     Page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7D9A0-402A-4626-B4C3-F945325AE9F4}"/>
              </a:ext>
            </a:extLst>
          </p:cNvPr>
          <p:cNvSpPr txBox="1"/>
          <p:nvPr/>
        </p:nvSpPr>
        <p:spPr>
          <a:xfrm>
            <a:off x="321026" y="1718951"/>
            <a:ext cx="112047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conduction, convection, or radiation of an object determines the amount of heat it transfers.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F7237-A6A9-402E-A4F4-24566A50E703}"/>
              </a:ext>
            </a:extLst>
          </p:cNvPr>
          <p:cNvSpPr txBox="1"/>
          <p:nvPr/>
        </p:nvSpPr>
        <p:spPr>
          <a:xfrm>
            <a:off x="334616" y="2747887"/>
            <a:ext cx="113272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temperature gradient between the object and the environment, increasing the convection heat transfer coefficient, or increasing the surface area of the object.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2DAE5-CA18-48EA-9CD6-8AF9292721F4}"/>
              </a:ext>
            </a:extLst>
          </p:cNvPr>
          <p:cNvSpPr txBox="1"/>
          <p:nvPr/>
        </p:nvSpPr>
        <p:spPr>
          <a:xfrm>
            <a:off x="334616" y="4282539"/>
            <a:ext cx="11425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it is not feasible or economical to change the first two options.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7D609-D10B-4F9B-B333-78E7A6E4681E}"/>
              </a:ext>
            </a:extLst>
          </p:cNvPr>
          <p:cNvSpPr txBox="1"/>
          <p:nvPr/>
        </p:nvSpPr>
        <p:spPr>
          <a:xfrm>
            <a:off x="321026" y="5038427"/>
            <a:ext cx="11277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adding a fin to an object increases the surface area and can sometimes be an economical solution to heat transfer problems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6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B5A5-A3EB-4B84-B36E-224FE2CE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177" y="361865"/>
            <a:ext cx="4134678" cy="55156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684FD-FF64-4DFA-9199-6BAC60A428E9}"/>
              </a:ext>
            </a:extLst>
          </p:cNvPr>
          <p:cNvSpPr txBox="1"/>
          <p:nvPr/>
        </p:nvSpPr>
        <p:spPr>
          <a:xfrm>
            <a:off x="874643" y="6188358"/>
            <a:ext cx="1088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 – 18MEMP68 – 28-07-2022		                      Department of Mechanical Engineering     Page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3A3C72-ADAF-455E-B39E-76670344A8D5}"/>
                  </a:ext>
                </a:extLst>
              </p:cNvPr>
              <p:cNvSpPr txBox="1"/>
              <p:nvPr/>
            </p:nvSpPr>
            <p:spPr>
              <a:xfrm>
                <a:off x="448830" y="1329306"/>
                <a:ext cx="11425373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the heat distribution in compressor cylinder fins by using MATLAB software.</a:t>
                </a:r>
              </a:p>
              <a:p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values of Density (</a:t>
                </a:r>
                <a:r>
                  <a:rPr lang="el-G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l-G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I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,Absolute viscosity</a:t>
                </a:r>
                <a:r>
                  <a:rPr lang="el-G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l-G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l-G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,Kinematic viscosity (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𝜈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),Thermal diffusivity (</a:t>
                </a:r>
                <a:r>
                  <a:rPr lang="el-G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),Prandtl number (Pr),Thermal conductivity (k) of air at 1 ATM pressure for a given film temperature.</a:t>
                </a:r>
              </a:p>
              <a:p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Reynolds number, Nusselt number, Convective Heat transfer co-efficient, and Heat Transfer by forced convection.</a:t>
                </a:r>
              </a:p>
              <a:p>
                <a:endParaRPr lang="en-IN" sz="28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3A3C72-ADAF-455E-B39E-76670344A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30" y="1329306"/>
                <a:ext cx="11425373" cy="4832092"/>
              </a:xfrm>
              <a:prstGeom prst="rect">
                <a:avLst/>
              </a:prstGeom>
              <a:blipFill>
                <a:blip r:embed="rId2"/>
                <a:stretch>
                  <a:fillRect l="-961" t="-1261" r="-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6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09DA-713F-4EF0-B80A-11D9C215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637" y="253709"/>
            <a:ext cx="4964723" cy="558066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73D14-1FE3-4874-92D0-6FD7F7E6304E}"/>
              </a:ext>
            </a:extLst>
          </p:cNvPr>
          <p:cNvSpPr txBox="1"/>
          <p:nvPr/>
        </p:nvSpPr>
        <p:spPr>
          <a:xfrm>
            <a:off x="653324" y="6296514"/>
            <a:ext cx="1088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 – 18MEMP68 – 28-07-2022		                      Department of Mechanical Engineering     Page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49F334-18B3-426E-1809-E16DB3BF4D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8" y="895432"/>
            <a:ext cx="10515600" cy="6932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rate of heat transfer through fins by forced convection.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and learn the fundamentals of MATLAB software.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the numerical analysis to validate against experimental values of temperature.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and contrast the temperature distribution for different materials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6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97D4-FB0C-4062-957A-E95FCC74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030" y="361865"/>
            <a:ext cx="6013939" cy="47893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Sketch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26CAF-45E2-423F-9500-46FA92990AF6}"/>
              </a:ext>
            </a:extLst>
          </p:cNvPr>
          <p:cNvSpPr txBox="1"/>
          <p:nvPr/>
        </p:nvSpPr>
        <p:spPr>
          <a:xfrm>
            <a:off x="874643" y="6188358"/>
            <a:ext cx="1088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 – 18MEMP68 – 28-07-2022		                      Department of Mechanical Engineering     Page 5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3A0027D-C95E-5983-3F3C-37FBF0613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874" y="1761830"/>
            <a:ext cx="4169903" cy="31470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EFBEA-11EF-CA62-6C6A-6D29394F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22" y="1756156"/>
            <a:ext cx="3877123" cy="315270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74B9E2B-EC3C-1B81-CEEE-83163A727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82684"/>
              </p:ext>
            </p:extLst>
          </p:nvPr>
        </p:nvGraphicFramePr>
        <p:xfrm>
          <a:off x="9415584" y="2303158"/>
          <a:ext cx="2165542" cy="20587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2771">
                  <a:extLst>
                    <a:ext uri="{9D8B030D-6E8A-4147-A177-3AD203B41FA5}">
                      <a16:colId xmlns:a16="http://schemas.microsoft.com/office/drawing/2014/main" val="3802099273"/>
                    </a:ext>
                  </a:extLst>
                </a:gridCol>
                <a:gridCol w="1082771">
                  <a:extLst>
                    <a:ext uri="{9D8B030D-6E8A-4147-A177-3AD203B41FA5}">
                      <a16:colId xmlns:a16="http://schemas.microsoft.com/office/drawing/2014/main" val="1923654844"/>
                    </a:ext>
                  </a:extLst>
                </a:gridCol>
              </a:tblGrid>
              <a:tr h="514676">
                <a:tc>
                  <a:txBody>
                    <a:bodyPr/>
                    <a:lstStyle/>
                    <a:p>
                      <a:r>
                        <a:rPr lang="en-IN" b="0" dirty="0"/>
                        <a:t>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312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r>
                        <a:rPr lang="en-IN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94349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r>
                        <a:rPr lang="en-IN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00835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r>
                        <a:rPr lang="en-IN" dirty="0"/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78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34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5B02-CA87-4945-8AA5-04D74076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234" y="277203"/>
            <a:ext cx="5024681" cy="602028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Calculations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BCB7A-1204-4137-9DBE-E40B555F9E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222131"/>
                <a:ext cx="5157787" cy="4967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IN" sz="26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IN" sz="2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IN" sz="2600" i="1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IN" sz="2600" i="1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IN" sz="2600" i="1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IN" sz="2600" i="1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sz="26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IN" sz="26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infi</a:t>
                </a:r>
                <a:r>
                  <a:rPr lang="en-IN" sz="2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IN" sz="26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sz="26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sz="26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IN" sz="26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2600" i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sz="26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𝑖𝑛𝑓𝑖</m:t>
                            </m:r>
                          </m:sub>
                        </m:sSub>
                      </m:num>
                      <m:den>
                        <m:r>
                          <a:rPr lang="en-IN" sz="26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6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2600" i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N" sz="26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6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2600" i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IN" sz="26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den>
                    </m:f>
                  </m:oMath>
                </a14:m>
                <a:endParaRPr lang="en-IN" sz="26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IN" sz="24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en-IN" sz="2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=0.332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  <m:sup>
                        <m:r>
                          <a:rPr lang="en-IN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0.5</m:t>
                        </m:r>
                      </m:sup>
                    </m:sSubSup>
                  </m:oMath>
                </a14:m>
                <a:r>
                  <a:rPr lang="en-IN" sz="2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IN" sz="24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0.333</m:t>
                        </m:r>
                      </m:sup>
                    </m:sSup>
                  </m:oMath>
                </a14:m>
                <a:endParaRPr lang="en-IN" sz="26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6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BCB7A-1204-4137-9DBE-E40B555F9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222131"/>
                <a:ext cx="5157787" cy="4967532"/>
              </a:xfrm>
              <a:blipFill>
                <a:blip r:embed="rId2"/>
                <a:stretch>
                  <a:fillRect l="-18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E5FB260-2F29-CF2B-5F25-1C6230014B1C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1222131"/>
                <a:ext cx="5183188" cy="4967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rad>
                  </m:oMath>
                </a14:m>
                <a:endParaRPr lang="en-GB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GB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</a:t>
                </a:r>
                <a:r>
                  <a:rPr lang="en-GB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h𝑃𝑘𝐴</m:t>
                        </m:r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0.5</m:t>
                        </m:r>
                      </m:sup>
                    </m:sSup>
                  </m:oMath>
                </a14:m>
                <a:r>
                  <a:rPr lang="en-IN" sz="24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*(T</a:t>
                </a:r>
                <a:r>
                  <a:rPr lang="en-IN" sz="2400" i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N" sz="24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-T)*tanh(mL)</a:t>
                </a:r>
                <a:endParaRPr lang="en-IN" sz="24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GB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IN" sz="2400" i="1" baseline="-25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infi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IN" sz="2400" i="1" baseline="-25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Tinfi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oshm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4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osh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2400" b="0" i="1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mL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E5FB260-2F29-CF2B-5F25-1C6230014B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1222131"/>
                <a:ext cx="5183188" cy="4967532"/>
              </a:xfrm>
              <a:blipFill>
                <a:blip r:embed="rId3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4190D5C-44A7-42DC-A427-5992C45D4649}"/>
              </a:ext>
            </a:extLst>
          </p:cNvPr>
          <p:cNvSpPr txBox="1"/>
          <p:nvPr/>
        </p:nvSpPr>
        <p:spPr>
          <a:xfrm>
            <a:off x="838200" y="6334832"/>
            <a:ext cx="1088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 – 18MEMP68 – 28-07-2022		                      Department of Mechanical Engineering     Page 6</a:t>
            </a:r>
          </a:p>
        </p:txBody>
      </p:sp>
    </p:spTree>
    <p:extLst>
      <p:ext uri="{BB962C8B-B14F-4D97-AF65-F5344CB8AC3E}">
        <p14:creationId xmlns:p14="http://schemas.microsoft.com/office/powerpoint/2010/main" val="314072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CCB7-C589-A824-57D6-B944C331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869" y="361865"/>
            <a:ext cx="3206262" cy="602029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5BFF-BAE2-33C4-3343-5CCFB06B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3" y="1277815"/>
            <a:ext cx="10515600" cy="4727331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the experimental readings of aluminium solid fin for varying velocity and heat.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the correlations for air properties with respect to mean temperature.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working in MATLAB to find the parameters and temperature distribution.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the numerical temperature value with the experimental value.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the graphs for temperature deviation and absolute mean deviation to find accuracy.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C3133-A99D-89EA-FBE3-0BB6D9D01420}"/>
              </a:ext>
            </a:extLst>
          </p:cNvPr>
          <p:cNvSpPr txBox="1"/>
          <p:nvPr/>
        </p:nvSpPr>
        <p:spPr>
          <a:xfrm>
            <a:off x="874643" y="6188358"/>
            <a:ext cx="1088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 – 18MEMP68 – 28-07-2022		                      Department of Mechanical Engineering     Page 7</a:t>
            </a:r>
          </a:p>
        </p:txBody>
      </p:sp>
    </p:spTree>
    <p:extLst>
      <p:ext uri="{BB962C8B-B14F-4D97-AF65-F5344CB8AC3E}">
        <p14:creationId xmlns:p14="http://schemas.microsoft.com/office/powerpoint/2010/main" val="6649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4002-EF44-CA9E-6247-EB0204AE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161" y="303580"/>
            <a:ext cx="6617677" cy="628406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of properties of air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DDE4DE-7019-42E6-8001-0B33C514B1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788063"/>
              </p:ext>
            </p:extLst>
          </p:nvPr>
        </p:nvGraphicFramePr>
        <p:xfrm>
          <a:off x="838200" y="1032910"/>
          <a:ext cx="4305649" cy="2510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DDE4DE-7019-42E6-8001-0B33C514B1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383953"/>
              </p:ext>
            </p:extLst>
          </p:nvPr>
        </p:nvGraphicFramePr>
        <p:xfrm>
          <a:off x="6474068" y="1032910"/>
          <a:ext cx="4651069" cy="2510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DDE4DE-7019-42E6-8001-0B33C514B1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971341"/>
              </p:ext>
            </p:extLst>
          </p:nvPr>
        </p:nvGraphicFramePr>
        <p:xfrm>
          <a:off x="469972" y="3802488"/>
          <a:ext cx="4664736" cy="2510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0DDE4DE-7019-42E6-8001-0B33C514B1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892133"/>
              </p:ext>
            </p:extLst>
          </p:nvPr>
        </p:nvGraphicFramePr>
        <p:xfrm>
          <a:off x="6474068" y="3813465"/>
          <a:ext cx="4651069" cy="2510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6C6469-62AE-E1BD-B1BD-88758AA8D082}"/>
              </a:ext>
            </a:extLst>
          </p:cNvPr>
          <p:cNvSpPr txBox="1"/>
          <p:nvPr/>
        </p:nvSpPr>
        <p:spPr>
          <a:xfrm>
            <a:off x="838200" y="6334832"/>
            <a:ext cx="1088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 – 18MEMP68 – 28-07-2022		                      Department of Mechanical Engineering     Page 8</a:t>
            </a:r>
          </a:p>
        </p:txBody>
      </p:sp>
    </p:spTree>
    <p:extLst>
      <p:ext uri="{BB962C8B-B14F-4D97-AF65-F5344CB8AC3E}">
        <p14:creationId xmlns:p14="http://schemas.microsoft.com/office/powerpoint/2010/main" val="387938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54E7-303F-1D0E-628B-24A0E283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777" y="329957"/>
            <a:ext cx="5738446" cy="575652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of properties of air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188AC-F870-CA1B-F4BF-54FB9FD8D50C}"/>
              </a:ext>
            </a:extLst>
          </p:cNvPr>
          <p:cNvSpPr txBox="1"/>
          <p:nvPr/>
        </p:nvSpPr>
        <p:spPr>
          <a:xfrm>
            <a:off x="838200" y="6334832"/>
            <a:ext cx="1088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 – 18MEMP68 – 28-07-2022		                      Department of Mechanical Engineering     Page 9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DDE4DE-7019-42E6-8001-0B33C514B1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245888"/>
              </p:ext>
            </p:extLst>
          </p:nvPr>
        </p:nvGraphicFramePr>
        <p:xfrm>
          <a:off x="838200" y="1074432"/>
          <a:ext cx="4498731" cy="252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0DDE4DE-7019-42E6-8001-0B33C514B1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587188"/>
              </p:ext>
            </p:extLst>
          </p:nvPr>
        </p:nvGraphicFramePr>
        <p:xfrm>
          <a:off x="5615354" y="1074431"/>
          <a:ext cx="5346158" cy="2527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0DDE4DE-7019-42E6-8001-0B33C514B1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300696"/>
              </p:ext>
            </p:extLst>
          </p:nvPr>
        </p:nvGraphicFramePr>
        <p:xfrm>
          <a:off x="3087565" y="3638249"/>
          <a:ext cx="5738446" cy="2696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2624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1104</Words>
  <Application>Microsoft Office PowerPoint</Application>
  <PresentationFormat>Widescreen</PresentationFormat>
  <Paragraphs>178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Thermal Analysis of Heat Distribution in Compressor Cylinder Fins</vt:lpstr>
      <vt:lpstr>Introduction</vt:lpstr>
      <vt:lpstr>Problem Statement</vt:lpstr>
      <vt:lpstr>Objectives</vt:lpstr>
      <vt:lpstr>Proposed Sketch</vt:lpstr>
      <vt:lpstr>Theoretical Calculations</vt:lpstr>
      <vt:lpstr>Methodology</vt:lpstr>
      <vt:lpstr>Correlations of properties of air</vt:lpstr>
      <vt:lpstr>Correlations of properties of air</vt:lpstr>
      <vt:lpstr>Numerical Analysis</vt:lpstr>
      <vt:lpstr>Results and Observations</vt:lpstr>
      <vt:lpstr>Absolute Mean Deviation</vt:lpstr>
      <vt:lpstr>Comparison of temperature distribution in Cu and Al fins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Thushar K Nimbalkar</dc:creator>
  <cp:lastModifiedBy>Thushar K Nimbalkar</cp:lastModifiedBy>
  <cp:revision>22</cp:revision>
  <dcterms:created xsi:type="dcterms:W3CDTF">2022-05-05T16:24:38Z</dcterms:created>
  <dcterms:modified xsi:type="dcterms:W3CDTF">2022-07-27T18:18:35Z</dcterms:modified>
</cp:coreProperties>
</file>