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279E-A63B-3D47-723C-2140FD32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Analysis of Heat Distribution in Compressor Cylinder Fins</a:t>
            </a:r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9CEBBF5-8FF6-33C4-5D11-6ABF7FD6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296" y="2633472"/>
            <a:ext cx="6831173" cy="386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SYED SAQIB AHMED                                    4VV19ME137</a:t>
            </a:r>
          </a:p>
          <a:p>
            <a:pPr marL="0" indent="0">
              <a:buNone/>
            </a:pPr>
            <a:r>
              <a:rPr lang="en-IN" dirty="0"/>
              <a:t>MOHAMMED FARHAN M A                         4VV20ME424</a:t>
            </a:r>
          </a:p>
          <a:p>
            <a:pPr marL="0" indent="0">
              <a:buNone/>
            </a:pPr>
            <a:r>
              <a:rPr lang="en-IN" dirty="0"/>
              <a:t>THUSHAR K NIMBALKAR                             4VV19ME140</a:t>
            </a:r>
          </a:p>
          <a:p>
            <a:pPr marL="0" indent="0">
              <a:buNone/>
            </a:pPr>
            <a:r>
              <a:rPr lang="en-IN" dirty="0"/>
              <a:t>SUMANTH .B                                                   4VV19ME132</a:t>
            </a:r>
          </a:p>
          <a:p>
            <a:pPr marL="0" indent="0" algn="ctr">
              <a:buNone/>
            </a:pPr>
            <a:r>
              <a:rPr lang="en-IN" dirty="0"/>
              <a:t>   </a:t>
            </a:r>
          </a:p>
          <a:p>
            <a:pPr marL="0" indent="0" algn="ctr">
              <a:buNone/>
            </a:pPr>
            <a:r>
              <a:rPr lang="en-IN" dirty="0"/>
              <a:t> UNDER THE GUIDANCE OF</a:t>
            </a:r>
          </a:p>
          <a:p>
            <a:pPr marL="0" indent="0" algn="ctr">
              <a:buNone/>
            </a:pPr>
            <a:r>
              <a:rPr lang="en-IN" dirty="0"/>
              <a:t>   Prof. MUTHURAJ.N.P</a:t>
            </a:r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C5B0D8-26C6-4C7F-B9F6-7331189D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06651" cy="11704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115EB4-7764-480E-B961-569A391C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301" y="10988"/>
            <a:ext cx="1406051" cy="14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0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100F3-30A4-BD26-63C4-DE26BDE90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085" y="133165"/>
                <a:ext cx="10983472" cy="6498454"/>
              </a:xfrm>
            </p:spPr>
            <p:txBody>
              <a:bodyPr>
                <a:normAutofit/>
              </a:bodyPr>
              <a:lstStyle/>
              <a:p>
                <a:r>
                  <a:rPr lang="en-IN" sz="3600" dirty="0"/>
                  <a:t>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IN" sz="3600" dirty="0"/>
              </a:p>
              <a:p>
                <a:r>
                  <a:rPr lang="en-IN" sz="3600" dirty="0"/>
                  <a:t>Q=(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sz="3600" dirty="0"/>
                          <m:t>hPkA</m:t>
                        </m:r>
                        <m:r>
                          <m:rPr>
                            <m:nor/>
                          </m:rPr>
                          <a:rPr lang="en-IN" sz="3600" dirty="0"/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IN" sz="3600" dirty="0"/>
                  <a:t>*(T</a:t>
                </a:r>
                <a:r>
                  <a:rPr lang="en-IN" sz="3600" baseline="-25000" dirty="0"/>
                  <a:t>b</a:t>
                </a:r>
                <a:r>
                  <a:rPr lang="en-IN" sz="3600" dirty="0"/>
                  <a:t>+T</a:t>
                </a:r>
                <a:r>
                  <a:rPr lang="en-IN" sz="3600" baseline="-25000" dirty="0"/>
                  <a:t>infi</a:t>
                </a:r>
                <a:r>
                  <a:rPr lang="en-IN" sz="3600" dirty="0"/>
                  <a:t>)*tanh(mL)</a:t>
                </a:r>
              </a:p>
              <a:p>
                <a:r>
                  <a:rPr lang="en-IN" sz="3600" i="1" dirty="0"/>
                  <a:t>m=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rad>
                  </m:oMath>
                </a14:m>
                <a:endParaRPr lang="en-IN" sz="3600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T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3600" i="1" baseline="-25000">
                            <a:effectLst/>
                          </a:rPr>
                          <m:t>infi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3600" baseline="-25000">
                            <a:effectLst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3600" i="1" baseline="-25000">
                            <a:effectLst/>
                          </a:rPr>
                          <m:t>infi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sz="3600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oshm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osh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3600" b="0" i="0" smtClean="0">
                            <a:effectLst/>
                          </a:rPr>
                          <m:t>mL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)</m:t>
                        </m:r>
                      </m:den>
                    </m:f>
                  </m:oMath>
                </a14:m>
                <a:endParaRPr lang="en-IN" sz="3600" i="1" dirty="0"/>
              </a:p>
              <a:p>
                <a:endParaRPr lang="en-IN" sz="36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100F3-30A4-BD26-63C4-DE26BDE90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085" y="133165"/>
                <a:ext cx="10983472" cy="6498454"/>
              </a:xfrm>
              <a:blipFill>
                <a:blip r:embed="rId2"/>
                <a:stretch>
                  <a:fillRect l="-17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58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51C1-2F55-2566-89E5-A0743C03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57CF-E167-7B78-26DD-40BEA7D0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5" y="2290438"/>
            <a:ext cx="10069072" cy="374637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 Convection Heat Transfer through the Rectangular Fins of Different Geometry of Perforations by Dr. B.B.Ganesha,  Dr.GVN Prakash</a:t>
            </a:r>
          </a:p>
          <a:p>
            <a:pPr marL="457200" lvl="1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Analysis of Compressor Cylinder Fins By, Bade Yellaji, Dr. D Sriramulu, S. Krishna Madhavi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Cooling Fins of Engine By, Akashnil Kayal, Arijit Sur</a:t>
            </a:r>
          </a:p>
          <a:p>
            <a:pPr marL="457200" lvl="1" indent="0"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and Thermal Analysis On Cylinder Fins By, G. Ashok Kumar, K. Yathish , B. Prasanna Kumar Reddy, P. Dheeraj Kumar, A. Harinath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94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65C7-320E-C93A-85A2-3025789E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Introduction to solid fins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B174-9C44-5259-5FDB-908FB57D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11474"/>
            <a:ext cx="10353762" cy="3695136"/>
          </a:xfrm>
        </p:spPr>
        <p:txBody>
          <a:bodyPr/>
          <a:lstStyle/>
          <a:p>
            <a:r>
              <a:rPr lang="en-IN" dirty="0"/>
              <a:t>Fins are the extended surfaces used for  increasing the heat transfer to or from the environment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conduction, convection, or radiation of an object determines the amount of heat it transfers.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temperature gradient between the object and the environment, increasing the convection heat transfer coefficient, or increasing the surface area of the object increases the heat transfer.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Sometimes it is not feasible or economical to change the first two options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1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F0BB-F419-CC9A-F408-41D9047A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51"/>
            <a:ext cx="10353761" cy="1326321"/>
          </a:xfrm>
        </p:spPr>
        <p:txBody>
          <a:bodyPr/>
          <a:lstStyle/>
          <a:p>
            <a:r>
              <a:rPr lang="en-IN" dirty="0"/>
              <a:t>PROPOSED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04728-5AF0-39D4-C567-44FA932F2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896" y="2335011"/>
            <a:ext cx="4509855" cy="33228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4DA34-221E-BBC2-C56F-C913EFC4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49" y="2335011"/>
            <a:ext cx="4060055" cy="34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4691-B473-F691-A6CA-69805856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228A1-FA70-7DAE-0EC1-ABC5DCA28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Analyse the heat distribution in compressor cylinder fins by using MATLAB software.</a:t>
                </a:r>
              </a:p>
              <a:p>
                <a:r>
                  <a:rPr lang="en-IN" dirty="0"/>
                  <a:t>Calculate the values of Density (</a:t>
                </a:r>
                <a:r>
                  <a:rPr lang="el-GR" b="0" i="0" dirty="0"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l-GR" b="0" i="1" dirty="0">
                    <a:effectLst/>
                    <a:latin typeface="Arial" panose="020B0604020202020204" pitchFamily="34" charset="0"/>
                  </a:rPr>
                  <a:t>ρ</a:t>
                </a:r>
                <a:r>
                  <a:rPr lang="en-IN" b="0" i="1" dirty="0">
                    <a:effectLst/>
                    <a:latin typeface="Arial" panose="020B0604020202020204" pitchFamily="34" charset="0"/>
                  </a:rPr>
                  <a:t>)</a:t>
                </a:r>
                <a:r>
                  <a:rPr lang="en-IN" dirty="0"/>
                  <a:t>,,Absolute viscosity</a:t>
                </a:r>
                <a:r>
                  <a:rPr lang="el-GR" b="0" i="0" dirty="0">
                    <a:effectLst/>
                    <a:latin typeface="Arial" panose="020B0604020202020204" pitchFamily="34" charset="0"/>
                  </a:rPr>
                  <a:t> (</a:t>
                </a:r>
                <a:r>
                  <a:rPr lang="el-GR" b="0" i="1" dirty="0">
                    <a:effectLst/>
                    <a:latin typeface="Nimbus Roman No9 L"/>
                  </a:rPr>
                  <a:t>μ</a:t>
                </a:r>
                <a:r>
                  <a:rPr lang="el-GR" b="0" i="0" dirty="0">
                    <a:effectLst/>
                    <a:latin typeface="Arial" panose="020B0604020202020204" pitchFamily="34" charset="0"/>
                  </a:rPr>
                  <a:t>)</a:t>
                </a:r>
                <a:r>
                  <a:rPr lang="en-IN" dirty="0"/>
                  <a:t>,Kinematic viscosity (</a:t>
                </a:r>
                <a14:m>
                  <m:oMath xmlns:m="http://schemas.openxmlformats.org/officeDocument/2006/math">
                    <m:r>
                      <a:rPr lang="en-IN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IN" dirty="0"/>
                  <a:t>),Thermal diffusivity (</a:t>
                </a:r>
                <a:r>
                  <a:rPr lang="el-GR" dirty="0">
                    <a:effectLst/>
                  </a:rPr>
                  <a:t>α</a:t>
                </a:r>
                <a:r>
                  <a:rPr lang="en-IN" dirty="0">
                    <a:effectLst/>
                  </a:rPr>
                  <a:t>)</a:t>
                </a:r>
                <a:r>
                  <a:rPr lang="en-IN" dirty="0"/>
                  <a:t>,Prandtl number (Pr),Thermal conductivity (k) of air at 1 ATM pressure for a given film temperature.</a:t>
                </a:r>
              </a:p>
              <a:p>
                <a:r>
                  <a:rPr lang="en-IN" dirty="0"/>
                  <a:t>Calculate the Reynolds number, Nusselt number, Convective Heat transfer co-efficient, and Heat Transfer by forced convection.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228A1-FA70-7DAE-0EC1-ABC5DCA28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6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4941-A60A-DCB1-8D69-096805C3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73AA-B9A1-7226-AD9A-721FEEB5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the rate of heat transfer through fin by forced convection.</a:t>
            </a:r>
          </a:p>
          <a:p>
            <a:r>
              <a:rPr lang="en-IN" dirty="0"/>
              <a:t>Learn and use of MATLAB software.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89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31E0-C026-24F9-BA71-6385EAFD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81FE-80E9-7A89-F076-96F29CFD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scope of this project is </a:t>
            </a:r>
          </a:p>
        </p:txBody>
      </p:sp>
    </p:spTree>
    <p:extLst>
      <p:ext uri="{BB962C8B-B14F-4D97-AF65-F5344CB8AC3E}">
        <p14:creationId xmlns:p14="http://schemas.microsoft.com/office/powerpoint/2010/main" val="149274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08F8-232A-01BE-D6C3-F713E29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221B-2B2D-EBAC-B625-A7FD0BC9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Taking the experimental readings of aluminium solid fin for varying velocity.</a:t>
            </a:r>
          </a:p>
          <a:p>
            <a:r>
              <a:rPr lang="en-IN" dirty="0"/>
              <a:t>Getting the correlations for air properties with respect to film temperature.</a:t>
            </a:r>
          </a:p>
          <a:p>
            <a:r>
              <a:rPr lang="en-IN" dirty="0"/>
              <a:t>Writing  a program in MATLAB to find various parameters and temperature distribution over the fin.</a:t>
            </a:r>
          </a:p>
          <a:p>
            <a:r>
              <a:rPr lang="en-IN" dirty="0"/>
              <a:t>Validating the theoretical temperature with the experimental value.</a:t>
            </a:r>
          </a:p>
          <a:p>
            <a:r>
              <a:rPr lang="en-IN" dirty="0"/>
              <a:t>Plot the graphs of results obtained.</a:t>
            </a:r>
          </a:p>
        </p:txBody>
      </p:sp>
    </p:spTree>
    <p:extLst>
      <p:ext uri="{BB962C8B-B14F-4D97-AF65-F5344CB8AC3E}">
        <p14:creationId xmlns:p14="http://schemas.microsoft.com/office/powerpoint/2010/main" val="395934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8D92-01EB-B81E-EDFA-242BF204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3" y="218982"/>
            <a:ext cx="10353761" cy="1326321"/>
          </a:xfrm>
        </p:spPr>
        <p:txBody>
          <a:bodyPr/>
          <a:lstStyle/>
          <a:p>
            <a:r>
              <a:rPr lang="en-IN" dirty="0"/>
              <a:t>Numerical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EE5EE-49BA-2117-B4BE-07FE94DF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6" y="1269507"/>
            <a:ext cx="11629747" cy="4971495"/>
          </a:xfrm>
        </p:spPr>
      </p:pic>
    </p:spTree>
    <p:extLst>
      <p:ext uri="{BB962C8B-B14F-4D97-AF65-F5344CB8AC3E}">
        <p14:creationId xmlns:p14="http://schemas.microsoft.com/office/powerpoint/2010/main" val="260569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858-D1F7-2462-A36C-2B597EBD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15" y="-2962"/>
            <a:ext cx="10353761" cy="1121546"/>
          </a:xfrm>
        </p:spPr>
        <p:txBody>
          <a:bodyPr/>
          <a:lstStyle/>
          <a:p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Calculations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85472-CF36-A579-9458-B8D91CE13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004113"/>
                <a:ext cx="10353762" cy="56807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IN" sz="36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IN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IN" sz="36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IN" sz="36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IN" sz="36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IN" sz="36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IN" sz="3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IN" sz="3600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infi</a:t>
                </a:r>
                <a:r>
                  <a:rPr lang="en-IN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IN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3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3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3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𝑖𝑛𝑓𝑖</m:t>
                            </m:r>
                          </m:sub>
                        </m:sSub>
                      </m:num>
                      <m:den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3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3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3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den>
                    </m:f>
                  </m:oMath>
                </a14:m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IN" sz="36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en-IN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=0.332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IN" sz="3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</m:t>
                        </m:r>
                      </m:sup>
                    </m:sSubSup>
                  </m:oMath>
                </a14:m>
                <a:r>
                  <a:rPr lang="en-IN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Pr</m:t>
                        </m:r>
                        <m:r>
                          <m:rPr>
                            <m:nor/>
                          </m:rPr>
                          <a:rPr lang="en-IN" sz="3600">
                            <a:effectLst/>
                          </a:rPr>
                          <m:t> </m:t>
                        </m:r>
                      </m:e>
                      <m:sup>
                        <m:r>
                          <a:rPr lang="en-IN" sz="3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0.333</m:t>
                        </m:r>
                      </m:sup>
                    </m:sSup>
                  </m:oMath>
                </a14:m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endParaRPr lang="en-I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85472-CF36-A579-9458-B8D91CE13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004113"/>
                <a:ext cx="10353762" cy="5680772"/>
              </a:xfrm>
              <a:blipFill>
                <a:blip r:embed="rId2"/>
                <a:stretch>
                  <a:fillRect l="-1649" b="-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305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1469</TotalTime>
  <Words>436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Cambria Math</vt:lpstr>
      <vt:lpstr>Nimbus Roman No9 L</vt:lpstr>
      <vt:lpstr>Rockwell</vt:lpstr>
      <vt:lpstr>Times New Roman</vt:lpstr>
      <vt:lpstr>Damask</vt:lpstr>
      <vt:lpstr> Thermal Analysis of Heat Distribution in Compressor Cylinder Fins</vt:lpstr>
      <vt:lpstr>Introduction to solid fins</vt:lpstr>
      <vt:lpstr>PROPOSED SKETCH</vt:lpstr>
      <vt:lpstr>PROBLEM STATEMENT</vt:lpstr>
      <vt:lpstr>Objectives </vt:lpstr>
      <vt:lpstr>Scope of project</vt:lpstr>
      <vt:lpstr>Methodology</vt:lpstr>
      <vt:lpstr>Numerical analysis</vt:lpstr>
      <vt:lpstr>Theoretical Calculations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Thermal Analysis of Heat Distribution in Compressor Cylinder Fins</dc:title>
  <dc:creator>Syed Saqib Ahmed</dc:creator>
  <cp:lastModifiedBy>Syed Saqib Ahmed</cp:lastModifiedBy>
  <cp:revision>1</cp:revision>
  <dcterms:created xsi:type="dcterms:W3CDTF">2022-06-29T05:49:38Z</dcterms:created>
  <dcterms:modified xsi:type="dcterms:W3CDTF">2022-06-30T06:18:43Z</dcterms:modified>
</cp:coreProperties>
</file>