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6A92-1401-4D14-8830-404C0D320374}" type="datetimeFigureOut">
              <a:rPr lang="en-AU" smtClean="0"/>
              <a:t>24/03/2019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3202-0BD6-48AB-8F1C-B4AF5A7B4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53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07BC-7419-4AF2-9143-151EAF7A0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92C49-9EE7-4F8F-B18B-AA9F50C6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3AB8-6E09-4129-98F6-849970C2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D85B-2C81-4962-865F-B91B7F4484C7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36EF-3A4D-4FA0-8735-9812A73C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D7A8-4A8D-4825-BFA5-525036B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F0C8-389B-4AFA-9267-6BAA76B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4FC7-45E4-40F3-9E82-5D1A7489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32CF-B549-49FB-AA17-C78A4A3C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3876-1BEB-4FFA-B258-3B9EAD221B6B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49AE-C53E-4C3B-8A0D-9904C280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0F7-CE8D-45E8-A2C9-5819E52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1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371D4-9C92-42A6-BE77-BF375F34D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45B9-819F-4126-B1E9-38676871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6039-60F5-4310-9114-798DFCA4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BDEB-CB49-4BE2-81B8-F7278B73BF55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8396-F1CD-4C0E-AA16-F707B4ED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9AA6-BDDF-47F7-BAEA-805CCAB6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3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D45F-9E01-4452-91D4-BDEF0564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A816-0606-46A8-A66D-FA898007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B857-149D-4D0C-9664-6F722BBE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F67-B1D8-4004-A646-5DC776441EE0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3667-ADF3-401A-BDC6-2F858750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D85D-AAC9-49E4-8C0D-89BDE55A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9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28E8-7880-4126-9D04-CE14654E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5789-D28B-4D9E-8CFC-F1057B13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3179-071A-4722-82B3-7EC408A3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A443-ED13-4DD8-B853-3C0230755E2C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2076-4EEB-4DE7-84DC-34591D00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6233-95E7-4479-AE08-9AC2ADFB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3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E173-837A-4E56-88E9-5EC46797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DD41-E4DF-428B-9C90-543429F7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9C708-E696-4BD4-964F-BF0FF0D2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EDA7C-FBE4-4ACC-A845-FC8727F2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CB34-EC04-4A84-905C-4EB142396951}" type="datetime1">
              <a:rPr lang="en-AU" smtClean="0"/>
              <a:t>24/03/2019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E6C2-55B9-4896-9566-7FF6BBFB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C87A-FFFD-45AB-84F6-20F8E5F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7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6F5-B560-4366-9FA0-38827AB2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3FA8-3EF3-49E4-9895-94A0D69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AB5-B40B-4FCD-BD03-5E73D3AB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97EFD-B76E-43E9-9856-5E312B66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348AD-9402-47FB-B1D7-85BDD8C16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5DDB3-DC9C-4F8D-8C80-FA807D2A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66BF-4ECC-4A2E-B107-1E79619BC00C}" type="datetime1">
              <a:rPr lang="en-AU" smtClean="0"/>
              <a:t>24/03/2019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570F9-CB20-4711-89EA-A420B9AF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CA9E4-A30C-48CB-B4D5-4CF99372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1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B315-5062-41EA-A570-3791D0FF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599B3-DA4A-4094-817E-B8A871EE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2F5-D0AD-488E-8B97-734F5A077A2D}" type="datetime1">
              <a:rPr lang="en-AU" smtClean="0"/>
              <a:t>24/03/2019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A8FB-AC6E-4B63-AE19-3B97E35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BC1D-07C7-40DC-8088-B109BCEB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6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F183B-24E0-41EA-AF92-D6376E1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54E-9541-4875-8483-30C6D5D21A5A}" type="datetime1">
              <a:rPr lang="en-AU" smtClean="0"/>
              <a:t>24/03/2019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D7E0-AB86-4DE6-94B1-DCEF3020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97195-8B77-48B1-BA9E-1F27A10E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9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C907-A87C-46D2-9463-5F1EDE35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0D36-F1FB-4315-BDB0-9BBB6428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6370B-7769-4B79-981D-63FD529D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4B9-BBD7-4130-8F67-FD566F51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DD18-ABDC-417A-937E-2AFB5720B619}" type="datetime1">
              <a:rPr lang="en-AU" smtClean="0"/>
              <a:t>24/03/2019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CFC12-4E6C-4F69-A488-C1DDA33D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EA91-3A08-499A-A19E-F5BFFE78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30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A733-8012-498C-B55E-8111AF9D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C2E22-7864-44D6-9625-1EEF62565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4B1B-BD83-40A3-8951-4E89F386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6E7F7-6F77-4813-B150-5E8CF28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593C-B7AC-45D5-83FC-99628B6F346E}" type="datetime1">
              <a:rPr lang="en-AU" smtClean="0"/>
              <a:t>24/03/2019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71ED-E2CC-40FE-AFAC-E15B997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4FC8-8268-4398-9C93-F48629A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7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7B8B-A86B-4190-95DB-0776D9F1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C3E8-B142-4D8C-85CD-B17BB0D9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0094-BDA4-4E4A-842E-16C7DCCB0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7DA7-6E25-48AB-B734-3D97CECB7E56}" type="datetime1">
              <a:rPr lang="en-AU" smtClean="0"/>
              <a:t>24/03/2019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819C-9205-4883-840E-94391A76A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A83A-C220-47C2-85A2-29F385E6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F268-8608-4056-9411-783DCC008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C3F-CC0A-4FF0-8CBB-A14AC1D0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AB3BC-D892-40E5-B0B1-4D091602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3E19-10D8-4ED4-87F1-8D3CBF1C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D408-9122-4BC2-9A85-8B962FC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1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13B4D-7F17-43A6-B0E5-543889C80C12}"/>
              </a:ext>
            </a:extLst>
          </p:cNvPr>
          <p:cNvSpPr/>
          <p:nvPr/>
        </p:nvSpPr>
        <p:spPr>
          <a:xfrm>
            <a:off x="1523999" y="16002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Please download exercises from:</a:t>
            </a:r>
          </a:p>
          <a:p>
            <a:endParaRPr lang="en-AU" dirty="0"/>
          </a:p>
          <a:p>
            <a:r>
              <a:rPr lang="en-AU" dirty="0"/>
              <a:t>https://github.com/thushv89/tekbac_deeplearning_course_exercises</a:t>
            </a:r>
          </a:p>
        </p:txBody>
      </p:sp>
    </p:spTree>
    <p:extLst>
      <p:ext uri="{BB962C8B-B14F-4D97-AF65-F5344CB8AC3E}">
        <p14:creationId xmlns:p14="http://schemas.microsoft.com/office/powerpoint/2010/main" val="187999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5B11-7D63-4910-8A6A-EC07841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76E4-8112-4CD3-99D5-89FAC945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Create a cell by Insert -&gt; Insert Cell Below</a:t>
            </a:r>
          </a:p>
          <a:p>
            <a:r>
              <a:rPr lang="en-US" dirty="0"/>
              <a:t>Write the following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code (Shift + Enter)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E350-8B13-4548-B401-DA483AE1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8663-E43B-4895-9EFD-69676FDA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8D0F5-2AEF-49A3-9FCF-D60B4724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3" y="2749921"/>
            <a:ext cx="4577179" cy="1786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F4A68-7BC9-4CFA-AC1C-D19B78AB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63" y="4569061"/>
            <a:ext cx="3263284" cy="212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B1015-B09A-45E9-A75F-1C65C43F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63" y="5392216"/>
            <a:ext cx="6477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949A-A529-4A6A-B7F9-023FF513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F0DA-AA83-4298-9D9B-4485086C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13234-7C79-4CBC-973A-9C5A99AA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512CB-5381-4BCB-B083-C903CCB2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2E471-209C-4473-ABD3-4D73E41D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99" y="388854"/>
            <a:ext cx="7260453" cy="59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8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52D1-069D-47F7-A47A-38801AC9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previous inputs/outputs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853E-CE28-4FC8-8C62-B8E219DC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Print(_)</a:t>
            </a:r>
          </a:p>
          <a:p>
            <a:r>
              <a:rPr lang="en-US" dirty="0"/>
              <a:t>In[8]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E2727-F1D8-43A1-81FB-C88D15DE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F652F-C967-418D-B1C4-EDBF9FF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19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F95B-B416-47E9-A9FA-A7E0FCD3E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F63F-48B5-4B98-A507-0ED9BDD6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Thushan Ganegedara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52E8-3EA4-491E-972D-735D5A47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BF6-C7F9-4C42-AD5C-42254C83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67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D2D7-9CFF-4E76-BC3D-29E9FCF1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D131-6AB5-408A-84CA-743026F8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are amazing!</a:t>
            </a:r>
          </a:p>
          <a:p>
            <a:pPr lvl="1"/>
            <a:r>
              <a:rPr lang="en-US" dirty="0"/>
              <a:t>Ability to tell stories</a:t>
            </a:r>
          </a:p>
          <a:p>
            <a:pPr lvl="1"/>
            <a:r>
              <a:rPr lang="en-US" dirty="0"/>
              <a:t>Quick prototyping</a:t>
            </a:r>
          </a:p>
          <a:p>
            <a:pPr lvl="1"/>
            <a:r>
              <a:rPr lang="en-US" dirty="0"/>
              <a:t>Separating out code to individual cells (e.g. great for exploratory data analysis)</a:t>
            </a:r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CC55-B309-4515-809A-4E185FCB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E071-8631-43E8-AF18-016BCED8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67B16-6918-466C-9D7E-1F6795F1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78"/>
          <a:stretch/>
        </p:blipFill>
        <p:spPr>
          <a:xfrm>
            <a:off x="7494106" y="29484"/>
            <a:ext cx="3162310" cy="2885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BB982-8B2B-48C4-90A0-8233D4FB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22556" r="4032"/>
          <a:stretch/>
        </p:blipFill>
        <p:spPr>
          <a:xfrm>
            <a:off x="7494106" y="3530881"/>
            <a:ext cx="3162310" cy="27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56B9-DD47-4031-A43E-1DA0938A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Jupyter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15D-AD2C-45FA-B970-E93B6C95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9139B-10CF-4BF2-A4FF-50A011511F2A}"/>
              </a:ext>
            </a:extLst>
          </p:cNvPr>
          <p:cNvSpPr/>
          <p:nvPr/>
        </p:nvSpPr>
        <p:spPr>
          <a:xfrm>
            <a:off x="4483223" y="2694315"/>
            <a:ext cx="2275827" cy="830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Jupyter</a:t>
            </a:r>
            <a:r>
              <a:rPr lang="en-AU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6BC9-5FEB-49E2-8808-5B0A7AD24C13}"/>
              </a:ext>
            </a:extLst>
          </p:cNvPr>
          <p:cNvSpPr/>
          <p:nvPr/>
        </p:nvSpPr>
        <p:spPr>
          <a:xfrm>
            <a:off x="1605996" y="2881946"/>
            <a:ext cx="1818443" cy="45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Jupyter</a:t>
            </a:r>
            <a:r>
              <a:rPr lang="en-AU" dirty="0"/>
              <a:t>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17D9F-2116-4349-A87E-D318A9A5C4CE}"/>
              </a:ext>
            </a:extLst>
          </p:cNvPr>
          <p:cNvSpPr/>
          <p:nvPr/>
        </p:nvSpPr>
        <p:spPr>
          <a:xfrm>
            <a:off x="8204446" y="2425086"/>
            <a:ext cx="2497133" cy="253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Client (Web browser)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0ECF1-BE69-4428-9E6D-03E3BD555514}"/>
              </a:ext>
            </a:extLst>
          </p:cNvPr>
          <p:cNvSpPr/>
          <p:nvPr/>
        </p:nvSpPr>
        <p:spPr>
          <a:xfrm>
            <a:off x="6649375" y="3062796"/>
            <a:ext cx="3906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A31CA-B19C-49C8-AA19-F66ADAF8BA04}"/>
              </a:ext>
            </a:extLst>
          </p:cNvPr>
          <p:cNvSpPr/>
          <p:nvPr/>
        </p:nvSpPr>
        <p:spPr>
          <a:xfrm>
            <a:off x="6650853" y="3170806"/>
            <a:ext cx="3906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7F77-C2B2-4B30-861A-92522002B099}"/>
              </a:ext>
            </a:extLst>
          </p:cNvPr>
          <p:cNvSpPr txBox="1"/>
          <p:nvPr/>
        </p:nvSpPr>
        <p:spPr>
          <a:xfrm>
            <a:off x="6763284" y="2700317"/>
            <a:ext cx="98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Port 8888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669E2F7E-5FE1-46E3-821F-A3F9C06FF45C}"/>
              </a:ext>
            </a:extLst>
          </p:cNvPr>
          <p:cNvSpPr/>
          <p:nvPr/>
        </p:nvSpPr>
        <p:spPr>
          <a:xfrm>
            <a:off x="4766753" y="4039071"/>
            <a:ext cx="1741133" cy="184188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00" dirty="0">
              <a:solidFill>
                <a:schemeClr val="tx1"/>
              </a:solidFill>
            </a:endParaRPr>
          </a:p>
          <a:p>
            <a:pPr algn="ctr"/>
            <a:endParaRPr lang="en-AU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{ "cells": [  {   "</a:t>
            </a:r>
            <a:r>
              <a:rPr lang="en-US" sz="600" dirty="0" err="1">
                <a:solidFill>
                  <a:schemeClr val="tx1"/>
                </a:solidFill>
              </a:rPr>
              <a:t>cell_type</a:t>
            </a:r>
            <a:r>
              <a:rPr lang="en-US" sz="600" dirty="0">
                <a:solidFill>
                  <a:schemeClr val="tx1"/>
                </a:solidFill>
              </a:rPr>
              <a:t>": "markdown",   "metadata": {},   "source": [    "# Introduction to </a:t>
            </a:r>
            <a:r>
              <a:rPr lang="en-US" sz="600" dirty="0" err="1">
                <a:solidFill>
                  <a:schemeClr val="tx1"/>
                </a:solidFill>
              </a:rPr>
              <a:t>Jupyter</a:t>
            </a:r>
            <a:r>
              <a:rPr lang="en-US" sz="600" dirty="0">
                <a:solidFill>
                  <a:schemeClr val="tx1"/>
                </a:solidFill>
              </a:rPr>
              <a:t> notebooks\n",    "\n",    "## Why use </a:t>
            </a:r>
            <a:r>
              <a:rPr lang="en-US" sz="600" dirty="0" err="1">
                <a:solidFill>
                  <a:schemeClr val="tx1"/>
                </a:solidFill>
              </a:rPr>
              <a:t>Jupyter</a:t>
            </a:r>
            <a:r>
              <a:rPr lang="en-US" sz="600" dirty="0">
                <a:solidFill>
                  <a:schemeClr val="tx1"/>
                </a:solidFill>
              </a:rPr>
              <a:t> notebooks?\n",    "\n",    "</a:t>
            </a:r>
            <a:r>
              <a:rPr lang="en-US" sz="600" dirty="0" err="1">
                <a:solidFill>
                  <a:schemeClr val="tx1"/>
                </a:solidFill>
              </a:rPr>
              <a:t>Jupyter</a:t>
            </a:r>
            <a:r>
              <a:rPr lang="en-US" sz="600" dirty="0">
                <a:solidFill>
                  <a:schemeClr val="tx1"/>
                </a:solidFill>
              </a:rPr>
              <a:t> notebooks are an amazing tool. …"   ]  },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{  "</a:t>
            </a:r>
            <a:r>
              <a:rPr lang="en-US" sz="600" dirty="0" err="1">
                <a:solidFill>
                  <a:schemeClr val="tx1"/>
                </a:solidFill>
              </a:rPr>
              <a:t>cell_type</a:t>
            </a:r>
            <a:r>
              <a:rPr lang="en-US" sz="600" dirty="0">
                <a:solidFill>
                  <a:schemeClr val="tx1"/>
                </a:solidFill>
              </a:rPr>
              <a:t>": "markdown",   "metadata": {},   "source": [    "## Let's check which shell commands are available"   ]  },  {   "</a:t>
            </a:r>
            <a:r>
              <a:rPr lang="en-US" sz="600" dirty="0" err="1">
                <a:solidFill>
                  <a:schemeClr val="tx1"/>
                </a:solidFill>
              </a:rPr>
              <a:t>cell_type</a:t>
            </a:r>
            <a:r>
              <a:rPr lang="en-US" sz="600" dirty="0">
                <a:solidFill>
                  <a:schemeClr val="tx1"/>
                </a:solidFill>
              </a:rPr>
              <a:t>": "code",   "</a:t>
            </a:r>
            <a:r>
              <a:rPr lang="en-US" sz="600" dirty="0" err="1">
                <a:solidFill>
                  <a:schemeClr val="tx1"/>
                </a:solidFill>
              </a:rPr>
              <a:t>execution_count</a:t>
            </a:r>
            <a:r>
              <a:rPr lang="en-US" sz="600" dirty="0">
                <a:solidFill>
                  <a:schemeClr val="tx1"/>
                </a:solidFill>
              </a:rPr>
              <a:t>": 33,   "metadata": {},   "outputs": [    {     "name": "</a:t>
            </a:r>
            <a:r>
              <a:rPr lang="en-US" sz="600" dirty="0" err="1">
                <a:solidFill>
                  <a:schemeClr val="tx1"/>
                </a:solidFill>
              </a:rPr>
              <a:t>stdout</a:t>
            </a:r>
            <a:r>
              <a:rPr lang="en-US" sz="600" dirty="0">
                <a:solidFill>
                  <a:schemeClr val="tx1"/>
                </a:solidFill>
              </a:rPr>
              <a:t>",     "</a:t>
            </a:r>
            <a:r>
              <a:rPr lang="en-US" sz="600" dirty="0" err="1">
                <a:solidFill>
                  <a:schemeClr val="tx1"/>
                </a:solidFill>
              </a:rPr>
              <a:t>output_type</a:t>
            </a:r>
            <a:r>
              <a:rPr lang="en-US" sz="600" dirty="0">
                <a:solidFill>
                  <a:schemeClr val="tx1"/>
                </a:solidFill>
              </a:rPr>
              <a:t>": "stream",     "text": [      "Total number of aliases: 8\n"     ]    },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endParaRPr lang="en-AU" sz="400" dirty="0">
              <a:solidFill>
                <a:schemeClr val="tx1"/>
              </a:solidFill>
            </a:endParaRPr>
          </a:p>
          <a:p>
            <a:pPr algn="ctr"/>
            <a:endParaRPr lang="en-AU" sz="400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.</a:t>
            </a:r>
            <a:r>
              <a:rPr lang="en-AU" dirty="0" err="1">
                <a:solidFill>
                  <a:schemeClr val="tx1"/>
                </a:solidFill>
              </a:rPr>
              <a:t>ipynb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7A87D2-220C-49D9-AC81-FB0E783D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81" y="2469349"/>
            <a:ext cx="2393966" cy="174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384B41-C9B2-4D27-B91E-BCBE2A602D29}"/>
              </a:ext>
            </a:extLst>
          </p:cNvPr>
          <p:cNvSpPr txBox="1"/>
          <p:nvPr/>
        </p:nvSpPr>
        <p:spPr>
          <a:xfrm>
            <a:off x="3462871" y="2652940"/>
            <a:ext cx="83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ZeroMQ</a:t>
            </a:r>
            <a:endParaRPr lang="en-AU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68B1A-23F2-43F2-B7C3-E5B077E6796B}"/>
              </a:ext>
            </a:extLst>
          </p:cNvPr>
          <p:cNvSpPr/>
          <p:nvPr/>
        </p:nvSpPr>
        <p:spPr>
          <a:xfrm>
            <a:off x="4295025" y="3053236"/>
            <a:ext cx="3906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9BF7B-9C03-4E3C-93B4-1B16F637644D}"/>
              </a:ext>
            </a:extLst>
          </p:cNvPr>
          <p:cNvSpPr/>
          <p:nvPr/>
        </p:nvSpPr>
        <p:spPr>
          <a:xfrm>
            <a:off x="4296503" y="3161246"/>
            <a:ext cx="3906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2526A-1431-416D-A1C3-191923B9F513}"/>
              </a:ext>
            </a:extLst>
          </p:cNvPr>
          <p:cNvCxnSpPr/>
          <p:nvPr/>
        </p:nvCxnSpPr>
        <p:spPr>
          <a:xfrm>
            <a:off x="3447342" y="3062796"/>
            <a:ext cx="77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F03BC-7A72-4A8C-9DD0-683091DB413B}"/>
              </a:ext>
            </a:extLst>
          </p:cNvPr>
          <p:cNvCxnSpPr>
            <a:cxnSpLocks/>
          </p:cNvCxnSpPr>
          <p:nvPr/>
        </p:nvCxnSpPr>
        <p:spPr>
          <a:xfrm flipH="1">
            <a:off x="3424439" y="3186931"/>
            <a:ext cx="821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912312-030A-4B64-8AE7-97B8B0D8C715}"/>
              </a:ext>
            </a:extLst>
          </p:cNvPr>
          <p:cNvCxnSpPr/>
          <p:nvPr/>
        </p:nvCxnSpPr>
        <p:spPr>
          <a:xfrm>
            <a:off x="7223098" y="3044785"/>
            <a:ext cx="77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70F684-AAD4-4AFE-9617-F0F7F7684276}"/>
              </a:ext>
            </a:extLst>
          </p:cNvPr>
          <p:cNvCxnSpPr>
            <a:cxnSpLocks/>
          </p:cNvCxnSpPr>
          <p:nvPr/>
        </p:nvCxnSpPr>
        <p:spPr>
          <a:xfrm flipH="1">
            <a:off x="7200195" y="3168920"/>
            <a:ext cx="821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6BCCD-F4A1-4EC6-B776-9D6E18DE9C42}"/>
              </a:ext>
            </a:extLst>
          </p:cNvPr>
          <p:cNvCxnSpPr>
            <a:cxnSpLocks/>
          </p:cNvCxnSpPr>
          <p:nvPr/>
        </p:nvCxnSpPr>
        <p:spPr>
          <a:xfrm flipV="1">
            <a:off x="5447654" y="3580108"/>
            <a:ext cx="0" cy="4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93106D-C521-42DF-BFC6-58FF56509FAA}"/>
              </a:ext>
            </a:extLst>
          </p:cNvPr>
          <p:cNvCxnSpPr>
            <a:cxnSpLocks/>
          </p:cNvCxnSpPr>
          <p:nvPr/>
        </p:nvCxnSpPr>
        <p:spPr>
          <a:xfrm>
            <a:off x="5538061" y="3604973"/>
            <a:ext cx="0" cy="39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4B8A37-5AE2-45C2-995C-FD49CA801C66}"/>
              </a:ext>
            </a:extLst>
          </p:cNvPr>
          <p:cNvSpPr txBox="1"/>
          <p:nvPr/>
        </p:nvSpPr>
        <p:spPr>
          <a:xfrm>
            <a:off x="2089966" y="4886619"/>
            <a:ext cx="280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you will be coding. This is a file format based on JSON and will be rendered as html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653CC-D5D9-4F18-938D-437129B3C0D2}"/>
              </a:ext>
            </a:extLst>
          </p:cNvPr>
          <p:cNvSpPr txBox="1"/>
          <p:nvPr/>
        </p:nvSpPr>
        <p:spPr>
          <a:xfrm>
            <a:off x="1187117" y="3460321"/>
            <a:ext cx="28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process that will be executing the code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B997E-3A1D-4DCC-AF99-3B40D508D159}"/>
              </a:ext>
            </a:extLst>
          </p:cNvPr>
          <p:cNvSpPr txBox="1"/>
          <p:nvPr/>
        </p:nvSpPr>
        <p:spPr>
          <a:xfrm>
            <a:off x="4620395" y="1666027"/>
            <a:ext cx="246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server that will allow you to view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A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9ED6CF0-B5C9-4D88-A2FC-F69D498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4</a:t>
            </a:fld>
            <a:endParaRPr lang="en-AU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6A10771-B572-4253-8ED9-91FDC2B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E0B2C-634A-4DC0-8274-DADB5F5AB0E3}"/>
              </a:ext>
            </a:extLst>
          </p:cNvPr>
          <p:cNvSpPr txBox="1"/>
          <p:nvPr/>
        </p:nvSpPr>
        <p:spPr>
          <a:xfrm>
            <a:off x="5542625" y="5939355"/>
            <a:ext cx="58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More info: https://jupyter.readthedocs.io/en/latest/architecture/how_jupyter_ipython_work.html</a:t>
            </a:r>
          </a:p>
        </p:txBody>
      </p:sp>
    </p:spTree>
    <p:extLst>
      <p:ext uri="{BB962C8B-B14F-4D97-AF65-F5344CB8AC3E}">
        <p14:creationId xmlns:p14="http://schemas.microsoft.com/office/powerpoint/2010/main" val="13546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F651-4D8F-416C-9CF6-78923BDF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explore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0D2A-3B6B-408C-9A81-35C823A0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 commands </a:t>
            </a:r>
          </a:p>
          <a:p>
            <a:r>
              <a:rPr lang="en-US" dirty="0"/>
              <a:t>Executing magic commands</a:t>
            </a:r>
          </a:p>
          <a:p>
            <a:r>
              <a:rPr lang="en-US" dirty="0"/>
              <a:t>Executing Python code</a:t>
            </a:r>
          </a:p>
          <a:p>
            <a:r>
              <a:rPr lang="en-US" dirty="0"/>
              <a:t>Markdown in notebooks</a:t>
            </a:r>
          </a:p>
          <a:p>
            <a:r>
              <a:rPr lang="en-US" dirty="0"/>
              <a:t>Writing equations</a:t>
            </a:r>
          </a:p>
          <a:p>
            <a:r>
              <a:rPr lang="en-US" dirty="0"/>
              <a:t>Plotting</a:t>
            </a:r>
          </a:p>
          <a:p>
            <a:r>
              <a:rPr lang="en-US" dirty="0"/>
              <a:t>Accessing past inputs/outputs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08C42-8F5E-42D7-9F45-93A63599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FA6B-DD22-469A-AF55-9ADB82A8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E78C-EEA1-4B57-A581-57CA25B8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FEE8-F33E-4553-A165-E659FC0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specific commands </a:t>
            </a:r>
          </a:p>
          <a:p>
            <a:r>
              <a:rPr lang="en-US" dirty="0"/>
              <a:t>Provides some handy commands like “ls” and “</a:t>
            </a:r>
            <a:r>
              <a:rPr lang="en-US" dirty="0" err="1"/>
              <a:t>mkdir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1748F-4032-46FF-80E9-1B34844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9E6F-8CB7-4ED2-B4C2-03A5722B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96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B1CF-4EDF-432B-BE17-A5A9E6ED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magic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5862-62CB-47E6-A054-92237909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%ls to list the current working directory</a:t>
            </a:r>
            <a:endParaRPr lang="en-AU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347DB-A444-4F66-B69D-DDFC31F8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CBEB-C63C-44C1-9869-484AFCA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C75B4-A041-4A17-9A57-7F546465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2" y="2725584"/>
            <a:ext cx="8293455" cy="24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C8C-7D53-434E-89BB-00713C17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magic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E157-E172-404C-B356-CD6432AA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i="1" dirty="0"/>
              <a:t>%env </a:t>
            </a:r>
            <a:r>
              <a:rPr lang="en-US" dirty="0"/>
              <a:t>to list environmental variables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Handy way to know if you made any changes to environmental variables</a:t>
            </a:r>
          </a:p>
          <a:p>
            <a:pPr lvl="1"/>
            <a:endParaRPr lang="en-US" dirty="0"/>
          </a:p>
          <a:p>
            <a:r>
              <a:rPr lang="en-US" dirty="0"/>
              <a:t>Python specific magics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9AEF-E052-4F89-8655-F7AFBC4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AE18-33C0-4CC1-A7D2-2057BBB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8</a:t>
            </a:fld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C1C9C2-78C9-4C87-A069-E653B4EB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4" y="2483771"/>
            <a:ext cx="95931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'c:\\anaconda3\\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envs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tekbac.deeplearning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\\Library\\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bin;C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:\\Anaconda3\\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envs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tekbac.deeplearning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…’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6E313-AE5B-4ECB-950F-DB285B5F4AA3}"/>
              </a:ext>
            </a:extLst>
          </p:cNvPr>
          <p:cNvSpPr/>
          <p:nvPr/>
        </p:nvSpPr>
        <p:spPr>
          <a:xfrm>
            <a:off x="1106904" y="48816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import </a:t>
            </a:r>
            <a:r>
              <a:rPr lang="en-AU" dirty="0" err="1"/>
              <a:t>matplotlib.pyplot</a:t>
            </a:r>
            <a:r>
              <a:rPr lang="en-AU" dirty="0"/>
              <a:t> as </a:t>
            </a:r>
            <a:r>
              <a:rPr lang="en-AU" dirty="0" err="1"/>
              <a:t>plt</a:t>
            </a:r>
            <a:endParaRPr lang="en-AU" dirty="0"/>
          </a:p>
          <a:p>
            <a:r>
              <a:rPr lang="en-AU" dirty="0"/>
              <a:t>%</a:t>
            </a:r>
            <a:r>
              <a:rPr lang="en-AU" dirty="0" err="1"/>
              <a:t>pdef</a:t>
            </a:r>
            <a:r>
              <a:rPr lang="en-AU" dirty="0"/>
              <a:t> </a:t>
            </a:r>
            <a:r>
              <a:rPr lang="en-AU" dirty="0" err="1"/>
              <a:t>plt.scatter</a:t>
            </a:r>
            <a:endParaRPr lang="en-AU" dirty="0"/>
          </a:p>
          <a:p>
            <a:r>
              <a:rPr lang="en-AU" dirty="0"/>
              <a:t>%</a:t>
            </a:r>
            <a:r>
              <a:rPr lang="en-AU" dirty="0" err="1"/>
              <a:t>pdoc</a:t>
            </a:r>
            <a:r>
              <a:rPr lang="en-AU" dirty="0"/>
              <a:t> </a:t>
            </a:r>
            <a:r>
              <a:rPr lang="en-AU" dirty="0" err="1"/>
              <a:t>plt.scatter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035C-59C6-4B83-92C0-82A193E0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D0B8-254A-4F6A-A0D0-5262A1D2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B47C5-72C8-40E9-B7A9-6C916466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6BDD-7426-44CE-8547-FAFA380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F268-8608-4056-9411-783DCC008925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A6F24-EE96-4739-A17E-1A5CE049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185"/>
            <a:ext cx="5735049" cy="4453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2BFCD-3996-4C18-BFCD-FB54C9C7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757" y="1466185"/>
            <a:ext cx="3879533" cy="3507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5FC72-746A-4E77-A08A-14E776DD6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56" y="5153027"/>
            <a:ext cx="3879533" cy="11302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7D5EDD-A3E9-40D5-A7A1-71EA6A05CE95}"/>
              </a:ext>
            </a:extLst>
          </p:cNvPr>
          <p:cNvSpPr/>
          <p:nvPr/>
        </p:nvSpPr>
        <p:spPr>
          <a:xfrm>
            <a:off x="2325950" y="2539012"/>
            <a:ext cx="736846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74915-76E9-41E7-B613-0FF2AABBE86A}"/>
              </a:ext>
            </a:extLst>
          </p:cNvPr>
          <p:cNvSpPr/>
          <p:nvPr/>
        </p:nvSpPr>
        <p:spPr>
          <a:xfrm>
            <a:off x="7802733" y="2159184"/>
            <a:ext cx="249314" cy="140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91890-B926-4C41-84E3-C3EA35EF6BC7}"/>
              </a:ext>
            </a:extLst>
          </p:cNvPr>
          <p:cNvSpPr/>
          <p:nvPr/>
        </p:nvSpPr>
        <p:spPr>
          <a:xfrm>
            <a:off x="3727178" y="2229250"/>
            <a:ext cx="2025552" cy="15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07392-2145-446F-8AAE-80EC3E2425AD}"/>
              </a:ext>
            </a:extLst>
          </p:cNvPr>
          <p:cNvSpPr/>
          <p:nvPr/>
        </p:nvSpPr>
        <p:spPr>
          <a:xfrm>
            <a:off x="8540726" y="2036807"/>
            <a:ext cx="1118179" cy="140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28592-81A1-4CDD-96F6-634A42144E60}"/>
              </a:ext>
            </a:extLst>
          </p:cNvPr>
          <p:cNvSpPr/>
          <p:nvPr/>
        </p:nvSpPr>
        <p:spPr>
          <a:xfrm>
            <a:off x="2938545" y="2675343"/>
            <a:ext cx="1207327" cy="17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E37E9C-E2BC-422D-B182-40C96C5E1F69}"/>
              </a:ext>
            </a:extLst>
          </p:cNvPr>
          <p:cNvSpPr/>
          <p:nvPr/>
        </p:nvSpPr>
        <p:spPr>
          <a:xfrm>
            <a:off x="7111014" y="2264387"/>
            <a:ext cx="691719" cy="16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90621-66E9-47D8-BD2F-9C764B14D218}"/>
              </a:ext>
            </a:extLst>
          </p:cNvPr>
          <p:cNvSpPr/>
          <p:nvPr/>
        </p:nvSpPr>
        <p:spPr>
          <a:xfrm>
            <a:off x="924794" y="3755255"/>
            <a:ext cx="3336488" cy="25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B5539-FCFE-44ED-A90E-D78044AD17ED}"/>
              </a:ext>
            </a:extLst>
          </p:cNvPr>
          <p:cNvSpPr/>
          <p:nvPr/>
        </p:nvSpPr>
        <p:spPr>
          <a:xfrm>
            <a:off x="7927390" y="3112552"/>
            <a:ext cx="2024478" cy="1934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EEEB18-1D5C-40D9-9AB3-4AC768E09FD6}"/>
              </a:ext>
            </a:extLst>
          </p:cNvPr>
          <p:cNvSpPr/>
          <p:nvPr/>
        </p:nvSpPr>
        <p:spPr>
          <a:xfrm>
            <a:off x="924794" y="5601326"/>
            <a:ext cx="4348542" cy="25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B5894-56B1-49AE-918A-142098A352A3}"/>
              </a:ext>
            </a:extLst>
          </p:cNvPr>
          <p:cNvSpPr/>
          <p:nvPr/>
        </p:nvSpPr>
        <p:spPr>
          <a:xfrm>
            <a:off x="7051830" y="6030984"/>
            <a:ext cx="1101570" cy="280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1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545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Introduction to Jupyter Notebooks</vt:lpstr>
      <vt:lpstr>Why Jupyter notebooks?</vt:lpstr>
      <vt:lpstr>Anatomy of Jupyter</vt:lpstr>
      <vt:lpstr>What we will explore</vt:lpstr>
      <vt:lpstr>Magic commands</vt:lpstr>
      <vt:lpstr>Executing magic</vt:lpstr>
      <vt:lpstr>More on magic</vt:lpstr>
      <vt:lpstr>Markdown</vt:lpstr>
      <vt:lpstr>Executing Python code</vt:lpstr>
      <vt:lpstr>PowerPoint Presentation</vt:lpstr>
      <vt:lpstr>Accessing previous inputs/outputs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Jupyter Notebooks</dc:title>
  <dc:creator>Thushan Ganegedara</dc:creator>
  <cp:lastModifiedBy>Thushan Ganegedara</cp:lastModifiedBy>
  <cp:revision>19</cp:revision>
  <dcterms:created xsi:type="dcterms:W3CDTF">2019-02-11T10:24:28Z</dcterms:created>
  <dcterms:modified xsi:type="dcterms:W3CDTF">2019-03-25T14:08:01Z</dcterms:modified>
</cp:coreProperties>
</file>