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1" r:id="rId4"/>
    <p:sldId id="262" r:id="rId5"/>
    <p:sldId id="263" r:id="rId6"/>
    <p:sldId id="285" r:id="rId7"/>
    <p:sldId id="258" r:id="rId8"/>
    <p:sldId id="259" r:id="rId9"/>
    <p:sldId id="260" r:id="rId10"/>
    <p:sldId id="264" r:id="rId11"/>
    <p:sldId id="280" r:id="rId12"/>
    <p:sldId id="265" r:id="rId13"/>
    <p:sldId id="267" r:id="rId14"/>
    <p:sldId id="268" r:id="rId15"/>
    <p:sldId id="269" r:id="rId16"/>
    <p:sldId id="270" r:id="rId17"/>
    <p:sldId id="271" r:id="rId18"/>
    <p:sldId id="277" r:id="rId19"/>
    <p:sldId id="276" r:id="rId20"/>
    <p:sldId id="278" r:id="rId21"/>
    <p:sldId id="279" r:id="rId22"/>
    <p:sldId id="272" r:id="rId23"/>
    <p:sldId id="274" r:id="rId24"/>
    <p:sldId id="283" r:id="rId25"/>
    <p:sldId id="286" r:id="rId26"/>
    <p:sldId id="282" r:id="rId27"/>
    <p:sldId id="273" r:id="rId28"/>
    <p:sldId id="287" r:id="rId29"/>
    <p:sldId id="284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07564-756F-47B0-A633-EF0A5E95A5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B3D37-74B4-44CD-9066-92A9015B70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FB2AC-DC66-4414-9553-D7F50B0D3388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31C7-4370-4A8D-9379-966D6194E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1921C-D003-4278-8D0E-09B39F2A1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66CE0-C2A9-45C5-ABCD-061BA8F34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83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56D42-75F2-425F-BA43-6001EF44BEAF}" type="datetimeFigureOut">
              <a:rPr lang="en-AU" smtClean="0"/>
              <a:t>25/03/2019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0617E-295B-472F-AEDB-4376E19E4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29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5D1C-6B6B-4E7D-8ECE-1882A791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5CB31-9055-4042-86AD-FCC80FF9B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F66E-F9C8-495D-8F92-E85F56DC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69F1-4617-4688-B957-AB1CD7B8B04B}" type="datetime1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D5AA-7A76-4727-B81A-CE1FAA65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997F-9FF2-495F-912F-8D4113E0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9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EAFD-1314-45C3-80E1-923FE7A8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668D-9B75-4ED4-8B69-DA45EED90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162B-1996-43BD-A78D-B8CEDC4E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7D93-88B7-4EE0-9A6E-F3328645C33A}" type="datetime1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A1BF-E093-4310-851A-60C291E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D541-38FF-486F-8D8F-0CBB5FEE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8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DACBA-975F-4939-9263-16A0665E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A4164-BB94-476E-B570-F3876818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34D2-A9C1-42E4-9D02-3720074F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9FB1-3B91-4B05-A84C-3AFBEEEEE22F}" type="datetime1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BA23-C070-44D8-B5E0-D0EAE0A7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C1BF-4E5D-4623-8B73-30E8E66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17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D8E-CB22-47FB-B060-84829B8D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4AF-7701-4261-A960-7480DD89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96DC4-0E53-4D10-B880-7A13235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E720-E425-4C5C-A507-2DBEB21DE316}" type="datetime1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8BBC-ED4C-48B4-94F5-9FF3D8CB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B9B2-5D3A-4F5D-A73E-C662EFD6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9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D234-5171-439E-BC9D-F9D535AE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08A8-8A2D-467F-95BB-69222ED0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81C3-9784-4B35-B16F-191B76AE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596B-A137-480C-B2D5-29EF37222DF2}" type="datetime1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A01E-1443-4FFC-AF53-C7C24BA3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BC69-8E1F-4ACA-A02D-7CE6231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2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3989-49EB-43BC-87D4-B6DD9F7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FF3B-593D-4501-B6D2-46668308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903A7-5808-4BA8-9F25-12AFEF13D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FB19-052B-4334-92FC-728C8AA7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222-F13D-484A-AD8C-C0503618B662}" type="datetime1">
              <a:rPr lang="en-AU" smtClean="0"/>
              <a:t>25/03/2019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934C8-C13A-4092-936F-DC367541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A7303-5965-461D-8ED6-DE6C4FCC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35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FE63-A5B5-4D32-A88B-5D571CBF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15FE-4F53-49A2-9DB7-CD330178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735E7-D93E-46A1-9CBC-3361BBB27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B102A-64C4-4A8E-8B12-A598CA0F5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7C649-54B8-47BC-9555-EA3C7046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6A1FD-FCCA-43F2-BD26-764C5C80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D3B5-0C24-4691-9F0A-120C6704672D}" type="datetime1">
              <a:rPr lang="en-AU" smtClean="0"/>
              <a:t>25/03/2019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B1B16-D4FE-4055-9666-9FBCD2D8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AA358-E89B-4011-9B0B-07154F99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0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DB10-E162-464A-9836-0C3B2EA2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31439-062B-4181-B93F-B4453E8F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BFF9-B90D-47FA-B2CE-DEDA021A969F}" type="datetime1">
              <a:rPr lang="en-AU" smtClean="0"/>
              <a:t>25/03/2019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7C8FF-402A-4957-A3D3-B9DD00E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5737F-761C-40BB-B91C-0D20607B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4702B-6602-4B1F-BD05-8C8820B5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132A-5E74-471E-BFBE-9F68070AE870}" type="datetime1">
              <a:rPr lang="en-AU" smtClean="0"/>
              <a:t>25/03/2019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B4D08-E69B-454A-A40A-B1DE9313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497FB-E6C6-40B1-ACAF-1AC5A0E5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2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34D0-4595-4D94-8FCD-3A7C8867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24CC-6780-4D3B-AD00-A46CC48A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5154-B907-405E-8915-44906F15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A3142-AE80-431B-89A3-4E491EE8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C777-5194-48E6-99CA-85243A23D184}" type="datetime1">
              <a:rPr lang="en-AU" smtClean="0"/>
              <a:t>25/03/2019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D153-3211-43AF-A111-A97CD61D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4B03E-50BF-4EEC-93E5-D8FA783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04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E58C-D404-444C-952E-27F4FA3D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9A863-CB01-4170-BCF5-D7EC7B4D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ED69-8DD0-419F-9C7D-B0A66F25E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BE4B4-6678-47A5-8B0A-9598A8A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72A4-70A3-41F6-8531-5CC63552DC2D}" type="datetime1">
              <a:rPr lang="en-AU" smtClean="0"/>
              <a:t>25/03/2019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19E02-0430-4C54-9283-797A35CD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AFBA-4806-448E-A1D1-27784EC6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66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43F8B-8F9F-4084-9A16-9A810AD6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9A7F-8553-4FC5-8598-E74A01DA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CADB-3EC1-467D-BAC3-56608201C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1EAB-343C-4BE1-AA7D-9F93D22BEEEF}" type="datetime1">
              <a:rPr lang="en-AU" smtClean="0"/>
              <a:t>25/03/2019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AF88-BE17-4A68-844A-B98EDB710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D6F9-BCB2-4548-B921-4CAF58E81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14D2-9CF3-4668-AD0B-332E80923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8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2E72-5191-49D1-852D-80AEB4F2C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TensorFlow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9E740-E364-4D0C-803A-37689CA64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Thushan Ganegedara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21C56-B31E-48C7-BBB4-07008E32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22C99-5395-4C16-BD9E-4D41BA73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4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7B5-0DAC-48AB-BB2D-4A8C68F1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Placeholders, Variables, Tensors and Operations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153A-5EB5-45F2-8951-C183C4D1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Operation</a:t>
            </a:r>
          </a:p>
          <a:p>
            <a:pPr lvl="1"/>
            <a:r>
              <a:rPr lang="en-US" dirty="0"/>
              <a:t>An operation known by the TensorFlow graph and can be executed within a session</a:t>
            </a:r>
          </a:p>
          <a:p>
            <a:r>
              <a:rPr lang="en-US" dirty="0"/>
              <a:t>Definition</a:t>
            </a:r>
          </a:p>
          <a:p>
            <a:endParaRPr lang="en-US" dirty="0"/>
          </a:p>
          <a:p>
            <a:r>
              <a:rPr lang="en-US" dirty="0"/>
              <a:t>Execution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Where would you use one?</a:t>
            </a:r>
          </a:p>
          <a:p>
            <a:pPr lvl="1"/>
            <a:r>
              <a:rPr lang="en-US" dirty="0"/>
              <a:t>To compute layer outputs of a deep network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2FA95-7DF8-4332-9B3E-D0BA55F9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76D1B-6E79-49DB-9F7F-1B92A2E6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EFFDD-BEB5-4420-ACE9-E3AAB86B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02" y="3592681"/>
            <a:ext cx="3095625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D52F4-82A2-45BA-9784-580F57B9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02" y="2808120"/>
            <a:ext cx="3771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2408-08BE-4DF9-8A2E-6744BA72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5 min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EA90-2F8A-429F-9662-F229ECF4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placeholder </a:t>
            </a:r>
            <a:r>
              <a:rPr lang="en-US" dirty="0" err="1"/>
              <a:t>tf_c</a:t>
            </a:r>
            <a:r>
              <a:rPr lang="en-US" dirty="0"/>
              <a:t>, that is of shape 2x1 and has </a:t>
            </a:r>
            <a:r>
              <a:rPr lang="en-US" dirty="0" err="1"/>
              <a:t>dtype</a:t>
            </a:r>
            <a:r>
              <a:rPr lang="en-US" dirty="0"/>
              <a:t> tf.float32</a:t>
            </a:r>
          </a:p>
          <a:p>
            <a:endParaRPr lang="en-US" dirty="0"/>
          </a:p>
          <a:p>
            <a:r>
              <a:rPr lang="en-US" dirty="0"/>
              <a:t>Implement a variable </a:t>
            </a:r>
            <a:r>
              <a:rPr lang="en-US" dirty="0" err="1"/>
              <a:t>tf_d</a:t>
            </a:r>
            <a:r>
              <a:rPr lang="en-US" dirty="0"/>
              <a:t>, which is a 3x2 matrix and initialized with random normal initialization and has </a:t>
            </a:r>
            <a:r>
              <a:rPr lang="en-US" dirty="0" err="1"/>
              <a:t>dtype</a:t>
            </a:r>
            <a:r>
              <a:rPr lang="en-US" dirty="0"/>
              <a:t> tf.float32</a:t>
            </a:r>
          </a:p>
          <a:p>
            <a:endParaRPr lang="en-US" dirty="0"/>
          </a:p>
          <a:p>
            <a:r>
              <a:rPr lang="en-US" dirty="0"/>
              <a:t>Write an operation to compute the dot product between </a:t>
            </a:r>
            <a:r>
              <a:rPr lang="en-US" dirty="0" err="1"/>
              <a:t>tf_d</a:t>
            </a:r>
            <a:r>
              <a:rPr lang="en-US" dirty="0"/>
              <a:t> and </a:t>
            </a:r>
            <a:r>
              <a:rPr lang="en-US" dirty="0" err="1"/>
              <a:t>tf_c</a:t>
            </a:r>
            <a:r>
              <a:rPr lang="en-US" dirty="0"/>
              <a:t> using </a:t>
            </a:r>
            <a:r>
              <a:rPr lang="en-US" dirty="0" err="1"/>
              <a:t>tf.matmul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60942-C50B-448E-A038-43F0D60F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D1768-843A-4B17-8A56-4C3ACCA8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34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A7558-0804-45DD-A991-54C51731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22" y="1524715"/>
            <a:ext cx="6673767" cy="44398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6EDFE6-81E5-41A4-9714-B388FE4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TensorFlow</a:t>
            </a:r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B4AC49-84F4-43FB-A26D-70C04ECE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59" y="1498681"/>
            <a:ext cx="2539682" cy="25396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F1FB5-CBB4-4B96-883C-9B738A88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92F60-D303-4959-BB5D-42AFA96C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12</a:t>
            </a:fld>
            <a:endParaRPr lang="en-AU"/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E10CB000-CFE8-4C3C-A610-12B112C6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726" y="1690688"/>
            <a:ext cx="1989221" cy="1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5E61-3A54-4971-AAEA-DAFD6A7E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How long do I have to work?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3677-1E5D-45CF-AEF1-953A3B47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printing out the variables via the following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BF3C6-5738-4646-9CF4-E59E2F18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FD7A2-87EF-4A71-8617-9806784D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42F47-DEFC-4E2A-8C0D-A11503D64668}"/>
              </a:ext>
            </a:extLst>
          </p:cNvPr>
          <p:cNvSpPr/>
          <p:nvPr/>
        </p:nvSpPr>
        <p:spPr>
          <a:xfrm>
            <a:off x="838200" y="2360653"/>
            <a:ext cx="82000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err="1"/>
              <a:t>saving_per_week</a:t>
            </a:r>
            <a:r>
              <a:rPr lang="en-AU" sz="1400" dirty="0"/>
              <a:t> = 1000</a:t>
            </a:r>
          </a:p>
          <a:p>
            <a:r>
              <a:rPr lang="en-AU" sz="1400" dirty="0"/>
              <a:t>dreams = [("House", 1000000), ("Car", 50000), ("Desktop-DL", 5000)]</a:t>
            </a:r>
          </a:p>
          <a:p>
            <a:endParaRPr lang="en-AU" sz="1400" dirty="0"/>
          </a:p>
          <a:p>
            <a:r>
              <a:rPr lang="en-AU" sz="1400" dirty="0"/>
              <a:t>for ___, ____ in dreams:</a:t>
            </a:r>
          </a:p>
          <a:p>
            <a:r>
              <a:rPr lang="en-AU" sz="1400" dirty="0"/>
              <a:t>    </a:t>
            </a:r>
            <a:r>
              <a:rPr lang="en-AU" sz="1400" dirty="0" err="1"/>
              <a:t>num_weeks</a:t>
            </a:r>
            <a:r>
              <a:rPr lang="en-AU" sz="1400" dirty="0"/>
              <a:t> = int(___/___)</a:t>
            </a:r>
          </a:p>
          <a:p>
            <a:r>
              <a:rPr lang="en-AU" sz="1400" dirty="0"/>
              <a:t>    print("You have to save {} weeks in order to by a {}".format(</a:t>
            </a:r>
            <a:r>
              <a:rPr lang="en-AU" sz="1400" dirty="0" err="1"/>
              <a:t>num_weeks</a:t>
            </a:r>
            <a:r>
              <a:rPr lang="en-AU" sz="1400" dirty="0"/>
              <a:t>, ___))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D388-6124-4A1B-8FC1-888CA61B301E}"/>
              </a:ext>
            </a:extLst>
          </p:cNvPr>
          <p:cNvSpPr/>
          <p:nvPr/>
        </p:nvSpPr>
        <p:spPr>
          <a:xfrm>
            <a:off x="838200" y="5467295"/>
            <a:ext cx="9202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print([v for v in </a:t>
            </a:r>
            <a:r>
              <a:rPr lang="en-AU" dirty="0" err="1"/>
              <a:t>dir</a:t>
            </a:r>
            <a:r>
              <a:rPr lang="en-AU" dirty="0"/>
              <a:t>() if (not </a:t>
            </a:r>
            <a:r>
              <a:rPr lang="en-AU" dirty="0" err="1"/>
              <a:t>v.startswith</a:t>
            </a:r>
            <a:r>
              <a:rPr lang="en-AU" dirty="0"/>
              <a:t>('_')) and (not </a:t>
            </a:r>
            <a:r>
              <a:rPr lang="en-AU" dirty="0" err="1"/>
              <a:t>v.startswith</a:t>
            </a:r>
            <a:r>
              <a:rPr lang="en-AU" dirty="0"/>
              <a:t>('</a:t>
            </a:r>
            <a:r>
              <a:rPr lang="en-AU" dirty="0" err="1"/>
              <a:t>tf</a:t>
            </a:r>
            <a:r>
              <a:rPr lang="en-AU" dirty="0"/>
              <a:t>')) and v!='In' and v!='Out'])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4109A-2A09-435C-AA82-49B1A50A8B45}"/>
              </a:ext>
            </a:extLst>
          </p:cNvPr>
          <p:cNvSpPr/>
          <p:nvPr/>
        </p:nvSpPr>
        <p:spPr>
          <a:xfrm>
            <a:off x="838200" y="1311890"/>
            <a:ext cx="109758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/>
              <a:t>https://gist.github.com/thushv89/c8e912fd8e90bada801d85c8f8b97df4#file-ch1_exercises-py</a:t>
            </a:r>
          </a:p>
        </p:txBody>
      </p:sp>
    </p:spTree>
    <p:extLst>
      <p:ext uri="{BB962C8B-B14F-4D97-AF65-F5344CB8AC3E}">
        <p14:creationId xmlns:p14="http://schemas.microsoft.com/office/powerpoint/2010/main" val="98666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A4FF-79D3-4007-9645-9BD1FF8F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now try TensorFlow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F630-7D84-4069-B292-62459006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printing out the variables via the following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C4FDF-8133-4F15-A8ED-18320CBF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8F47B-7115-4AB3-8574-35D52FE3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14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337FA-4359-448D-AEA1-BDE3F92D8251}"/>
              </a:ext>
            </a:extLst>
          </p:cNvPr>
          <p:cNvSpPr/>
          <p:nvPr/>
        </p:nvSpPr>
        <p:spPr>
          <a:xfrm>
            <a:off x="838200" y="1646238"/>
            <a:ext cx="69334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err="1"/>
              <a:t>tf.reset_default_graph</a:t>
            </a:r>
            <a:r>
              <a:rPr lang="en-AU" sz="1400" dirty="0"/>
              <a:t>()</a:t>
            </a:r>
          </a:p>
          <a:p>
            <a:endParaRPr lang="en-AU" sz="1400" dirty="0"/>
          </a:p>
          <a:p>
            <a:r>
              <a:rPr lang="en-AU" sz="1400" dirty="0" err="1"/>
              <a:t>saving_per_week</a:t>
            </a:r>
            <a:r>
              <a:rPr lang="en-AU" sz="1400" dirty="0"/>
              <a:t> = 1000</a:t>
            </a:r>
          </a:p>
          <a:p>
            <a:r>
              <a:rPr lang="en-AU" sz="1400" dirty="0"/>
              <a:t>dreams = [("House", 1000000), ("Car", 50000), ("Desktop-DL", 5000)]</a:t>
            </a:r>
          </a:p>
          <a:p>
            <a:endParaRPr lang="en-AU" sz="1400" dirty="0"/>
          </a:p>
          <a:p>
            <a:r>
              <a:rPr lang="en-AU" sz="1400" dirty="0"/>
              <a:t>for ___, ___ in dreams:</a:t>
            </a:r>
          </a:p>
          <a:p>
            <a:r>
              <a:rPr lang="en-AU" sz="1400" dirty="0"/>
              <a:t>    </a:t>
            </a:r>
            <a:r>
              <a:rPr lang="en-AU" sz="1400" dirty="0" err="1"/>
              <a:t>tf_price</a:t>
            </a:r>
            <a:r>
              <a:rPr lang="en-AU" sz="1400" dirty="0"/>
              <a:t> = </a:t>
            </a:r>
            <a:r>
              <a:rPr lang="en-AU" sz="1400" dirty="0" err="1"/>
              <a:t>tf.get_variable</a:t>
            </a:r>
            <a:r>
              <a:rPr lang="en-AU" sz="1400" dirty="0"/>
              <a:t>(___, initializer=price)</a:t>
            </a:r>
          </a:p>
          <a:p>
            <a:r>
              <a:rPr lang="en-AU" sz="1400" dirty="0"/>
              <a:t>    </a:t>
            </a:r>
            <a:r>
              <a:rPr lang="en-AU" sz="1400" dirty="0" err="1"/>
              <a:t>tf_num_weeks</a:t>
            </a:r>
            <a:r>
              <a:rPr lang="en-AU" sz="1400" dirty="0"/>
              <a:t> = ___/___</a:t>
            </a:r>
          </a:p>
          <a:p>
            <a:endParaRPr lang="en-AU" sz="1400" dirty="0"/>
          </a:p>
          <a:p>
            <a:r>
              <a:rPr lang="en-AU" sz="1400" dirty="0"/>
              <a:t>    with </a:t>
            </a:r>
            <a:r>
              <a:rPr lang="en-AU" sz="1400" dirty="0" err="1"/>
              <a:t>tf.Session</a:t>
            </a:r>
            <a:r>
              <a:rPr lang="en-AU" sz="1400" dirty="0"/>
              <a:t>() as </a:t>
            </a:r>
            <a:r>
              <a:rPr lang="en-AU" sz="1400" dirty="0" err="1"/>
              <a:t>sess</a:t>
            </a:r>
            <a:r>
              <a:rPr lang="en-AU" sz="1400" dirty="0"/>
              <a:t>:</a:t>
            </a:r>
          </a:p>
          <a:p>
            <a:r>
              <a:rPr lang="en-AU" sz="1400" dirty="0"/>
              <a:t>        </a:t>
            </a:r>
            <a:r>
              <a:rPr lang="en-AU" sz="1400" dirty="0" err="1"/>
              <a:t>tf.global_variables_initializer</a:t>
            </a:r>
            <a:r>
              <a:rPr lang="en-AU" sz="1400" dirty="0"/>
              <a:t>().run()</a:t>
            </a:r>
          </a:p>
          <a:p>
            <a:r>
              <a:rPr lang="en-AU" sz="1400" dirty="0"/>
              <a:t>        print("You have to save {:d} weeks in order to by a {}".format(</a:t>
            </a:r>
          </a:p>
          <a:p>
            <a:r>
              <a:rPr lang="en-AU" sz="1400" dirty="0"/>
              <a:t>            int(</a:t>
            </a:r>
            <a:r>
              <a:rPr lang="en-AU" sz="1400" dirty="0" err="1"/>
              <a:t>sess.run</a:t>
            </a:r>
            <a:r>
              <a:rPr lang="en-AU" sz="1400" dirty="0"/>
              <a:t>(___)), ___)</a:t>
            </a:r>
          </a:p>
          <a:p>
            <a:r>
              <a:rPr lang="en-AU" sz="1400" dirty="0"/>
              <a:t>            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0380D-27BB-43EC-A717-73D4B49D7696}"/>
              </a:ext>
            </a:extLst>
          </p:cNvPr>
          <p:cNvSpPr/>
          <p:nvPr/>
        </p:nvSpPr>
        <p:spPr>
          <a:xfrm>
            <a:off x="838200" y="53577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print("Variables in the graph")</a:t>
            </a:r>
          </a:p>
          <a:p>
            <a:r>
              <a:rPr lang="en-AU" sz="1400" dirty="0"/>
              <a:t>print([v.name for v in </a:t>
            </a:r>
            <a:r>
              <a:rPr lang="en-AU" sz="1400" dirty="0" err="1"/>
              <a:t>tf.global_variables</a:t>
            </a:r>
            <a:r>
              <a:rPr lang="en-AU" sz="1400" dirty="0"/>
              <a:t>()])</a:t>
            </a:r>
          </a:p>
          <a:p>
            <a:r>
              <a:rPr lang="en-AU" sz="1400" dirty="0"/>
              <a:t>print("\</a:t>
            </a:r>
            <a:r>
              <a:rPr lang="en-AU" sz="1400" dirty="0" err="1"/>
              <a:t>nOperations</a:t>
            </a:r>
            <a:r>
              <a:rPr lang="en-AU" sz="1400" dirty="0"/>
              <a:t> in the graph")</a:t>
            </a:r>
          </a:p>
          <a:p>
            <a:r>
              <a:rPr lang="en-AU" sz="1400" dirty="0"/>
              <a:t>print([op.name for op in </a:t>
            </a:r>
            <a:r>
              <a:rPr lang="en-AU" sz="1400" dirty="0" err="1"/>
              <a:t>tf.get_default_graph</a:t>
            </a:r>
            <a:r>
              <a:rPr lang="en-AU" sz="1400" dirty="0"/>
              <a:t>().</a:t>
            </a:r>
            <a:r>
              <a:rPr lang="en-AU" sz="1400" dirty="0" err="1"/>
              <a:t>get_operations</a:t>
            </a:r>
            <a:r>
              <a:rPr lang="en-AU" sz="1400" dirty="0"/>
              <a:t>()])</a:t>
            </a:r>
          </a:p>
        </p:txBody>
      </p:sp>
    </p:spTree>
    <p:extLst>
      <p:ext uri="{BB962C8B-B14F-4D97-AF65-F5344CB8AC3E}">
        <p14:creationId xmlns:p14="http://schemas.microsoft.com/office/powerpoint/2010/main" val="15427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C3E3-35CA-49C5-912F-5EF4C649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ooh!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D873-DD0C-4596-9F9B-3703E46F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has created way too many variables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TensorFlow is not define-by-run</a:t>
            </a:r>
          </a:p>
          <a:p>
            <a:pPr lvl="1"/>
            <a:r>
              <a:rPr lang="en-US" dirty="0" err="1"/>
              <a:t>TensoFlow</a:t>
            </a:r>
            <a:r>
              <a:rPr lang="en-US" dirty="0"/>
              <a:t> is define-</a:t>
            </a:r>
            <a:r>
              <a:rPr lang="en-US" b="1" i="1" dirty="0"/>
              <a:t>then</a:t>
            </a:r>
            <a:r>
              <a:rPr lang="en-US" dirty="0"/>
              <a:t>-run (i.e. graph based execution)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B6C87-2697-4CE7-8C90-FF65C722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F1071-E393-464E-8208-3AD2F95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4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C443-8620-43B8-83AE-43F4998A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TF program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9713-DD54-404C-AE15-CD82599B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graph</a:t>
            </a:r>
          </a:p>
          <a:p>
            <a:pPr lvl="1"/>
            <a:r>
              <a:rPr lang="en-US" dirty="0"/>
              <a:t>Define all the variables placeholders tensors and operations only ones</a:t>
            </a:r>
          </a:p>
          <a:p>
            <a:r>
              <a:rPr lang="en-US" dirty="0"/>
              <a:t>Executes the graph</a:t>
            </a:r>
          </a:p>
          <a:p>
            <a:pPr lvl="1"/>
            <a:r>
              <a:rPr lang="en-US" dirty="0"/>
              <a:t>Executes the graph by feeding in data from outside (via placeholders) any number of times you want</a:t>
            </a:r>
          </a:p>
          <a:p>
            <a:r>
              <a:rPr lang="en-US" dirty="0"/>
              <a:t>It is like a Galton Board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6665E-E0D3-49EC-A238-1CE092E0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3691-3D47-4144-A33B-DF60854F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16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27D44-DF1F-4F72-953A-83EF4708E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/>
          <a:stretch/>
        </p:blipFill>
        <p:spPr>
          <a:xfrm>
            <a:off x="3632189" y="4416552"/>
            <a:ext cx="4978411" cy="1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93B7-99D8-4645-A36F-51B62E0E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way to implement a TF program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4AB-AD0D-4721-9965-72CC789F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78F61-45D8-456B-A470-256B55B4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73690-E5F0-428F-AB60-3309972A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17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515CD-2740-4F44-9979-B875B9A8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531014"/>
            <a:ext cx="7829550" cy="3305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2D2C29-E325-4451-A998-41C962E20963}"/>
              </a:ext>
            </a:extLst>
          </p:cNvPr>
          <p:cNvSpPr/>
          <p:nvPr/>
        </p:nvSpPr>
        <p:spPr>
          <a:xfrm>
            <a:off x="2181225" y="3089429"/>
            <a:ext cx="2663301" cy="275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56E6B-3ED3-42A1-A17D-7DFF7DD13985}"/>
              </a:ext>
            </a:extLst>
          </p:cNvPr>
          <p:cNvSpPr/>
          <p:nvPr/>
        </p:nvSpPr>
        <p:spPr>
          <a:xfrm>
            <a:off x="2484547" y="3552901"/>
            <a:ext cx="7449566" cy="47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D66CD-9338-42D1-A8FB-FCA4039AB6CA}"/>
              </a:ext>
            </a:extLst>
          </p:cNvPr>
          <p:cNvSpPr/>
          <p:nvPr/>
        </p:nvSpPr>
        <p:spPr>
          <a:xfrm>
            <a:off x="2494901" y="4371128"/>
            <a:ext cx="4562847" cy="22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C6596-FE57-41E5-A3E9-3CEE9F93C4A0}"/>
              </a:ext>
            </a:extLst>
          </p:cNvPr>
          <p:cNvSpPr/>
          <p:nvPr/>
        </p:nvSpPr>
        <p:spPr>
          <a:xfrm>
            <a:off x="3835153" y="5375785"/>
            <a:ext cx="5184560" cy="22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9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352FC1-952D-4FE8-A13C-7732EA20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Management in TensorFlow: Variable Scoping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F42EE3-C8F7-488D-8EC1-9AA41FBAE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Protection against accidental variable creation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DF8E-2D90-4189-A1DD-D08858F5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F8BDD-1FF9-40E7-B9C8-4C76C441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08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4421-0C39-4B27-8BDC-C5C1159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 when not using variable scoping?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6748-AC6A-45B8-AD44-89F5FC62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400E5-93BD-4C4C-845E-1842D1ED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9954C-7694-4919-AA60-345486BD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19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317AF-C453-44D9-B294-8ABABA70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30" y="1870075"/>
            <a:ext cx="7781925" cy="305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9F2A0-FCDA-4684-9E8F-9BF8E6EA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30" y="5062537"/>
            <a:ext cx="37052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4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18A9-2EBE-4749-95EA-03FABAB2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TensorFlow?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DC65-4B77-4FDE-A09F-E40ACC2D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372E5-B3A1-44FB-BDD4-DCB35B08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FF043-4FD7-4E67-883B-65EF53A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22CB4-E837-4D33-A353-96C06629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1995"/>
            <a:ext cx="10515600" cy="4494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55DA85-D2E3-4DFE-A499-F4ECA8CBFE17}"/>
              </a:ext>
            </a:extLst>
          </p:cNvPr>
          <p:cNvSpPr/>
          <p:nvPr/>
        </p:nvSpPr>
        <p:spPr>
          <a:xfrm>
            <a:off x="958788" y="5619564"/>
            <a:ext cx="1358284" cy="159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054BB-99C0-43EF-A62B-54F92CA57BC9}"/>
              </a:ext>
            </a:extLst>
          </p:cNvPr>
          <p:cNvSpPr/>
          <p:nvPr/>
        </p:nvSpPr>
        <p:spPr>
          <a:xfrm>
            <a:off x="960265" y="5798598"/>
            <a:ext cx="1358284" cy="159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93C21-721B-4C93-87AA-4D72F2013004}"/>
              </a:ext>
            </a:extLst>
          </p:cNvPr>
          <p:cNvSpPr/>
          <p:nvPr/>
        </p:nvSpPr>
        <p:spPr>
          <a:xfrm>
            <a:off x="1849513" y="5977632"/>
            <a:ext cx="467559" cy="159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8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FEE-032B-4FEE-AAAC-831F53C9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 when not using variable scoping?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CEA2-3384-487F-9F3A-94F14A11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2A71A-34D6-4D3F-B152-08B7323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DB97-4441-457C-8179-9D7A2842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70CCF-7A6A-4BC8-80F7-D00914B0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5420557" cy="1871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61227-4237-4105-ABA0-1BE7A43A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5" y="3785908"/>
            <a:ext cx="5441272" cy="499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71B44-D457-42CA-B565-9C32912E2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481" y="1870075"/>
            <a:ext cx="4903595" cy="19266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DCA803-D876-4BF5-A652-456588F66D4D}"/>
              </a:ext>
            </a:extLst>
          </p:cNvPr>
          <p:cNvSpPr/>
          <p:nvPr/>
        </p:nvSpPr>
        <p:spPr>
          <a:xfrm>
            <a:off x="6279473" y="1690688"/>
            <a:ext cx="4978604" cy="2313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6D46-E6E3-4343-8195-61C88BD6273E}"/>
              </a:ext>
            </a:extLst>
          </p:cNvPr>
          <p:cNvSpPr txBox="1"/>
          <p:nvPr/>
        </p:nvSpPr>
        <p:spPr>
          <a:xfrm>
            <a:off x="8372833" y="1003106"/>
            <a:ext cx="288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else could have caused this issue?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58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1371-0309-40FE-8EEA-9D6292F2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 scoping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05E0-ADA0-4AAC-A16B-7B8CAA8E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23F5F-7B55-440E-8186-8BB78F00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DDC7-41A2-4EC7-A311-4A9EF35A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9380A-E2F1-464F-A865-B449A0E9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06" y="1870075"/>
            <a:ext cx="7600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7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6CF2-5024-462B-B9B8-643E601B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Scoping for deep networks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79E2-2FC5-43CD-BAE2-4F8AE750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73E07-B387-4220-9346-58B17FF8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E106B-C1F2-449D-9E1C-539D055E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22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2DE7E-46C8-4EB5-87C1-20890C84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205037"/>
            <a:ext cx="10201275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17F9E-9764-4E21-AEB6-0B352DB9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4909344"/>
            <a:ext cx="3143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F6BF-91BE-4D94-B190-708DA17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don’t create a session?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5D2A-3DB4-491B-BE4C-CACA0E54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AU" dirty="0"/>
              <a:t>f you don’t create a session and execute your graph, this tensor will empty</a:t>
            </a:r>
          </a:p>
          <a:p>
            <a:r>
              <a:rPr lang="en-US" dirty="0"/>
              <a:t>This is like having the Galton board, but not the balls!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7981-9722-4109-B969-4B0D001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0B38D-86A8-4584-9DEB-C935EF19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0B07A-A190-4007-8B76-E49C8249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948053"/>
            <a:ext cx="966787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C8125-4E0C-4F27-AB85-CC32501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521140"/>
            <a:ext cx="43148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2692-C77F-496C-A860-6635C19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wrong with graph-based execution?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2450-0DCA-4734-BD36-A0EBE87B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It can get quite daunting for complex deep networks</a:t>
            </a:r>
          </a:p>
          <a:p>
            <a:pPr lvl="1"/>
            <a:r>
              <a:rPr lang="en-US" dirty="0"/>
              <a:t>Increases the lines of code required</a:t>
            </a:r>
          </a:p>
          <a:p>
            <a:r>
              <a:rPr lang="en-US" dirty="0"/>
              <a:t>Making dynamic changes to the graph</a:t>
            </a:r>
          </a:p>
          <a:p>
            <a:pPr lvl="1"/>
            <a:r>
              <a:rPr lang="en-US" dirty="0"/>
              <a:t>E.g. adding a new layer to the model dynamically</a:t>
            </a:r>
          </a:p>
          <a:p>
            <a:r>
              <a:rPr lang="en-US" dirty="0"/>
              <a:t>Define by run is a much more better approach</a:t>
            </a:r>
          </a:p>
          <a:p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Define-by-Run Frameworks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BD67A-6F50-4C6D-8B91-2D63035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694A-3C2F-454F-8F25-A3F73082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24</a:t>
            </a:fld>
            <a:endParaRPr lang="en-AU"/>
          </a:p>
        </p:txBody>
      </p:sp>
      <p:pic>
        <p:nvPicPr>
          <p:cNvPr id="4098" name="Picture 2" descr="Image result for pytorch define by run">
            <a:extLst>
              <a:ext uri="{FF2B5EF4-FFF2-40B4-BE49-F238E27FC236}">
                <a16:creationId xmlns:a16="http://schemas.microsoft.com/office/drawing/2014/main" id="{F7574315-7AA3-46A0-836F-F274869F8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71" b="21065"/>
          <a:stretch/>
        </p:blipFill>
        <p:spPr bwMode="auto">
          <a:xfrm>
            <a:off x="3597402" y="5177564"/>
            <a:ext cx="2857500" cy="99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hainer">
            <a:extLst>
              <a:ext uri="{FF2B5EF4-FFF2-40B4-BE49-F238E27FC236}">
                <a16:creationId xmlns:a16="http://schemas.microsoft.com/office/drawing/2014/main" id="{FD7013EE-BB53-4795-A22B-14253420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790" y="5177565"/>
            <a:ext cx="1906714" cy="99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91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506188-6750-408F-95D1-AB93860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Execution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E1DA0A-BE6B-40E7-A91D-7C63EDC99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Executing TensorFlow code on-the-go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1500-E27E-4041-9729-164A8A8E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F8A4-6E48-45E7-9C66-4158095A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4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D326-5DC4-48DA-BC64-5807FADF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Execution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6D87-A396-4904-B01F-F5CB518C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eager execution?</a:t>
            </a:r>
          </a:p>
          <a:p>
            <a:pPr lvl="1"/>
            <a:r>
              <a:rPr lang="en-US" dirty="0"/>
              <a:t>Eager execution executes things on the definition</a:t>
            </a:r>
          </a:p>
          <a:p>
            <a:pPr lvl="1"/>
            <a:r>
              <a:rPr lang="en-US" dirty="0"/>
              <a:t>TensorFlow runs on a </a:t>
            </a:r>
            <a:r>
              <a:rPr lang="en-US" b="1" i="1" dirty="0"/>
              <a:t>define-by-run</a:t>
            </a:r>
            <a:r>
              <a:rPr lang="en-US" dirty="0"/>
              <a:t> basis </a:t>
            </a:r>
          </a:p>
          <a:p>
            <a:pPr lvl="1"/>
            <a:endParaRPr lang="en-US" dirty="0"/>
          </a:p>
          <a:p>
            <a:r>
              <a:rPr lang="en-US" dirty="0"/>
              <a:t>Beware! </a:t>
            </a:r>
          </a:p>
          <a:p>
            <a:pPr lvl="1"/>
            <a:r>
              <a:rPr lang="en-US" dirty="0"/>
              <a:t>It is not quite on par in terms of performance with </a:t>
            </a:r>
            <a:r>
              <a:rPr lang="en-US" dirty="0" err="1"/>
              <a:t>PyTorch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3A6CF-7EEE-440A-91E2-D677550C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2A10-88B5-417E-9466-EB664AB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1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30D-6B30-40A6-9EF7-6916A06D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execution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1D7D-3D60-4EC8-A0CA-D5B89124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A99C-06DF-4BAB-899B-303D3B4A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4A7A0-EE5C-4676-BDB4-33789DC7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01ECB-31A4-4BF3-98C6-20C83A5A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3" y="2033864"/>
            <a:ext cx="82581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86110-4BB8-48CA-83AC-462925BD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3" y="3645176"/>
            <a:ext cx="9648825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7D0AF8-4DF9-4DED-8CB3-CA7E8E01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23" y="4276175"/>
            <a:ext cx="4295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2D23-78BD-4FE5-8F42-39CCFDB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Eager Execution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4458-AE55-4F02-A81E-475F4947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two single-element TensorFlow variables </a:t>
            </a:r>
            <a:r>
              <a:rPr lang="en-US" dirty="0" err="1"/>
              <a:t>tf_a</a:t>
            </a:r>
            <a:r>
              <a:rPr lang="en-US" dirty="0"/>
              <a:t> and </a:t>
            </a:r>
            <a:r>
              <a:rPr lang="en-US" dirty="0" err="1"/>
              <a:t>tf_b</a:t>
            </a:r>
            <a:endParaRPr lang="en-US" dirty="0"/>
          </a:p>
          <a:p>
            <a:r>
              <a:rPr lang="en-US" dirty="0"/>
              <a:t>Add the two variables together and print the result</a:t>
            </a:r>
          </a:p>
          <a:p>
            <a:endParaRPr lang="en-US" dirty="0"/>
          </a:p>
          <a:p>
            <a:r>
              <a:rPr lang="en-US" dirty="0"/>
              <a:t>Enable eager execution</a:t>
            </a:r>
          </a:p>
          <a:p>
            <a:r>
              <a:rPr lang="en-US" dirty="0"/>
              <a:t>Repeat the same process as above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DBF6A-EA98-4870-903A-FF9FEAF8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8DB93-07D5-4113-8155-E3BEC9A1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28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9C438-BFE0-4C8B-96D7-B825EA3E3BB1}"/>
              </a:ext>
            </a:extLst>
          </p:cNvPr>
          <p:cNvSpPr/>
          <p:nvPr/>
        </p:nvSpPr>
        <p:spPr>
          <a:xfrm>
            <a:off x="908304" y="134351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100" dirty="0"/>
              <a:t>https://gist.github.com/thushv89/c8e912fd8e90bada801d85c8f8b97df4#file-ch1_exercises-py</a:t>
            </a:r>
          </a:p>
        </p:txBody>
      </p:sp>
    </p:spTree>
    <p:extLst>
      <p:ext uri="{BB962C8B-B14F-4D97-AF65-F5344CB8AC3E}">
        <p14:creationId xmlns:p14="http://schemas.microsoft.com/office/powerpoint/2010/main" val="267856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F27E-9DA0-43DD-B49A-E42D24DE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best practices I’ve learnt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DE40-932F-452D-8E9C-7DA6E5E3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tf.reset_default_graph</a:t>
            </a:r>
            <a:r>
              <a:rPr lang="en-US" dirty="0"/>
              <a:t>() at the beginning (when you need to clean up past variables)</a:t>
            </a:r>
          </a:p>
          <a:p>
            <a:r>
              <a:rPr lang="en-US" dirty="0"/>
              <a:t>When naming TensorFlow variables append “</a:t>
            </a:r>
            <a:r>
              <a:rPr lang="en-US" dirty="0" err="1"/>
              <a:t>tf</a:t>
            </a:r>
            <a:r>
              <a:rPr lang="en-US" dirty="0"/>
              <a:t>_” to the beginning</a:t>
            </a:r>
          </a:p>
          <a:p>
            <a:pPr lvl="1"/>
            <a:r>
              <a:rPr lang="en-US" dirty="0"/>
              <a:t>Then you can use normal name to define the value you get from </a:t>
            </a:r>
            <a:r>
              <a:rPr lang="en-US" dirty="0" err="1"/>
              <a:t>sess.run</a:t>
            </a:r>
            <a:endParaRPr lang="en-US" dirty="0"/>
          </a:p>
          <a:p>
            <a:r>
              <a:rPr lang="en-US" dirty="0"/>
              <a:t>Always use </a:t>
            </a:r>
            <a:r>
              <a:rPr lang="en-US" dirty="0" err="1"/>
              <a:t>get_variable</a:t>
            </a:r>
            <a:r>
              <a:rPr lang="en-US" dirty="0"/>
              <a:t>() function to create variables</a:t>
            </a:r>
          </a:p>
          <a:p>
            <a:r>
              <a:rPr lang="en-US" dirty="0"/>
              <a:t>Always use variable scoping </a:t>
            </a:r>
          </a:p>
          <a:p>
            <a:r>
              <a:rPr lang="en-US" dirty="0"/>
              <a:t>A common mistake when defining TensorFlow graphs is accidental variable/op creation</a:t>
            </a:r>
          </a:p>
          <a:p>
            <a:pPr lvl="1"/>
            <a:r>
              <a:rPr lang="en-US" dirty="0"/>
              <a:t>Assert your variable/op count stays the same during execution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DA1C7-9135-4486-AA44-12E4283E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F414F-8707-4D70-9096-AF3E276E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92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6500-5542-47A3-ADAA-0A3A9A9F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Nympy</a:t>
            </a:r>
            <a:r>
              <a:rPr lang="en-US" dirty="0"/>
              <a:t> can be very slow with large tensors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CAF2-C234-4A5C-B9C6-F7E25CA1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networks involve large number of large tensor operations</a:t>
            </a:r>
          </a:p>
          <a:p>
            <a:r>
              <a:rPr lang="en-US" dirty="0"/>
              <a:t>So we need a better solution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F0AC-3A7D-4BF8-BC2A-17431CD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D392B-12C8-403E-8DA6-C9F1099F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3</a:t>
            </a:fld>
            <a:endParaRPr lang="en-AU"/>
          </a:p>
        </p:txBody>
      </p:sp>
      <p:pic>
        <p:nvPicPr>
          <p:cNvPr id="1026" name="Picture 2" descr="Image result for tensorflow">
            <a:extLst>
              <a:ext uri="{FF2B5EF4-FFF2-40B4-BE49-F238E27FC236}">
                <a16:creationId xmlns:a16="http://schemas.microsoft.com/office/drawing/2014/main" id="{08853938-9BA1-46F5-A091-CF5119DE0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68" y="3429000"/>
            <a:ext cx="28956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29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7336-74E6-4F16-A32C-23CE762E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3777-1D26-4101-895E-46250133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 is much better for large tensor based operations</a:t>
            </a:r>
          </a:p>
          <a:p>
            <a:pPr lvl="1"/>
            <a:r>
              <a:rPr lang="en-US" dirty="0"/>
              <a:t>Compared to traditional libraries like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TensorFlow was designed with “define-then-run” approach</a:t>
            </a:r>
          </a:p>
          <a:p>
            <a:pPr lvl="1"/>
            <a:r>
              <a:rPr lang="en-US" dirty="0"/>
              <a:t>Define the computation graph using TF placeholders/variables/tensors/ops</a:t>
            </a:r>
          </a:p>
          <a:p>
            <a:pPr lvl="1"/>
            <a:r>
              <a:rPr lang="en-US" dirty="0"/>
              <a:t>Execute the graph by creating a session and executing those operations</a:t>
            </a:r>
          </a:p>
          <a:p>
            <a:r>
              <a:rPr lang="en-US" dirty="0"/>
              <a:t>Use scoping and </a:t>
            </a:r>
            <a:r>
              <a:rPr lang="en-US" dirty="0" err="1"/>
              <a:t>get_variable</a:t>
            </a:r>
            <a:r>
              <a:rPr lang="en-US" dirty="0"/>
              <a:t>() to avoid accidental variable creation</a:t>
            </a:r>
          </a:p>
          <a:p>
            <a:r>
              <a:rPr lang="en-US" dirty="0"/>
              <a:t>Eager execution is very helpful to debug programs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62D59-029C-472E-9F9D-D8FF2D8C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812EF-42FB-44C8-9CB5-4494EA06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97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8068-A385-43B0-AEEC-FC00FEC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TensorFlow?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77E4-6F98-4691-979D-8F94344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highly optimized GPU CUDA kernels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Convolution</a:t>
            </a:r>
          </a:p>
          <a:p>
            <a:r>
              <a:rPr lang="en-US" dirty="0"/>
              <a:t>Rich and comprehensive API for deep networks</a:t>
            </a:r>
          </a:p>
          <a:p>
            <a:r>
              <a:rPr lang="en-US" dirty="0"/>
              <a:t>Provides an end-to-end eco system for deep learning</a:t>
            </a:r>
          </a:p>
          <a:p>
            <a:pPr lvl="1"/>
            <a:r>
              <a:rPr lang="en-US" dirty="0" err="1"/>
              <a:t>tf.Keras</a:t>
            </a:r>
            <a:endParaRPr lang="en-US" dirty="0"/>
          </a:p>
          <a:p>
            <a:pPr lvl="1"/>
            <a:r>
              <a:rPr lang="en-US" dirty="0" err="1"/>
              <a:t>tf.serving</a:t>
            </a:r>
            <a:endParaRPr lang="en-US" dirty="0"/>
          </a:p>
          <a:p>
            <a:pPr lvl="1"/>
            <a:r>
              <a:rPr lang="en-US" dirty="0" err="1"/>
              <a:t>tf.Mesh</a:t>
            </a:r>
            <a:endParaRPr lang="en-US" dirty="0"/>
          </a:p>
          <a:p>
            <a:pPr lvl="1"/>
            <a:r>
              <a:rPr lang="en-US" dirty="0" err="1"/>
              <a:t>tf.federated</a:t>
            </a:r>
            <a:endParaRPr lang="en-US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E92FA-8D98-4979-A56C-DE3908E5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AD4B3-3C55-4896-A579-9AA9B141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98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AE02-9DA3-4037-871B-8476692C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CPUs vs GPUs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3FCA-6B98-41F6-B2DB-925220E4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GPUs are better than CPUs?</a:t>
            </a:r>
          </a:p>
          <a:p>
            <a:pPr lvl="1"/>
            <a:r>
              <a:rPr lang="en-US" dirty="0"/>
              <a:t>GPUs have many more cores (several thousands) compared to a CPU which has (few more than hundred) at maximum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B58B5-8DB8-46B1-AE9D-C821232B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49813-59F3-4DF6-B85E-DE34536A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B2DFB-69A1-4F39-A282-D8AF100B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9" y="3080913"/>
            <a:ext cx="4530596" cy="3325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CC517-2E5E-4FF6-8BEF-5391715BE85D}"/>
              </a:ext>
            </a:extLst>
          </p:cNvPr>
          <p:cNvSpPr txBox="1"/>
          <p:nvPr/>
        </p:nvSpPr>
        <p:spPr>
          <a:xfrm>
            <a:off x="610552" y="6379111"/>
            <a:ext cx="382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NVIDIA P100 GPU: 1920 CUDA Cores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9B4DB-0631-43E8-B071-9E0DA574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3" y="3024704"/>
            <a:ext cx="5653088" cy="3381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B7960-810A-491E-AABC-43265360A994}"/>
              </a:ext>
            </a:extLst>
          </p:cNvPr>
          <p:cNvSpPr/>
          <p:nvPr/>
        </p:nvSpPr>
        <p:spPr>
          <a:xfrm>
            <a:off x="983456" y="3429000"/>
            <a:ext cx="433864" cy="52120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FCF1F-F672-485E-A908-451B3F12DF68}"/>
              </a:ext>
            </a:extLst>
          </p:cNvPr>
          <p:cNvCxnSpPr/>
          <p:nvPr/>
        </p:nvCxnSpPr>
        <p:spPr>
          <a:xfrm flipV="1">
            <a:off x="1417320" y="3113604"/>
            <a:ext cx="5219224" cy="31539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0D8BCF-017E-40E0-A61A-C857EC7D49F6}"/>
              </a:ext>
            </a:extLst>
          </p:cNvPr>
          <p:cNvCxnSpPr>
            <a:cxnSpLocks/>
          </p:cNvCxnSpPr>
          <p:nvPr/>
        </p:nvCxnSpPr>
        <p:spPr>
          <a:xfrm>
            <a:off x="1417320" y="3946525"/>
            <a:ext cx="5219224" cy="23828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E0AA8-C905-42C3-BB14-A122FCAB9BAB}"/>
              </a:ext>
            </a:extLst>
          </p:cNvPr>
          <p:cNvSpPr/>
          <p:nvPr/>
        </p:nvSpPr>
        <p:spPr>
          <a:xfrm>
            <a:off x="5485447" y="660103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050" dirty="0"/>
              <a:t>http://images.nvidia.com/content/pdf/tesla/whitepaper/pascal-architecture-whitepaper-v1.2.pdf</a:t>
            </a:r>
          </a:p>
        </p:txBody>
      </p:sp>
    </p:spTree>
    <p:extLst>
      <p:ext uri="{BB962C8B-B14F-4D97-AF65-F5344CB8AC3E}">
        <p14:creationId xmlns:p14="http://schemas.microsoft.com/office/powerpoint/2010/main" val="292375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B176DB-1E28-4F15-9921-28B4A7D1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101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C7A19B-FACB-4007-B722-22726805D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the basic building blocks of TensorFlow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9840D-54CE-43C8-85A9-2A698208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FD82-11B7-4CB2-B4EA-802522A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5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243-34A5-4616-96D8-03C68343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Placeholders, Variables, Tensors and Operations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1D06-BD69-41A3-A221-7DC33EC1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Placeholder: A type of tensor where data is fed at run time</a:t>
            </a:r>
          </a:p>
          <a:p>
            <a:r>
              <a:rPr lang="en-US" dirty="0"/>
              <a:t>Definition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Execution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would you use one?</a:t>
            </a:r>
          </a:p>
          <a:p>
            <a:pPr lvl="1"/>
            <a:r>
              <a:rPr lang="en-US" dirty="0"/>
              <a:t>Feed in a batch of data (i.e. images) to a convolution neural network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0CB0D-4BA6-406F-B025-1CFC3E76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4B51F-EC09-4542-9B62-51A62E01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B47E0-97FB-44A9-9D2A-4246A3324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5720" r="48211" b="73412"/>
          <a:stretch/>
        </p:blipFill>
        <p:spPr>
          <a:xfrm>
            <a:off x="1080336" y="2759910"/>
            <a:ext cx="5197642" cy="369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3B8C1-3E4D-4691-91C7-F7D43BCF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36" y="3628401"/>
            <a:ext cx="5448802" cy="13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C3CD-A397-4183-B8CD-10DD429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Placeholders, Variables, Tensors and Operations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576A-6B65-40EC-8886-DA4F0A1C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A type of tensor which is mutable, of which value can be changed later</a:t>
            </a:r>
          </a:p>
          <a:p>
            <a:r>
              <a:rPr lang="en-US" dirty="0"/>
              <a:t>Definition</a:t>
            </a:r>
          </a:p>
          <a:p>
            <a:endParaRPr lang="en-US" dirty="0"/>
          </a:p>
          <a:p>
            <a:r>
              <a:rPr lang="en-US" dirty="0"/>
              <a:t>Execution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Where would you use one?</a:t>
            </a:r>
          </a:p>
          <a:p>
            <a:pPr lvl="1"/>
            <a:r>
              <a:rPr lang="en-US" dirty="0"/>
              <a:t>Store the weights of a neural network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D1B5-C277-4021-844E-78BCE9A0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AC9F9-2175-4EE7-8552-C3BCEF36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AC67B-8463-4AE7-B542-80FB04A4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7" y="2800456"/>
            <a:ext cx="9398920" cy="37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39DED-1766-4639-93F1-04DA8BE0B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74"/>
          <a:stretch/>
        </p:blipFill>
        <p:spPr>
          <a:xfrm>
            <a:off x="1156788" y="3563938"/>
            <a:ext cx="8516602" cy="14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B365-A44B-401E-A5FC-4F378C53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Placeholders, Variables, Tensors and Operations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AFC5-2943-41F2-8A5F-77B3E330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  <a:p>
            <a:pPr lvl="1"/>
            <a:r>
              <a:rPr lang="en-US" dirty="0"/>
              <a:t>An immutable tensor that cannot be changed ones initialized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Where would you use one?</a:t>
            </a:r>
          </a:p>
          <a:p>
            <a:pPr lvl="1"/>
            <a:r>
              <a:rPr lang="en-US" dirty="0"/>
              <a:t>Storing the predictions of the network</a:t>
            </a:r>
          </a:p>
          <a:p>
            <a:pPr lvl="1"/>
            <a:endParaRPr lang="en-US" dirty="0"/>
          </a:p>
          <a:p>
            <a:r>
              <a:rPr lang="en-US" dirty="0"/>
              <a:t>TensorFlow Trivia: What’s the difference between a Variable and a Tensor in TensorFlow?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D4B34-D44F-44BA-9CF7-95B4A1F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TEKBAC: Hands-on Workshop on Python and TensorFlow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85F46-D3C0-4B59-A2B1-35DC233F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14D2-9CF3-4668-AD0B-332E809230E9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4C743-1023-4E6D-9CEA-03803A7D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46" y="2818398"/>
            <a:ext cx="71437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7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1408</Words>
  <Application>Microsoft Office PowerPoint</Application>
  <PresentationFormat>Widescreen</PresentationFormat>
  <Paragraphs>243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Introduction to TensorFlow</vt:lpstr>
      <vt:lpstr>Why TensorFlow?</vt:lpstr>
      <vt:lpstr>Nympy can be very slow with large tensors</vt:lpstr>
      <vt:lpstr>Why TensorFlow?</vt:lpstr>
      <vt:lpstr>CPUs vs GPUs</vt:lpstr>
      <vt:lpstr>TensorFlow 101</vt:lpstr>
      <vt:lpstr>Placeholders, Variables, Tensors and Operations</vt:lpstr>
      <vt:lpstr>Placeholders, Variables, Tensors and Operations</vt:lpstr>
      <vt:lpstr>Placeholders, Variables, Tensors and Operations</vt:lpstr>
      <vt:lpstr>Placeholders, Variables, Tensors and Operations</vt:lpstr>
      <vt:lpstr>Exercise: 5 min</vt:lpstr>
      <vt:lpstr>Python vs TensorFlow</vt:lpstr>
      <vt:lpstr>Exercise: How long do I have to work?</vt:lpstr>
      <vt:lpstr>Let’s now try TensorFlow</vt:lpstr>
      <vt:lpstr>Oh ooh! </vt:lpstr>
      <vt:lpstr>Anatomy of TF program</vt:lpstr>
      <vt:lpstr>Correct way to implement a TF program</vt:lpstr>
      <vt:lpstr>Context Management in TensorFlow: Variable Scoping</vt:lpstr>
      <vt:lpstr>What can go wrong when not using variable scoping?</vt:lpstr>
      <vt:lpstr>What can go wrong when not using variable scoping?</vt:lpstr>
      <vt:lpstr>How to use variable scoping</vt:lpstr>
      <vt:lpstr>Variable Scoping for deep networks</vt:lpstr>
      <vt:lpstr>What if you don’t create a session?</vt:lpstr>
      <vt:lpstr>What wrong with graph-based execution?</vt:lpstr>
      <vt:lpstr>Eager Execution</vt:lpstr>
      <vt:lpstr>Eager Execution</vt:lpstr>
      <vt:lpstr>Eager execution</vt:lpstr>
      <vt:lpstr>Exercise: Eager Execution</vt:lpstr>
      <vt:lpstr>Some best practices I’ve learnt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Jupyter Notebooks</dc:title>
  <dc:creator>Thushan Ganegedara</dc:creator>
  <cp:lastModifiedBy>Thushan Ganegedara</cp:lastModifiedBy>
  <cp:revision>29</cp:revision>
  <dcterms:created xsi:type="dcterms:W3CDTF">2019-02-04T10:04:50Z</dcterms:created>
  <dcterms:modified xsi:type="dcterms:W3CDTF">2019-03-25T07:16:15Z</dcterms:modified>
</cp:coreProperties>
</file>