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5" r:id="rId12"/>
    <p:sldId id="277" r:id="rId13"/>
    <p:sldId id="278" r:id="rId14"/>
    <p:sldId id="276" r:id="rId15"/>
    <p:sldId id="280" r:id="rId16"/>
    <p:sldId id="281" r:id="rId17"/>
    <p:sldId id="291" r:id="rId18"/>
    <p:sldId id="282" r:id="rId19"/>
    <p:sldId id="273" r:id="rId20"/>
    <p:sldId id="274" r:id="rId21"/>
    <p:sldId id="299" r:id="rId22"/>
    <p:sldId id="283" r:id="rId23"/>
    <p:sldId id="284" r:id="rId24"/>
    <p:sldId id="287" r:id="rId25"/>
    <p:sldId id="288" r:id="rId26"/>
    <p:sldId id="285" r:id="rId27"/>
    <p:sldId id="286" r:id="rId28"/>
    <p:sldId id="289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A1FF-5E6E-421D-908E-B848602D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78AD7-A639-4241-9E99-1EE6A343A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B7BD-F9A9-48CB-97A7-FAE84941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B07C-0051-4EED-B73B-1AA652A8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2B0F-7811-4968-A1CD-AFCB0D09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4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AAC8-2BEF-4171-9955-E65B40DE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B2FB8-94BB-432B-9542-247182C90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BB9D-05B2-475A-B918-8BB74D49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76BF-46FA-4477-9FD4-D7B2E2C0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D3CB-84B1-403C-A855-3E715C38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53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F6933-E4BB-4266-B218-74B8305D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115B5-48C0-4588-BED2-0774C70D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3EC2-6222-4315-8CBC-CD5EEF33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AB1B-BBA5-4702-9C8A-C75EE697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9AE0-5CBD-42F8-8411-3CFA3109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5E65-8421-40F9-9727-A0CC8CB2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610D-5901-4F55-B414-4E90E89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5426-CC33-4D3D-9CCA-C7AE050F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A9EE-8431-4CEE-837D-2BFF8EE7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6C64-893F-4E82-B7A9-5B39E098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0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CE9C-9348-42AF-9E18-4ECBE18A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9E2EB-2834-476F-B68F-93052B44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33D1-FEF6-47DE-9D9F-75CA55AA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99BD-52E3-4A71-B398-67CFC4ED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83C2-195E-4F32-94AF-6B4F3CA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0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8BDB-438C-4FE7-BCFA-B6219151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A069-47A5-43D6-B1FA-1A419727C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4676B-DD86-4068-AF3A-E5B79CD9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8E2D-C989-4438-A3EF-8BBDFBCD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D0F9-B275-4A28-AAE9-B21C4DF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4B89F-F8D5-4843-B8F9-1A546E33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0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6D95-E195-4702-9A06-6BF346DB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E1AA8-75DC-4004-960A-4A952A64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97A34-B8A8-48A2-934B-793A1686C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C1644-69FC-4163-841C-64B13C4A7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566DB-0AC7-4FBD-9414-75E9544E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6CFB0-3767-4D5D-BEDB-3B97D01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70877-1703-4DBA-B05E-E5F811CC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2BB9E-89F2-4822-9F9C-A6EAF737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9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F2D4-8E1B-484D-82D5-E9C631C8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0625B-B601-469C-980D-8F46396C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6CD0B-6E91-40E2-947B-DC1CE7DF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E64A-76BF-4F4D-BEEF-ABA694B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4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1FF13-A80F-4D04-8687-71E4B3D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F1604-0732-4DA5-A493-104D7DD2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525F8-8635-4949-B55F-2A5BAB52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6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D7CF-978C-420B-9694-7FDD6694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DB38-D6DD-451B-86DB-E65C52A0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3D120-44C4-438F-8CD3-EBECC7C0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0B59-E17D-4C33-A8A8-07D626B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CBBF-08C9-404D-B32B-7E56846A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2D3A-FDB3-4224-9A69-A87C1442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43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5932-E4C5-4CE9-870E-1FBADF79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29D82-7512-4A6B-AC7B-CB6CE3DA0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D4867-35A3-4348-82A2-48BACD12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C46B2-1F2F-41D3-B1B2-A1D9C3E4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EB11A-C215-4F52-81DD-B56F2414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B402-F48D-4C1E-8ADE-3E61C823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7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2491F-E2E1-4078-9238-821BFBB3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5247-444B-4D14-AF9B-072C3723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08E3-3240-4713-A0F3-5F56ADBF4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F6EE-307F-45C9-8702-84CE5501B981}" type="datetimeFigureOut">
              <a:rPr lang="en-AU" smtClean="0"/>
              <a:t>17/03/2019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A2EE-588B-4E05-BF9F-C377142FA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98F2-F304-4976-B70A-C3C3D8B33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F3F9-903F-4A84-BB6C-57AA848BB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50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3D_Convolution_Animation.gif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4B0D-9B19-47B7-9B28-C1F187F7C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 neural networks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75B44-6408-4B26-B924-2136DEABB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Thushan Ganegedara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679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2239-6AE4-4CF1-8145-503E7621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CNN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85AC7-B57A-4D5E-964A-529A214EA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69" y="1825625"/>
            <a:ext cx="9691262" cy="4351338"/>
          </a:xfrm>
        </p:spPr>
      </p:pic>
    </p:spTree>
    <p:extLst>
      <p:ext uri="{BB962C8B-B14F-4D97-AF65-F5344CB8AC3E}">
        <p14:creationId xmlns:p14="http://schemas.microsoft.com/office/powerpoint/2010/main" val="358121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6BC6-37B0-4CD0-A013-13D8E8A7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Layer: Intuition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CCBA2-31F1-4449-81D4-3D818D4DF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058194"/>
            <a:ext cx="9525000" cy="3886200"/>
          </a:xfrm>
        </p:spPr>
      </p:pic>
    </p:spTree>
    <p:extLst>
      <p:ext uri="{BB962C8B-B14F-4D97-AF65-F5344CB8AC3E}">
        <p14:creationId xmlns:p14="http://schemas.microsoft.com/office/powerpoint/2010/main" val="279426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925-7166-40A7-BBB4-A54C1F80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layer: Intuition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0BB38-B7B0-4CE2-BFA2-B23272DD1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65" y="1825625"/>
            <a:ext cx="5778669" cy="4351338"/>
          </a:xfrm>
        </p:spPr>
      </p:pic>
    </p:spTree>
    <p:extLst>
      <p:ext uri="{BB962C8B-B14F-4D97-AF65-F5344CB8AC3E}">
        <p14:creationId xmlns:p14="http://schemas.microsoft.com/office/powerpoint/2010/main" val="11640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5B518-0C37-40C3-B2ED-369EE53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CNN with TensorFlow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6A2E-175E-4EDD-9915-EF28F4B12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57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3124-8C3E-4248-B930-763EA49F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CIFAR-10: Introducing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F9DE-A7A1-46BB-B947-2F4886C3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dataset</a:t>
            </a:r>
          </a:p>
          <a:p>
            <a:r>
              <a:rPr lang="en-US" dirty="0"/>
              <a:t>32x32x3 RGB images</a:t>
            </a:r>
          </a:p>
          <a:p>
            <a:r>
              <a:rPr lang="en-US" dirty="0"/>
              <a:t>10 different classes</a:t>
            </a:r>
          </a:p>
          <a:p>
            <a:r>
              <a:rPr lang="en-US" dirty="0"/>
              <a:t>50000 training samples</a:t>
            </a:r>
          </a:p>
          <a:p>
            <a:r>
              <a:rPr lang="en-US" dirty="0"/>
              <a:t>10000 testing samples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F9A34-9DC2-49E3-A15F-9A3560D5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41" y="1938153"/>
            <a:ext cx="43434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80FC-7902-46D8-B79B-DC4B09C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29ED-DD5F-4E3E-8EAE-E355572F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Downloading the data</a:t>
            </a:r>
          </a:p>
          <a:p>
            <a:endParaRPr lang="en-US" dirty="0"/>
          </a:p>
          <a:p>
            <a:r>
              <a:rPr lang="en-US" dirty="0"/>
              <a:t>What it looks like?</a:t>
            </a:r>
          </a:p>
          <a:p>
            <a:pPr lvl="1"/>
            <a:r>
              <a:rPr lang="en-US" dirty="0"/>
              <a:t>Pickle dictionary with two keys; data and labels</a:t>
            </a:r>
          </a:p>
          <a:p>
            <a:pPr lvl="1"/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 40000x3072 matrix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Label  40000 element long list/array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8C3D1-7C72-4F45-A98C-A35BA430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4056"/>
            <a:ext cx="7639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08A6-3EC2-44D5-895E-861B7CBA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A882-775A-413A-916F-3DFEB866D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28BED-E5C8-43F7-8039-9FB6C59A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5737"/>
            <a:ext cx="5594689" cy="3511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D6AA1C-132A-4BB3-8868-2BA9FDF97C19}"/>
              </a:ext>
            </a:extLst>
          </p:cNvPr>
          <p:cNvSpPr/>
          <p:nvPr/>
        </p:nvSpPr>
        <p:spPr>
          <a:xfrm>
            <a:off x="727969" y="2245737"/>
            <a:ext cx="5832629" cy="1118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1EF086-AE44-4EC7-8A23-13FA8E4F8850}"/>
              </a:ext>
            </a:extLst>
          </p:cNvPr>
          <p:cNvSpPr/>
          <p:nvPr/>
        </p:nvSpPr>
        <p:spPr>
          <a:xfrm>
            <a:off x="727969" y="3441842"/>
            <a:ext cx="5832629" cy="1405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35200-68E0-4592-ACAA-B773CEFBA3EF}"/>
              </a:ext>
            </a:extLst>
          </p:cNvPr>
          <p:cNvSpPr/>
          <p:nvPr/>
        </p:nvSpPr>
        <p:spPr>
          <a:xfrm>
            <a:off x="719229" y="4906535"/>
            <a:ext cx="5832629" cy="850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F7894-335F-4C16-AC61-366D021C48B8}"/>
              </a:ext>
            </a:extLst>
          </p:cNvPr>
          <p:cNvSpPr txBox="1"/>
          <p:nvPr/>
        </p:nvSpPr>
        <p:spPr>
          <a:xfrm>
            <a:off x="6560598" y="2164308"/>
            <a:ext cx="374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3072 element vector to a 32x32x3 matrix</a:t>
            </a:r>
          </a:p>
          <a:p>
            <a:r>
              <a:rPr lang="en-US" dirty="0"/>
              <a:t>Normalize</a:t>
            </a:r>
          </a:p>
          <a:p>
            <a:r>
              <a:rPr lang="en-US" dirty="0"/>
              <a:t>Flip image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5EF5E-54E5-4234-BA7B-10A38A806F96}"/>
              </a:ext>
            </a:extLst>
          </p:cNvPr>
          <p:cNvSpPr txBox="1"/>
          <p:nvPr/>
        </p:nvSpPr>
        <p:spPr>
          <a:xfrm>
            <a:off x="6560598" y="3960064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an image for a given label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77B2B-C152-4A57-9F21-D334BDDA5778}"/>
              </a:ext>
            </a:extLst>
          </p:cNvPr>
          <p:cNvSpPr txBox="1"/>
          <p:nvPr/>
        </p:nvSpPr>
        <p:spPr>
          <a:xfrm>
            <a:off x="6543120" y="4924823"/>
            <a:ext cx="374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 list of string where the item at index </a:t>
            </a:r>
            <a:r>
              <a:rPr lang="en-US" dirty="0" err="1"/>
              <a:t>i</a:t>
            </a:r>
            <a:r>
              <a:rPr lang="en-US" dirty="0"/>
              <a:t> is the name of that label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731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4B90-9B16-49AB-AD99-7B9552B3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the CNN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55A-121A-4747-9408-236D32DD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Defining the CNN graph</a:t>
            </a:r>
          </a:p>
          <a:p>
            <a:pPr lvl="1"/>
            <a:r>
              <a:rPr lang="en-AU" dirty="0"/>
              <a:t>Convolution layers</a:t>
            </a:r>
          </a:p>
          <a:p>
            <a:pPr lvl="1"/>
            <a:r>
              <a:rPr lang="en-AU" dirty="0"/>
              <a:t>Pooling layers</a:t>
            </a:r>
          </a:p>
          <a:p>
            <a:pPr lvl="1"/>
            <a:r>
              <a:rPr lang="en-AU" dirty="0"/>
              <a:t>Fully-connected layers</a:t>
            </a:r>
          </a:p>
          <a:p>
            <a:r>
              <a:rPr lang="en-AU" dirty="0"/>
              <a:t>Defining inputs/output and computing predictions</a:t>
            </a:r>
          </a:p>
          <a:p>
            <a:r>
              <a:rPr lang="en-AU" dirty="0"/>
              <a:t>Defining the loss</a:t>
            </a:r>
          </a:p>
          <a:p>
            <a:r>
              <a:rPr lang="en-AU" dirty="0"/>
              <a:t>Defining an optimizer</a:t>
            </a:r>
          </a:p>
          <a:p>
            <a:r>
              <a:rPr lang="en-AU" dirty="0"/>
              <a:t>Executing the graph</a:t>
            </a:r>
          </a:p>
        </p:txBody>
      </p:sp>
    </p:spTree>
    <p:extLst>
      <p:ext uri="{BB962C8B-B14F-4D97-AF65-F5344CB8AC3E}">
        <p14:creationId xmlns:p14="http://schemas.microsoft.com/office/powerpoint/2010/main" val="344511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69F2-E9C1-4E5B-B363-D883AB53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CNN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475F-2B08-49CE-AFBC-6141882E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input placeholder</a:t>
            </a:r>
          </a:p>
          <a:p>
            <a:endParaRPr lang="en-US" dirty="0"/>
          </a:p>
          <a:p>
            <a:r>
              <a:rPr lang="en-US" dirty="0"/>
              <a:t>Convolution layer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4015F-74FB-45C9-81EF-D86ABD52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624"/>
            <a:ext cx="8820150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D9F33-3721-45C8-8DE2-FC65712FA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8"/>
          <a:stretch/>
        </p:blipFill>
        <p:spPr>
          <a:xfrm>
            <a:off x="838200" y="3693621"/>
            <a:ext cx="9267825" cy="80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06440-BEB7-4472-96D8-B1F0BABB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0168"/>
            <a:ext cx="8105775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5184E-A0DE-4426-8B7D-6BEDD2E6333C}"/>
              </a:ext>
            </a:extLst>
          </p:cNvPr>
          <p:cNvSpPr/>
          <p:nvPr/>
        </p:nvSpPr>
        <p:spPr>
          <a:xfrm>
            <a:off x="2743200" y="3875404"/>
            <a:ext cx="7279689" cy="226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D3D8E-0836-4D7A-9C91-31B48B707F32}"/>
              </a:ext>
            </a:extLst>
          </p:cNvPr>
          <p:cNvSpPr/>
          <p:nvPr/>
        </p:nvSpPr>
        <p:spPr>
          <a:xfrm>
            <a:off x="1173332" y="4097300"/>
            <a:ext cx="4348579" cy="226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320D-FF65-4056-BFCE-9FAC7472F596}"/>
              </a:ext>
            </a:extLst>
          </p:cNvPr>
          <p:cNvSpPr txBox="1"/>
          <p:nvPr/>
        </p:nvSpPr>
        <p:spPr>
          <a:xfrm>
            <a:off x="4234649" y="318935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(kernel height, kernel width, </a:t>
            </a:r>
            <a:r>
              <a:rPr lang="en-US" i="1" dirty="0" err="1"/>
              <a:t>prev</a:t>
            </a:r>
            <a:r>
              <a:rPr lang="en-US" i="1" dirty="0"/>
              <a:t> layer depth, current layer depth)</a:t>
            </a:r>
            <a:endParaRPr lang="en-AU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2F71D6-B47C-4E3B-9AC0-6EA2FCEC4355}"/>
              </a:ext>
            </a:extLst>
          </p:cNvPr>
          <p:cNvCxnSpPr>
            <a:stCxn id="9" idx="2"/>
          </p:cNvCxnSpPr>
          <p:nvPr/>
        </p:nvCxnSpPr>
        <p:spPr>
          <a:xfrm flipH="1">
            <a:off x="6720396" y="3558684"/>
            <a:ext cx="714653" cy="28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953C7-708A-48A8-A98C-ED794BE8F034}"/>
              </a:ext>
            </a:extLst>
          </p:cNvPr>
          <p:cNvSpPr/>
          <p:nvPr/>
        </p:nvSpPr>
        <p:spPr>
          <a:xfrm>
            <a:off x="2470953" y="5268063"/>
            <a:ext cx="1506244" cy="200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F4F2E-0F5A-4019-B5AF-2F84D9883C2F}"/>
              </a:ext>
            </a:extLst>
          </p:cNvPr>
          <p:cNvSpPr/>
          <p:nvPr/>
        </p:nvSpPr>
        <p:spPr>
          <a:xfrm>
            <a:off x="1173331" y="5257973"/>
            <a:ext cx="1297621" cy="22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1B31A1-2501-4480-8012-A6CBC9A021AF}"/>
              </a:ext>
            </a:extLst>
          </p:cNvPr>
          <p:cNvSpPr/>
          <p:nvPr/>
        </p:nvSpPr>
        <p:spPr>
          <a:xfrm>
            <a:off x="584390" y="3852909"/>
            <a:ext cx="2691470" cy="1384916"/>
          </a:xfrm>
          <a:custGeom>
            <a:avLst/>
            <a:gdLst>
              <a:gd name="connsiteX0" fmla="*/ 241233 w 2691470"/>
              <a:gd name="connsiteY0" fmla="*/ 0 h 1384916"/>
              <a:gd name="connsiteX1" fmla="*/ 196845 w 2691470"/>
              <a:gd name="connsiteY1" fmla="*/ 8877 h 1384916"/>
              <a:gd name="connsiteX2" fmla="*/ 134701 w 2691470"/>
              <a:gd name="connsiteY2" fmla="*/ 53266 h 1384916"/>
              <a:gd name="connsiteX3" fmla="*/ 81435 w 2691470"/>
              <a:gd name="connsiteY3" fmla="*/ 88776 h 1384916"/>
              <a:gd name="connsiteX4" fmla="*/ 45925 w 2691470"/>
              <a:gd name="connsiteY4" fmla="*/ 195308 h 1384916"/>
              <a:gd name="connsiteX5" fmla="*/ 28169 w 2691470"/>
              <a:gd name="connsiteY5" fmla="*/ 239697 h 1384916"/>
              <a:gd name="connsiteX6" fmla="*/ 19292 w 2691470"/>
              <a:gd name="connsiteY6" fmla="*/ 275208 h 1384916"/>
              <a:gd name="connsiteX7" fmla="*/ 10414 w 2691470"/>
              <a:gd name="connsiteY7" fmla="*/ 301841 h 1384916"/>
              <a:gd name="connsiteX8" fmla="*/ 10414 w 2691470"/>
              <a:gd name="connsiteY8" fmla="*/ 585926 h 1384916"/>
              <a:gd name="connsiteX9" fmla="*/ 19292 w 2691470"/>
              <a:gd name="connsiteY9" fmla="*/ 621437 h 1384916"/>
              <a:gd name="connsiteX10" fmla="*/ 37047 w 2691470"/>
              <a:gd name="connsiteY10" fmla="*/ 648070 h 1384916"/>
              <a:gd name="connsiteX11" fmla="*/ 54802 w 2691470"/>
              <a:gd name="connsiteY11" fmla="*/ 683580 h 1384916"/>
              <a:gd name="connsiteX12" fmla="*/ 99191 w 2691470"/>
              <a:gd name="connsiteY12" fmla="*/ 727969 h 1384916"/>
              <a:gd name="connsiteX13" fmla="*/ 179090 w 2691470"/>
              <a:gd name="connsiteY13" fmla="*/ 790112 h 1384916"/>
              <a:gd name="connsiteX14" fmla="*/ 205723 w 2691470"/>
              <a:gd name="connsiteY14" fmla="*/ 807868 h 1384916"/>
              <a:gd name="connsiteX15" fmla="*/ 232356 w 2691470"/>
              <a:gd name="connsiteY15" fmla="*/ 834501 h 1384916"/>
              <a:gd name="connsiteX16" fmla="*/ 303377 w 2691470"/>
              <a:gd name="connsiteY16" fmla="*/ 843378 h 1384916"/>
              <a:gd name="connsiteX17" fmla="*/ 383276 w 2691470"/>
              <a:gd name="connsiteY17" fmla="*/ 870011 h 1384916"/>
              <a:gd name="connsiteX18" fmla="*/ 409909 w 2691470"/>
              <a:gd name="connsiteY18" fmla="*/ 878889 h 1384916"/>
              <a:gd name="connsiteX19" fmla="*/ 436542 w 2691470"/>
              <a:gd name="connsiteY19" fmla="*/ 887767 h 1384916"/>
              <a:gd name="connsiteX20" fmla="*/ 551952 w 2691470"/>
              <a:gd name="connsiteY20" fmla="*/ 914400 h 1384916"/>
              <a:gd name="connsiteX21" fmla="*/ 587462 w 2691470"/>
              <a:gd name="connsiteY21" fmla="*/ 932155 h 1384916"/>
              <a:gd name="connsiteX22" fmla="*/ 1635027 w 2691470"/>
              <a:gd name="connsiteY22" fmla="*/ 923277 h 1384916"/>
              <a:gd name="connsiteX23" fmla="*/ 2123299 w 2691470"/>
              <a:gd name="connsiteY23" fmla="*/ 932155 h 1384916"/>
              <a:gd name="connsiteX24" fmla="*/ 2185443 w 2691470"/>
              <a:gd name="connsiteY24" fmla="*/ 958788 h 1384916"/>
              <a:gd name="connsiteX25" fmla="*/ 2220954 w 2691470"/>
              <a:gd name="connsiteY25" fmla="*/ 967666 h 1384916"/>
              <a:gd name="connsiteX26" fmla="*/ 2247587 w 2691470"/>
              <a:gd name="connsiteY26" fmla="*/ 976543 h 1384916"/>
              <a:gd name="connsiteX27" fmla="*/ 2291975 w 2691470"/>
              <a:gd name="connsiteY27" fmla="*/ 985421 h 1384916"/>
              <a:gd name="connsiteX28" fmla="*/ 2336363 w 2691470"/>
              <a:gd name="connsiteY28" fmla="*/ 1003176 h 1384916"/>
              <a:gd name="connsiteX29" fmla="*/ 2380752 w 2691470"/>
              <a:gd name="connsiteY29" fmla="*/ 1012054 h 1384916"/>
              <a:gd name="connsiteX30" fmla="*/ 2434018 w 2691470"/>
              <a:gd name="connsiteY30" fmla="*/ 1029809 h 1384916"/>
              <a:gd name="connsiteX31" fmla="*/ 2460651 w 2691470"/>
              <a:gd name="connsiteY31" fmla="*/ 1038687 h 1384916"/>
              <a:gd name="connsiteX32" fmla="*/ 2487284 w 2691470"/>
              <a:gd name="connsiteY32" fmla="*/ 1065320 h 1384916"/>
              <a:gd name="connsiteX33" fmla="*/ 2540550 w 2691470"/>
              <a:gd name="connsiteY33" fmla="*/ 1083075 h 1384916"/>
              <a:gd name="connsiteX34" fmla="*/ 2602693 w 2691470"/>
              <a:gd name="connsiteY34" fmla="*/ 1154097 h 1384916"/>
              <a:gd name="connsiteX35" fmla="*/ 2611571 w 2691470"/>
              <a:gd name="connsiteY35" fmla="*/ 1207363 h 1384916"/>
              <a:gd name="connsiteX36" fmla="*/ 2647082 w 2691470"/>
              <a:gd name="connsiteY36" fmla="*/ 1269507 h 1384916"/>
              <a:gd name="connsiteX37" fmla="*/ 2682593 w 2691470"/>
              <a:gd name="connsiteY37" fmla="*/ 1349406 h 1384916"/>
              <a:gd name="connsiteX38" fmla="*/ 2691470 w 2691470"/>
              <a:gd name="connsiteY38" fmla="*/ 1384916 h 138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91470" h="1384916">
                <a:moveTo>
                  <a:pt x="241233" y="0"/>
                </a:moveTo>
                <a:cubicBezTo>
                  <a:pt x="226437" y="2959"/>
                  <a:pt x="211160" y="4105"/>
                  <a:pt x="196845" y="8877"/>
                </a:cubicBezTo>
                <a:cubicBezTo>
                  <a:pt x="148664" y="24937"/>
                  <a:pt x="172059" y="24210"/>
                  <a:pt x="134701" y="53266"/>
                </a:cubicBezTo>
                <a:cubicBezTo>
                  <a:pt x="117857" y="66367"/>
                  <a:pt x="99190" y="76939"/>
                  <a:pt x="81435" y="88776"/>
                </a:cubicBezTo>
                <a:cubicBezTo>
                  <a:pt x="69598" y="124287"/>
                  <a:pt x="58383" y="160010"/>
                  <a:pt x="45925" y="195308"/>
                </a:cubicBezTo>
                <a:cubicBezTo>
                  <a:pt x="40621" y="210336"/>
                  <a:pt x="33208" y="224579"/>
                  <a:pt x="28169" y="239697"/>
                </a:cubicBezTo>
                <a:cubicBezTo>
                  <a:pt x="24311" y="251272"/>
                  <a:pt x="22644" y="263476"/>
                  <a:pt x="19292" y="275208"/>
                </a:cubicBezTo>
                <a:cubicBezTo>
                  <a:pt x="16721" y="284206"/>
                  <a:pt x="13373" y="292963"/>
                  <a:pt x="10414" y="301841"/>
                </a:cubicBezTo>
                <a:cubicBezTo>
                  <a:pt x="-3123" y="437200"/>
                  <a:pt x="-3817" y="400931"/>
                  <a:pt x="10414" y="585926"/>
                </a:cubicBezTo>
                <a:cubicBezTo>
                  <a:pt x="11350" y="598091"/>
                  <a:pt x="14486" y="610222"/>
                  <a:pt x="19292" y="621437"/>
                </a:cubicBezTo>
                <a:cubicBezTo>
                  <a:pt x="23495" y="631244"/>
                  <a:pt x="31753" y="638806"/>
                  <a:pt x="37047" y="648070"/>
                </a:cubicBezTo>
                <a:cubicBezTo>
                  <a:pt x="43613" y="659560"/>
                  <a:pt x="46677" y="673134"/>
                  <a:pt x="54802" y="683580"/>
                </a:cubicBezTo>
                <a:cubicBezTo>
                  <a:pt x="67649" y="700097"/>
                  <a:pt x="84395" y="713173"/>
                  <a:pt x="99191" y="727969"/>
                </a:cubicBezTo>
                <a:cubicBezTo>
                  <a:pt x="140914" y="769692"/>
                  <a:pt x="115375" y="747635"/>
                  <a:pt x="179090" y="790112"/>
                </a:cubicBezTo>
                <a:cubicBezTo>
                  <a:pt x="187968" y="796031"/>
                  <a:pt x="198178" y="800323"/>
                  <a:pt x="205723" y="807868"/>
                </a:cubicBezTo>
                <a:cubicBezTo>
                  <a:pt x="214601" y="816746"/>
                  <a:pt x="220557" y="830211"/>
                  <a:pt x="232356" y="834501"/>
                </a:cubicBezTo>
                <a:cubicBezTo>
                  <a:pt x="254778" y="842654"/>
                  <a:pt x="279703" y="840419"/>
                  <a:pt x="303377" y="843378"/>
                </a:cubicBezTo>
                <a:lnTo>
                  <a:pt x="383276" y="870011"/>
                </a:lnTo>
                <a:lnTo>
                  <a:pt x="409909" y="878889"/>
                </a:lnTo>
                <a:cubicBezTo>
                  <a:pt x="418787" y="881848"/>
                  <a:pt x="427463" y="885497"/>
                  <a:pt x="436542" y="887767"/>
                </a:cubicBezTo>
                <a:cubicBezTo>
                  <a:pt x="522202" y="909182"/>
                  <a:pt x="483635" y="900736"/>
                  <a:pt x="551952" y="914400"/>
                </a:cubicBezTo>
                <a:cubicBezTo>
                  <a:pt x="563789" y="920318"/>
                  <a:pt x="574229" y="932047"/>
                  <a:pt x="587462" y="932155"/>
                </a:cubicBezTo>
                <a:lnTo>
                  <a:pt x="1635027" y="923277"/>
                </a:lnTo>
                <a:cubicBezTo>
                  <a:pt x="1797811" y="923277"/>
                  <a:pt x="1960542" y="929196"/>
                  <a:pt x="2123299" y="932155"/>
                </a:cubicBezTo>
                <a:cubicBezTo>
                  <a:pt x="2225250" y="957643"/>
                  <a:pt x="2099610" y="922003"/>
                  <a:pt x="2185443" y="958788"/>
                </a:cubicBezTo>
                <a:cubicBezTo>
                  <a:pt x="2196658" y="963594"/>
                  <a:pt x="2209222" y="964314"/>
                  <a:pt x="2220954" y="967666"/>
                </a:cubicBezTo>
                <a:cubicBezTo>
                  <a:pt x="2229952" y="970237"/>
                  <a:pt x="2238509" y="974273"/>
                  <a:pt x="2247587" y="976543"/>
                </a:cubicBezTo>
                <a:cubicBezTo>
                  <a:pt x="2262226" y="980203"/>
                  <a:pt x="2277522" y="981085"/>
                  <a:pt x="2291975" y="985421"/>
                </a:cubicBezTo>
                <a:cubicBezTo>
                  <a:pt x="2307239" y="990000"/>
                  <a:pt x="2321099" y="998597"/>
                  <a:pt x="2336363" y="1003176"/>
                </a:cubicBezTo>
                <a:cubicBezTo>
                  <a:pt x="2350816" y="1007512"/>
                  <a:pt x="2366194" y="1008084"/>
                  <a:pt x="2380752" y="1012054"/>
                </a:cubicBezTo>
                <a:cubicBezTo>
                  <a:pt x="2398808" y="1016978"/>
                  <a:pt x="2416263" y="1023891"/>
                  <a:pt x="2434018" y="1029809"/>
                </a:cubicBezTo>
                <a:lnTo>
                  <a:pt x="2460651" y="1038687"/>
                </a:lnTo>
                <a:cubicBezTo>
                  <a:pt x="2469529" y="1047565"/>
                  <a:pt x="2476309" y="1059223"/>
                  <a:pt x="2487284" y="1065320"/>
                </a:cubicBezTo>
                <a:cubicBezTo>
                  <a:pt x="2503645" y="1074409"/>
                  <a:pt x="2540550" y="1083075"/>
                  <a:pt x="2540550" y="1083075"/>
                </a:cubicBezTo>
                <a:cubicBezTo>
                  <a:pt x="2592482" y="1135009"/>
                  <a:pt x="2573331" y="1110053"/>
                  <a:pt x="2602693" y="1154097"/>
                </a:cubicBezTo>
                <a:cubicBezTo>
                  <a:pt x="2605652" y="1171852"/>
                  <a:pt x="2606399" y="1190122"/>
                  <a:pt x="2611571" y="1207363"/>
                </a:cubicBezTo>
                <a:cubicBezTo>
                  <a:pt x="2627923" y="1261869"/>
                  <a:pt x="2626965" y="1224242"/>
                  <a:pt x="2647082" y="1269507"/>
                </a:cubicBezTo>
                <a:cubicBezTo>
                  <a:pt x="2689338" y="1364584"/>
                  <a:pt x="2642411" y="1289135"/>
                  <a:pt x="2682593" y="1349406"/>
                </a:cubicBezTo>
                <a:lnTo>
                  <a:pt x="2691470" y="138491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AA7C11-8D9C-4698-A6D3-94E1C6537822}"/>
              </a:ext>
            </a:extLst>
          </p:cNvPr>
          <p:cNvSpPr/>
          <p:nvPr/>
        </p:nvSpPr>
        <p:spPr>
          <a:xfrm>
            <a:off x="4579" y="2476870"/>
            <a:ext cx="1202784" cy="2974043"/>
          </a:xfrm>
          <a:custGeom>
            <a:avLst/>
            <a:gdLst>
              <a:gd name="connsiteX0" fmla="*/ 865433 w 1202784"/>
              <a:gd name="connsiteY0" fmla="*/ 0 h 2974043"/>
              <a:gd name="connsiteX1" fmla="*/ 812167 w 1202784"/>
              <a:gd name="connsiteY1" fmla="*/ 26633 h 2974043"/>
              <a:gd name="connsiteX2" fmla="*/ 750023 w 1202784"/>
              <a:gd name="connsiteY2" fmla="*/ 35511 h 2974043"/>
              <a:gd name="connsiteX3" fmla="*/ 732268 w 1202784"/>
              <a:gd name="connsiteY3" fmla="*/ 62144 h 2974043"/>
              <a:gd name="connsiteX4" fmla="*/ 634613 w 1202784"/>
              <a:gd name="connsiteY4" fmla="*/ 88777 h 2974043"/>
              <a:gd name="connsiteX5" fmla="*/ 616858 w 1202784"/>
              <a:gd name="connsiteY5" fmla="*/ 115410 h 2974043"/>
              <a:gd name="connsiteX6" fmla="*/ 545837 w 1202784"/>
              <a:gd name="connsiteY6" fmla="*/ 150920 h 2974043"/>
              <a:gd name="connsiteX7" fmla="*/ 510326 w 1202784"/>
              <a:gd name="connsiteY7" fmla="*/ 186431 h 2974043"/>
              <a:gd name="connsiteX8" fmla="*/ 483693 w 1202784"/>
              <a:gd name="connsiteY8" fmla="*/ 221942 h 2974043"/>
              <a:gd name="connsiteX9" fmla="*/ 457060 w 1202784"/>
              <a:gd name="connsiteY9" fmla="*/ 230819 h 2974043"/>
              <a:gd name="connsiteX10" fmla="*/ 412671 w 1202784"/>
              <a:gd name="connsiteY10" fmla="*/ 284085 h 2974043"/>
              <a:gd name="connsiteX11" fmla="*/ 403794 w 1202784"/>
              <a:gd name="connsiteY11" fmla="*/ 310718 h 2974043"/>
              <a:gd name="connsiteX12" fmla="*/ 377161 w 1202784"/>
              <a:gd name="connsiteY12" fmla="*/ 337351 h 2974043"/>
              <a:gd name="connsiteX13" fmla="*/ 332772 w 1202784"/>
              <a:gd name="connsiteY13" fmla="*/ 390617 h 2974043"/>
              <a:gd name="connsiteX14" fmla="*/ 288384 w 1202784"/>
              <a:gd name="connsiteY14" fmla="*/ 452761 h 2974043"/>
              <a:gd name="connsiteX15" fmla="*/ 279506 w 1202784"/>
              <a:gd name="connsiteY15" fmla="*/ 479394 h 2974043"/>
              <a:gd name="connsiteX16" fmla="*/ 261751 w 1202784"/>
              <a:gd name="connsiteY16" fmla="*/ 506027 h 2974043"/>
              <a:gd name="connsiteX17" fmla="*/ 252873 w 1202784"/>
              <a:gd name="connsiteY17" fmla="*/ 532660 h 2974043"/>
              <a:gd name="connsiteX18" fmla="*/ 217363 w 1202784"/>
              <a:gd name="connsiteY18" fmla="*/ 568171 h 2974043"/>
              <a:gd name="connsiteX19" fmla="*/ 190730 w 1202784"/>
              <a:gd name="connsiteY19" fmla="*/ 630314 h 2974043"/>
              <a:gd name="connsiteX20" fmla="*/ 172974 w 1202784"/>
              <a:gd name="connsiteY20" fmla="*/ 674703 h 2974043"/>
              <a:gd name="connsiteX21" fmla="*/ 164097 w 1202784"/>
              <a:gd name="connsiteY21" fmla="*/ 719091 h 2974043"/>
              <a:gd name="connsiteX22" fmla="*/ 146341 w 1202784"/>
              <a:gd name="connsiteY22" fmla="*/ 736847 h 2974043"/>
              <a:gd name="connsiteX23" fmla="*/ 137464 w 1202784"/>
              <a:gd name="connsiteY23" fmla="*/ 781235 h 2974043"/>
              <a:gd name="connsiteX24" fmla="*/ 119708 w 1202784"/>
              <a:gd name="connsiteY24" fmla="*/ 834501 h 2974043"/>
              <a:gd name="connsiteX25" fmla="*/ 110831 w 1202784"/>
              <a:gd name="connsiteY25" fmla="*/ 861134 h 2974043"/>
              <a:gd name="connsiteX26" fmla="*/ 101953 w 1202784"/>
              <a:gd name="connsiteY26" fmla="*/ 941033 h 2974043"/>
              <a:gd name="connsiteX27" fmla="*/ 84198 w 1202784"/>
              <a:gd name="connsiteY27" fmla="*/ 1012054 h 2974043"/>
              <a:gd name="connsiteX28" fmla="*/ 66442 w 1202784"/>
              <a:gd name="connsiteY28" fmla="*/ 1171852 h 2974043"/>
              <a:gd name="connsiteX29" fmla="*/ 57565 w 1202784"/>
              <a:gd name="connsiteY29" fmla="*/ 1278384 h 2974043"/>
              <a:gd name="connsiteX30" fmla="*/ 39809 w 1202784"/>
              <a:gd name="connsiteY30" fmla="*/ 1331650 h 2974043"/>
              <a:gd name="connsiteX31" fmla="*/ 22054 w 1202784"/>
              <a:gd name="connsiteY31" fmla="*/ 1455938 h 2974043"/>
              <a:gd name="connsiteX32" fmla="*/ 48687 w 1202784"/>
              <a:gd name="connsiteY32" fmla="*/ 1882066 h 2974043"/>
              <a:gd name="connsiteX33" fmla="*/ 57565 w 1202784"/>
              <a:gd name="connsiteY33" fmla="*/ 2006353 h 2974043"/>
              <a:gd name="connsiteX34" fmla="*/ 75320 w 1202784"/>
              <a:gd name="connsiteY34" fmla="*/ 2059619 h 2974043"/>
              <a:gd name="connsiteX35" fmla="*/ 93075 w 1202784"/>
              <a:gd name="connsiteY35" fmla="*/ 2121763 h 2974043"/>
              <a:gd name="connsiteX36" fmla="*/ 101953 w 1202784"/>
              <a:gd name="connsiteY36" fmla="*/ 2166151 h 2974043"/>
              <a:gd name="connsiteX37" fmla="*/ 110831 w 1202784"/>
              <a:gd name="connsiteY37" fmla="*/ 2201662 h 2974043"/>
              <a:gd name="connsiteX38" fmla="*/ 119708 w 1202784"/>
              <a:gd name="connsiteY38" fmla="*/ 2263806 h 2974043"/>
              <a:gd name="connsiteX39" fmla="*/ 128586 w 1202784"/>
              <a:gd name="connsiteY39" fmla="*/ 2308194 h 2974043"/>
              <a:gd name="connsiteX40" fmla="*/ 164097 w 1202784"/>
              <a:gd name="connsiteY40" fmla="*/ 2396971 h 2974043"/>
              <a:gd name="connsiteX41" fmla="*/ 199607 w 1202784"/>
              <a:gd name="connsiteY41" fmla="*/ 2450237 h 2974043"/>
              <a:gd name="connsiteX42" fmla="*/ 243996 w 1202784"/>
              <a:gd name="connsiteY42" fmla="*/ 2485747 h 2974043"/>
              <a:gd name="connsiteX43" fmla="*/ 261751 w 1202784"/>
              <a:gd name="connsiteY43" fmla="*/ 2521258 h 2974043"/>
              <a:gd name="connsiteX44" fmla="*/ 270629 w 1202784"/>
              <a:gd name="connsiteY44" fmla="*/ 2547891 h 2974043"/>
              <a:gd name="connsiteX45" fmla="*/ 288384 w 1202784"/>
              <a:gd name="connsiteY45" fmla="*/ 2565647 h 2974043"/>
              <a:gd name="connsiteX46" fmla="*/ 323895 w 1202784"/>
              <a:gd name="connsiteY46" fmla="*/ 2610035 h 2974043"/>
              <a:gd name="connsiteX47" fmla="*/ 350528 w 1202784"/>
              <a:gd name="connsiteY47" fmla="*/ 2627790 h 2974043"/>
              <a:gd name="connsiteX48" fmla="*/ 377161 w 1202784"/>
              <a:gd name="connsiteY48" fmla="*/ 2654423 h 2974043"/>
              <a:gd name="connsiteX49" fmla="*/ 457060 w 1202784"/>
              <a:gd name="connsiteY49" fmla="*/ 2698812 h 2974043"/>
              <a:gd name="connsiteX50" fmla="*/ 483693 w 1202784"/>
              <a:gd name="connsiteY50" fmla="*/ 2716567 h 2974043"/>
              <a:gd name="connsiteX51" fmla="*/ 581347 w 1202784"/>
              <a:gd name="connsiteY51" fmla="*/ 2743200 h 2974043"/>
              <a:gd name="connsiteX52" fmla="*/ 634613 w 1202784"/>
              <a:gd name="connsiteY52" fmla="*/ 2787588 h 2974043"/>
              <a:gd name="connsiteX53" fmla="*/ 670124 w 1202784"/>
              <a:gd name="connsiteY53" fmla="*/ 2796466 h 2974043"/>
              <a:gd name="connsiteX54" fmla="*/ 723390 w 1202784"/>
              <a:gd name="connsiteY54" fmla="*/ 2831977 h 2974043"/>
              <a:gd name="connsiteX55" fmla="*/ 776656 w 1202784"/>
              <a:gd name="connsiteY55" fmla="*/ 2858610 h 2974043"/>
              <a:gd name="connsiteX56" fmla="*/ 900943 w 1202784"/>
              <a:gd name="connsiteY56" fmla="*/ 2885243 h 2974043"/>
              <a:gd name="connsiteX57" fmla="*/ 1034108 w 1202784"/>
              <a:gd name="connsiteY57" fmla="*/ 2920753 h 2974043"/>
              <a:gd name="connsiteX58" fmla="*/ 1051864 w 1202784"/>
              <a:gd name="connsiteY58" fmla="*/ 2938509 h 2974043"/>
              <a:gd name="connsiteX59" fmla="*/ 1167273 w 1202784"/>
              <a:gd name="connsiteY59" fmla="*/ 2965142 h 2974043"/>
              <a:gd name="connsiteX60" fmla="*/ 1202784 w 1202784"/>
              <a:gd name="connsiteY60" fmla="*/ 2974019 h 29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02784" h="2974043">
                <a:moveTo>
                  <a:pt x="865433" y="0"/>
                </a:moveTo>
                <a:cubicBezTo>
                  <a:pt x="847678" y="8878"/>
                  <a:pt x="831140" y="20795"/>
                  <a:pt x="812167" y="26633"/>
                </a:cubicBezTo>
                <a:cubicBezTo>
                  <a:pt x="792167" y="32787"/>
                  <a:pt x="769144" y="27012"/>
                  <a:pt x="750023" y="35511"/>
                </a:cubicBezTo>
                <a:cubicBezTo>
                  <a:pt x="740273" y="39844"/>
                  <a:pt x="741316" y="56489"/>
                  <a:pt x="732268" y="62144"/>
                </a:cubicBezTo>
                <a:cubicBezTo>
                  <a:pt x="711067" y="75394"/>
                  <a:pt x="659960" y="83707"/>
                  <a:pt x="634613" y="88777"/>
                </a:cubicBezTo>
                <a:cubicBezTo>
                  <a:pt x="628695" y="97655"/>
                  <a:pt x="625599" y="109291"/>
                  <a:pt x="616858" y="115410"/>
                </a:cubicBezTo>
                <a:cubicBezTo>
                  <a:pt x="595175" y="130588"/>
                  <a:pt x="564553" y="132204"/>
                  <a:pt x="545837" y="150920"/>
                </a:cubicBezTo>
                <a:cubicBezTo>
                  <a:pt x="534000" y="162757"/>
                  <a:pt x="521349" y="173833"/>
                  <a:pt x="510326" y="186431"/>
                </a:cubicBezTo>
                <a:cubicBezTo>
                  <a:pt x="500583" y="197566"/>
                  <a:pt x="495060" y="212470"/>
                  <a:pt x="483693" y="221942"/>
                </a:cubicBezTo>
                <a:cubicBezTo>
                  <a:pt x="476504" y="227933"/>
                  <a:pt x="465938" y="227860"/>
                  <a:pt x="457060" y="230819"/>
                </a:cubicBezTo>
                <a:cubicBezTo>
                  <a:pt x="437428" y="250451"/>
                  <a:pt x="425030" y="259367"/>
                  <a:pt x="412671" y="284085"/>
                </a:cubicBezTo>
                <a:cubicBezTo>
                  <a:pt x="408486" y="292455"/>
                  <a:pt x="408985" y="302932"/>
                  <a:pt x="403794" y="310718"/>
                </a:cubicBezTo>
                <a:cubicBezTo>
                  <a:pt x="396830" y="321164"/>
                  <a:pt x="385199" y="327706"/>
                  <a:pt x="377161" y="337351"/>
                </a:cubicBezTo>
                <a:cubicBezTo>
                  <a:pt x="315361" y="411509"/>
                  <a:pt x="410580" y="312809"/>
                  <a:pt x="332772" y="390617"/>
                </a:cubicBezTo>
                <a:cubicBezTo>
                  <a:pt x="271471" y="513223"/>
                  <a:pt x="360360" y="344798"/>
                  <a:pt x="288384" y="452761"/>
                </a:cubicBezTo>
                <a:cubicBezTo>
                  <a:pt x="283193" y="460547"/>
                  <a:pt x="283691" y="471024"/>
                  <a:pt x="279506" y="479394"/>
                </a:cubicBezTo>
                <a:cubicBezTo>
                  <a:pt x="274734" y="488937"/>
                  <a:pt x="266523" y="496484"/>
                  <a:pt x="261751" y="506027"/>
                </a:cubicBezTo>
                <a:cubicBezTo>
                  <a:pt x="257566" y="514397"/>
                  <a:pt x="258312" y="525045"/>
                  <a:pt x="252873" y="532660"/>
                </a:cubicBezTo>
                <a:cubicBezTo>
                  <a:pt x="243143" y="546282"/>
                  <a:pt x="227407" y="554779"/>
                  <a:pt x="217363" y="568171"/>
                </a:cubicBezTo>
                <a:cubicBezTo>
                  <a:pt x="201770" y="588962"/>
                  <a:pt x="199303" y="607452"/>
                  <a:pt x="190730" y="630314"/>
                </a:cubicBezTo>
                <a:cubicBezTo>
                  <a:pt x="185134" y="645236"/>
                  <a:pt x="178893" y="659907"/>
                  <a:pt x="172974" y="674703"/>
                </a:cubicBezTo>
                <a:cubicBezTo>
                  <a:pt x="170015" y="689499"/>
                  <a:pt x="170041" y="705222"/>
                  <a:pt x="164097" y="719091"/>
                </a:cubicBezTo>
                <a:cubicBezTo>
                  <a:pt x="160800" y="726784"/>
                  <a:pt x="149638" y="729154"/>
                  <a:pt x="146341" y="736847"/>
                </a:cubicBezTo>
                <a:cubicBezTo>
                  <a:pt x="140397" y="750716"/>
                  <a:pt x="141434" y="766678"/>
                  <a:pt x="137464" y="781235"/>
                </a:cubicBezTo>
                <a:cubicBezTo>
                  <a:pt x="132540" y="799291"/>
                  <a:pt x="125626" y="816746"/>
                  <a:pt x="119708" y="834501"/>
                </a:cubicBezTo>
                <a:lnTo>
                  <a:pt x="110831" y="861134"/>
                </a:lnTo>
                <a:cubicBezTo>
                  <a:pt x="107872" y="887767"/>
                  <a:pt x="106610" y="914644"/>
                  <a:pt x="101953" y="941033"/>
                </a:cubicBezTo>
                <a:cubicBezTo>
                  <a:pt x="97712" y="965064"/>
                  <a:pt x="84198" y="1012054"/>
                  <a:pt x="84198" y="1012054"/>
                </a:cubicBezTo>
                <a:cubicBezTo>
                  <a:pt x="78279" y="1065320"/>
                  <a:pt x="70892" y="1118443"/>
                  <a:pt x="66442" y="1171852"/>
                </a:cubicBezTo>
                <a:cubicBezTo>
                  <a:pt x="63483" y="1207363"/>
                  <a:pt x="63423" y="1243235"/>
                  <a:pt x="57565" y="1278384"/>
                </a:cubicBezTo>
                <a:cubicBezTo>
                  <a:pt x="54488" y="1296845"/>
                  <a:pt x="39809" y="1331650"/>
                  <a:pt x="39809" y="1331650"/>
                </a:cubicBezTo>
                <a:cubicBezTo>
                  <a:pt x="35393" y="1358150"/>
                  <a:pt x="22054" y="1433724"/>
                  <a:pt x="22054" y="1455938"/>
                </a:cubicBezTo>
                <a:cubicBezTo>
                  <a:pt x="22054" y="1852427"/>
                  <a:pt x="-42222" y="1745700"/>
                  <a:pt x="48687" y="1882066"/>
                </a:cubicBezTo>
                <a:cubicBezTo>
                  <a:pt x="51646" y="1923495"/>
                  <a:pt x="51404" y="1965278"/>
                  <a:pt x="57565" y="2006353"/>
                </a:cubicBezTo>
                <a:cubicBezTo>
                  <a:pt x="60341" y="2024862"/>
                  <a:pt x="69402" y="2041864"/>
                  <a:pt x="75320" y="2059619"/>
                </a:cubicBezTo>
                <a:cubicBezTo>
                  <a:pt x="85209" y="2089287"/>
                  <a:pt x="85641" y="2088308"/>
                  <a:pt x="93075" y="2121763"/>
                </a:cubicBezTo>
                <a:cubicBezTo>
                  <a:pt x="96348" y="2136493"/>
                  <a:pt x="98680" y="2151421"/>
                  <a:pt x="101953" y="2166151"/>
                </a:cubicBezTo>
                <a:cubicBezTo>
                  <a:pt x="104600" y="2178062"/>
                  <a:pt x="108648" y="2189657"/>
                  <a:pt x="110831" y="2201662"/>
                </a:cubicBezTo>
                <a:cubicBezTo>
                  <a:pt x="114574" y="2222249"/>
                  <a:pt x="116268" y="2243166"/>
                  <a:pt x="119708" y="2263806"/>
                </a:cubicBezTo>
                <a:cubicBezTo>
                  <a:pt x="122189" y="2278690"/>
                  <a:pt x="124616" y="2293637"/>
                  <a:pt x="128586" y="2308194"/>
                </a:cubicBezTo>
                <a:cubicBezTo>
                  <a:pt x="137057" y="2339253"/>
                  <a:pt x="147495" y="2369301"/>
                  <a:pt x="164097" y="2396971"/>
                </a:cubicBezTo>
                <a:cubicBezTo>
                  <a:pt x="175076" y="2415269"/>
                  <a:pt x="181852" y="2438400"/>
                  <a:pt x="199607" y="2450237"/>
                </a:cubicBezTo>
                <a:cubicBezTo>
                  <a:pt x="233204" y="2472635"/>
                  <a:pt x="218695" y="2460448"/>
                  <a:pt x="243996" y="2485747"/>
                </a:cubicBezTo>
                <a:cubicBezTo>
                  <a:pt x="249914" y="2497584"/>
                  <a:pt x="256538" y="2509094"/>
                  <a:pt x="261751" y="2521258"/>
                </a:cubicBezTo>
                <a:cubicBezTo>
                  <a:pt x="265437" y="2529859"/>
                  <a:pt x="265814" y="2539867"/>
                  <a:pt x="270629" y="2547891"/>
                </a:cubicBezTo>
                <a:cubicBezTo>
                  <a:pt x="274935" y="2555068"/>
                  <a:pt x="283155" y="2559111"/>
                  <a:pt x="288384" y="2565647"/>
                </a:cubicBezTo>
                <a:cubicBezTo>
                  <a:pt x="308893" y="2591284"/>
                  <a:pt x="300076" y="2590981"/>
                  <a:pt x="323895" y="2610035"/>
                </a:cubicBezTo>
                <a:cubicBezTo>
                  <a:pt x="332227" y="2616700"/>
                  <a:pt x="342331" y="2620960"/>
                  <a:pt x="350528" y="2627790"/>
                </a:cubicBezTo>
                <a:cubicBezTo>
                  <a:pt x="360173" y="2635827"/>
                  <a:pt x="367251" y="2646715"/>
                  <a:pt x="377161" y="2654423"/>
                </a:cubicBezTo>
                <a:cubicBezTo>
                  <a:pt x="477925" y="2732796"/>
                  <a:pt x="392768" y="2666666"/>
                  <a:pt x="457060" y="2698812"/>
                </a:cubicBezTo>
                <a:cubicBezTo>
                  <a:pt x="466603" y="2703584"/>
                  <a:pt x="473943" y="2712234"/>
                  <a:pt x="483693" y="2716567"/>
                </a:cubicBezTo>
                <a:cubicBezTo>
                  <a:pt x="520554" y="2732949"/>
                  <a:pt x="543374" y="2735605"/>
                  <a:pt x="581347" y="2743200"/>
                </a:cubicBezTo>
                <a:cubicBezTo>
                  <a:pt x="597346" y="2759199"/>
                  <a:pt x="612983" y="2778318"/>
                  <a:pt x="634613" y="2787588"/>
                </a:cubicBezTo>
                <a:cubicBezTo>
                  <a:pt x="645828" y="2792394"/>
                  <a:pt x="658287" y="2793507"/>
                  <a:pt x="670124" y="2796466"/>
                </a:cubicBezTo>
                <a:lnTo>
                  <a:pt x="723390" y="2831977"/>
                </a:lnTo>
                <a:cubicBezTo>
                  <a:pt x="748283" y="2848572"/>
                  <a:pt x="748256" y="2851928"/>
                  <a:pt x="776656" y="2858610"/>
                </a:cubicBezTo>
                <a:cubicBezTo>
                  <a:pt x="817899" y="2868314"/>
                  <a:pt x="859946" y="2874548"/>
                  <a:pt x="900943" y="2885243"/>
                </a:cubicBezTo>
                <a:cubicBezTo>
                  <a:pt x="1072504" y="2929998"/>
                  <a:pt x="905327" y="2899291"/>
                  <a:pt x="1034108" y="2920753"/>
                </a:cubicBezTo>
                <a:cubicBezTo>
                  <a:pt x="1040027" y="2926672"/>
                  <a:pt x="1044377" y="2934766"/>
                  <a:pt x="1051864" y="2938509"/>
                </a:cubicBezTo>
                <a:cubicBezTo>
                  <a:pt x="1090858" y="2958006"/>
                  <a:pt x="1124753" y="2959067"/>
                  <a:pt x="1167273" y="2965142"/>
                </a:cubicBezTo>
                <a:cubicBezTo>
                  <a:pt x="1196713" y="2974955"/>
                  <a:pt x="1184548" y="2974019"/>
                  <a:pt x="1202784" y="29740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1C00F1-252A-4FFB-93CE-1F9DD9748784}"/>
              </a:ext>
            </a:extLst>
          </p:cNvPr>
          <p:cNvSpPr/>
          <p:nvPr/>
        </p:nvSpPr>
        <p:spPr>
          <a:xfrm>
            <a:off x="4856828" y="5237825"/>
            <a:ext cx="3905432" cy="257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476E4-83E8-4EA7-B64F-0275C8D74D7F}"/>
              </a:ext>
            </a:extLst>
          </p:cNvPr>
          <p:cNvSpPr txBox="1"/>
          <p:nvPr/>
        </p:nvSpPr>
        <p:spPr>
          <a:xfrm>
            <a:off x="4653380" y="468276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(batch stride, height stride, width stride, channel stride)</a:t>
            </a:r>
            <a:endParaRPr lang="en-AU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C42B21-605C-40E2-BA15-847C294D7216}"/>
              </a:ext>
            </a:extLst>
          </p:cNvPr>
          <p:cNvCxnSpPr/>
          <p:nvPr/>
        </p:nvCxnSpPr>
        <p:spPr>
          <a:xfrm flipH="1">
            <a:off x="6452217" y="4935321"/>
            <a:ext cx="714653" cy="28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BB3583-AE16-48C2-9307-A631E86FAC3C}"/>
              </a:ext>
            </a:extLst>
          </p:cNvPr>
          <p:cNvSpPr/>
          <p:nvPr/>
        </p:nvSpPr>
        <p:spPr>
          <a:xfrm>
            <a:off x="1177003" y="5470573"/>
            <a:ext cx="2622640" cy="239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DAEDC-6DCC-45F4-A2A9-E635AEA7B38C}"/>
              </a:ext>
            </a:extLst>
          </p:cNvPr>
          <p:cNvSpPr txBox="1"/>
          <p:nvPr/>
        </p:nvSpPr>
        <p:spPr>
          <a:xfrm>
            <a:off x="408743" y="589135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Can be “SAME” (same as input size) or “VALID” (no padding)</a:t>
            </a:r>
            <a:endParaRPr lang="en-AU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60844-06DE-49E3-B8E5-474FFCC5273C}"/>
              </a:ext>
            </a:extLst>
          </p:cNvPr>
          <p:cNvCxnSpPr>
            <a:cxnSpLocks/>
          </p:cNvCxnSpPr>
          <p:nvPr/>
        </p:nvCxnSpPr>
        <p:spPr>
          <a:xfrm flipV="1">
            <a:off x="2363679" y="5743931"/>
            <a:ext cx="0" cy="22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9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2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A51-94F4-435A-B17A-9CA8FE54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Layer: Operational view</a:t>
            </a:r>
            <a:endParaRPr lang="en-A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361876-9C07-49BB-BBC1-64BD2632F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20" y="1976491"/>
            <a:ext cx="3714750" cy="328612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554820-48B8-4DD1-971F-DEA6DA1A4201}"/>
              </a:ext>
            </a:extLst>
          </p:cNvPr>
          <p:cNvSpPr/>
          <p:nvPr/>
        </p:nvSpPr>
        <p:spPr>
          <a:xfrm>
            <a:off x="3524435" y="5839665"/>
            <a:ext cx="8052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Source: </a:t>
            </a:r>
            <a:r>
              <a:rPr lang="fr-FR" dirty="0">
                <a:hlinkClick r:id="rId3"/>
              </a:rPr>
              <a:t>https://commons.wikimedia.org/wiki/File:3D_Convolution_Animation.gif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8AD3D-5E86-417E-9870-93FD2F992CED}"/>
              </a:ext>
            </a:extLst>
          </p:cNvPr>
          <p:cNvSpPr txBox="1"/>
          <p:nvPr/>
        </p:nvSpPr>
        <p:spPr>
          <a:xfrm>
            <a:off x="1633491" y="1802167"/>
            <a:ext cx="7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E2AC43-A2FD-4B5D-AA69-3A13179178C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96970" y="1986833"/>
            <a:ext cx="2228296" cy="74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7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3DCA-8780-4885-9D82-C0A089F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Fully connected neural networks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F0A6E3-81A4-4043-A875-59347581A9BB}"/>
              </a:ext>
            </a:extLst>
          </p:cNvPr>
          <p:cNvSpPr/>
          <p:nvPr/>
        </p:nvSpPr>
        <p:spPr>
          <a:xfrm>
            <a:off x="506027" y="4363265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E59E9E-8378-4D0A-872C-FB1D2EEABD9B}"/>
              </a:ext>
            </a:extLst>
          </p:cNvPr>
          <p:cNvSpPr/>
          <p:nvPr/>
        </p:nvSpPr>
        <p:spPr>
          <a:xfrm>
            <a:off x="1057922" y="4363264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6F2386-D08D-455A-BBB7-5EB8E1499F78}"/>
              </a:ext>
            </a:extLst>
          </p:cNvPr>
          <p:cNvSpPr/>
          <p:nvPr/>
        </p:nvSpPr>
        <p:spPr>
          <a:xfrm>
            <a:off x="1609817" y="4363264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4AD6C5-D58F-4FA9-A82F-C8112F9C89DF}"/>
              </a:ext>
            </a:extLst>
          </p:cNvPr>
          <p:cNvSpPr/>
          <p:nvPr/>
        </p:nvSpPr>
        <p:spPr>
          <a:xfrm>
            <a:off x="2161712" y="4363263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0E50D-7F88-4721-B732-2241F1696F7E}"/>
              </a:ext>
            </a:extLst>
          </p:cNvPr>
          <p:cNvSpPr/>
          <p:nvPr/>
        </p:nvSpPr>
        <p:spPr>
          <a:xfrm>
            <a:off x="773837" y="3344552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9FFB28-48AD-47D7-9D68-F9B24D793EE9}"/>
              </a:ext>
            </a:extLst>
          </p:cNvPr>
          <p:cNvSpPr/>
          <p:nvPr/>
        </p:nvSpPr>
        <p:spPr>
          <a:xfrm>
            <a:off x="1877627" y="3344551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B4D905-A1C8-4F59-8890-037A0856D9AC}"/>
              </a:ext>
            </a:extLst>
          </p:cNvPr>
          <p:cNvSpPr/>
          <p:nvPr/>
        </p:nvSpPr>
        <p:spPr>
          <a:xfrm>
            <a:off x="1325732" y="2536681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B33885-96F3-462B-A15E-A9992D609F11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705775" y="3752925"/>
            <a:ext cx="267810" cy="61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9B5965-7541-455E-B033-E2DBBB97F17B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973585" y="3752925"/>
            <a:ext cx="284085" cy="61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E27669-014C-41DF-8E92-55F5D3BDC8E4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973585" y="3752925"/>
            <a:ext cx="835980" cy="61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383591-2EBE-4F8C-929B-24D0F2B3CAA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973585" y="3752925"/>
            <a:ext cx="1387875" cy="61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F62114-E6D6-47A0-8A92-3878216335BE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705775" y="3752924"/>
            <a:ext cx="1371600" cy="61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7C35E-7117-4254-B729-8296B286A279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1257670" y="3752924"/>
            <a:ext cx="819705" cy="61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D80DD6-DE35-4EE9-BF40-2AE144AA2A7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1809565" y="3752924"/>
            <a:ext cx="267810" cy="61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A8E21-F665-4A75-B548-66D1180209B5}"/>
              </a:ext>
            </a:extLst>
          </p:cNvPr>
          <p:cNvCxnSpPr>
            <a:stCxn id="7" idx="0"/>
            <a:endCxn id="10" idx="4"/>
          </p:cNvCxnSpPr>
          <p:nvPr/>
        </p:nvCxnSpPr>
        <p:spPr>
          <a:xfrm flipH="1" flipV="1">
            <a:off x="2077375" y="3752924"/>
            <a:ext cx="284085" cy="61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679108-5A4E-432F-B728-8EE6631CF341}"/>
              </a:ext>
            </a:extLst>
          </p:cNvPr>
          <p:cNvCxnSpPr>
            <a:stCxn id="8" idx="0"/>
            <a:endCxn id="11" idx="4"/>
          </p:cNvCxnSpPr>
          <p:nvPr/>
        </p:nvCxnSpPr>
        <p:spPr>
          <a:xfrm flipV="1">
            <a:off x="973585" y="2945054"/>
            <a:ext cx="551895" cy="39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5D0FC-ACC4-4829-A4F8-59B056FB3B32}"/>
              </a:ext>
            </a:extLst>
          </p:cNvPr>
          <p:cNvCxnSpPr>
            <a:stCxn id="10" idx="0"/>
            <a:endCxn id="11" idx="4"/>
          </p:cNvCxnSpPr>
          <p:nvPr/>
        </p:nvCxnSpPr>
        <p:spPr>
          <a:xfrm flipH="1" flipV="1">
            <a:off x="1525480" y="2945054"/>
            <a:ext cx="551895" cy="39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7104D7-38A7-4E3C-BC9B-DA673BEE8A82}"/>
              </a:ext>
            </a:extLst>
          </p:cNvPr>
          <p:cNvCxnSpPr/>
          <p:nvPr/>
        </p:nvCxnSpPr>
        <p:spPr>
          <a:xfrm>
            <a:off x="1349406" y="3561104"/>
            <a:ext cx="31811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356268-C13F-4C3F-91B8-73508C0A2136}"/>
              </a:ext>
            </a:extLst>
          </p:cNvPr>
          <p:cNvSpPr txBox="1"/>
          <p:nvPr/>
        </p:nvSpPr>
        <p:spPr>
          <a:xfrm>
            <a:off x="1325732" y="4876778"/>
            <a:ext cx="1292662" cy="134965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AU" dirty="0"/>
              <a:t># Bedrooms</a:t>
            </a:r>
          </a:p>
          <a:p>
            <a:endParaRPr lang="en-AU" dirty="0"/>
          </a:p>
          <a:p>
            <a:r>
              <a:rPr lang="en-AU" dirty="0"/>
              <a:t>Area</a:t>
            </a:r>
          </a:p>
          <a:p>
            <a:endParaRPr lang="en-AU" dirty="0"/>
          </a:p>
          <a:p>
            <a:r>
              <a:rPr lang="en-AU" dirty="0"/>
              <a:t># Bathrooms</a:t>
            </a:r>
          </a:p>
          <a:p>
            <a:endParaRPr lang="en-AU" dirty="0"/>
          </a:p>
          <a:p>
            <a:r>
              <a:rPr lang="en-AU" dirty="0"/>
              <a:t>Postcode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6302DE-D53E-43CF-A9A4-E7183C3426B3}"/>
              </a:ext>
            </a:extLst>
          </p:cNvPr>
          <p:cNvSpPr txBox="1"/>
          <p:nvPr/>
        </p:nvSpPr>
        <p:spPr>
          <a:xfrm>
            <a:off x="1801427" y="2533796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House price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C68ADC-AD97-4DE7-A2F9-C31E14727679}"/>
              </a:ext>
            </a:extLst>
          </p:cNvPr>
          <p:cNvSpPr/>
          <p:nvPr/>
        </p:nvSpPr>
        <p:spPr>
          <a:xfrm>
            <a:off x="4271090" y="2528072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BD3BAE-D038-44A9-9548-AE3C63FEE160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3918943" y="2936445"/>
            <a:ext cx="551895" cy="39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B59D10-CE82-4A06-A43A-B4F0C085132A}"/>
              </a:ext>
            </a:extLst>
          </p:cNvPr>
          <p:cNvCxnSpPr>
            <a:cxnSpLocks/>
            <a:endCxn id="43" idx="4"/>
          </p:cNvCxnSpPr>
          <p:nvPr/>
        </p:nvCxnSpPr>
        <p:spPr>
          <a:xfrm flipH="1" flipV="1">
            <a:off x="4470838" y="2936445"/>
            <a:ext cx="551895" cy="39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E852F-D3D4-41F8-AFB4-92464D6A6126}"/>
              </a:ext>
            </a:extLst>
          </p:cNvPr>
          <p:cNvSpPr txBox="1"/>
          <p:nvPr/>
        </p:nvSpPr>
        <p:spPr>
          <a:xfrm>
            <a:off x="3516747" y="4799608"/>
            <a:ext cx="211236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dirty="0"/>
              <a:t>x1      x2      x3      x4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EC6CF9-652A-4B17-A9BF-DC68F07BA9F8}"/>
              </a:ext>
            </a:extLst>
          </p:cNvPr>
          <p:cNvSpPr txBox="1"/>
          <p:nvPr/>
        </p:nvSpPr>
        <p:spPr>
          <a:xfrm>
            <a:off x="4746785" y="2525187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406CF-ECFE-477F-8A9B-E829DA9090DA}"/>
              </a:ext>
            </a:extLst>
          </p:cNvPr>
          <p:cNvSpPr txBox="1"/>
          <p:nvPr/>
        </p:nvSpPr>
        <p:spPr>
          <a:xfrm>
            <a:off x="3346591" y="3376438"/>
            <a:ext cx="237895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dirty="0"/>
              <a:t>h1                              h2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56E9E4-81E8-4A30-BF7F-EF6BFC9AFA76}"/>
              </a:ext>
            </a:extLst>
          </p:cNvPr>
          <p:cNvSpPr txBox="1"/>
          <p:nvPr/>
        </p:nvSpPr>
        <p:spPr>
          <a:xfrm>
            <a:off x="3347037" y="4016223"/>
            <a:ext cx="6762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dirty="0"/>
              <a:t>w11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4FCEF9-D201-46B4-B572-4EF3E159AD79}"/>
              </a:ext>
            </a:extLst>
          </p:cNvPr>
          <p:cNvSpPr/>
          <p:nvPr/>
        </p:nvSpPr>
        <p:spPr>
          <a:xfrm>
            <a:off x="3458846" y="4366037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F82DB37-7A34-402E-887B-6934BF503E90}"/>
              </a:ext>
            </a:extLst>
          </p:cNvPr>
          <p:cNvSpPr/>
          <p:nvPr/>
        </p:nvSpPr>
        <p:spPr>
          <a:xfrm>
            <a:off x="4010741" y="4366036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650BFD1-BCD3-48B2-A022-69D1EE8C754C}"/>
              </a:ext>
            </a:extLst>
          </p:cNvPr>
          <p:cNvSpPr/>
          <p:nvPr/>
        </p:nvSpPr>
        <p:spPr>
          <a:xfrm>
            <a:off x="4562636" y="4366036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A1FB41-9D24-4C87-ADFB-FD8CC917CF95}"/>
              </a:ext>
            </a:extLst>
          </p:cNvPr>
          <p:cNvSpPr/>
          <p:nvPr/>
        </p:nvSpPr>
        <p:spPr>
          <a:xfrm>
            <a:off x="5114531" y="4366035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0A0D7E-3F90-4DD5-8F26-A88921C9C5A8}"/>
              </a:ext>
            </a:extLst>
          </p:cNvPr>
          <p:cNvSpPr/>
          <p:nvPr/>
        </p:nvSpPr>
        <p:spPr>
          <a:xfrm>
            <a:off x="3726656" y="3347324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D5620E-1217-4288-81C0-A342106F0AB2}"/>
              </a:ext>
            </a:extLst>
          </p:cNvPr>
          <p:cNvSpPr/>
          <p:nvPr/>
        </p:nvSpPr>
        <p:spPr>
          <a:xfrm>
            <a:off x="4830446" y="3347323"/>
            <a:ext cx="399495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CC7129-F925-45DA-8442-6B569F72A411}"/>
              </a:ext>
            </a:extLst>
          </p:cNvPr>
          <p:cNvCxnSpPr>
            <a:stCxn id="65" idx="0"/>
            <a:endCxn id="69" idx="4"/>
          </p:cNvCxnSpPr>
          <p:nvPr/>
        </p:nvCxnSpPr>
        <p:spPr>
          <a:xfrm flipV="1">
            <a:off x="3658594" y="3755697"/>
            <a:ext cx="267810" cy="61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ADB3C0-7613-413F-8A2A-2CBA3AE305FD}"/>
              </a:ext>
            </a:extLst>
          </p:cNvPr>
          <p:cNvCxnSpPr>
            <a:cxnSpLocks/>
            <a:stCxn id="66" idx="0"/>
            <a:endCxn id="69" idx="4"/>
          </p:cNvCxnSpPr>
          <p:nvPr/>
        </p:nvCxnSpPr>
        <p:spPr>
          <a:xfrm flipH="1" flipV="1">
            <a:off x="3926404" y="3755697"/>
            <a:ext cx="284085" cy="61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1053D7-B597-4887-AEC0-668145CC4AB8}"/>
              </a:ext>
            </a:extLst>
          </p:cNvPr>
          <p:cNvCxnSpPr>
            <a:cxnSpLocks/>
            <a:stCxn id="67" idx="0"/>
            <a:endCxn id="69" idx="4"/>
          </p:cNvCxnSpPr>
          <p:nvPr/>
        </p:nvCxnSpPr>
        <p:spPr>
          <a:xfrm flipH="1" flipV="1">
            <a:off x="3926404" y="3755697"/>
            <a:ext cx="835980" cy="61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7FC3D6-9D64-4892-AC23-7544B3AD95B7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H="1" flipV="1">
            <a:off x="3926404" y="3755697"/>
            <a:ext cx="1387875" cy="61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1B3823-6E93-421E-8A79-24E73A714507}"/>
              </a:ext>
            </a:extLst>
          </p:cNvPr>
          <p:cNvCxnSpPr>
            <a:cxnSpLocks/>
            <a:stCxn id="65" idx="0"/>
            <a:endCxn id="70" idx="4"/>
          </p:cNvCxnSpPr>
          <p:nvPr/>
        </p:nvCxnSpPr>
        <p:spPr>
          <a:xfrm flipV="1">
            <a:off x="3658594" y="3755696"/>
            <a:ext cx="1371600" cy="6103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5526ED-08FE-4BD8-8D2D-9C5905135255}"/>
              </a:ext>
            </a:extLst>
          </p:cNvPr>
          <p:cNvCxnSpPr>
            <a:cxnSpLocks/>
            <a:stCxn id="66" idx="0"/>
            <a:endCxn id="70" idx="4"/>
          </p:cNvCxnSpPr>
          <p:nvPr/>
        </p:nvCxnSpPr>
        <p:spPr>
          <a:xfrm flipV="1">
            <a:off x="4210489" y="3755696"/>
            <a:ext cx="819705" cy="610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27747D-C0AF-4EEB-8B04-88A335AF8BA9}"/>
              </a:ext>
            </a:extLst>
          </p:cNvPr>
          <p:cNvCxnSpPr>
            <a:cxnSpLocks/>
            <a:stCxn id="67" idx="0"/>
            <a:endCxn id="70" idx="4"/>
          </p:cNvCxnSpPr>
          <p:nvPr/>
        </p:nvCxnSpPr>
        <p:spPr>
          <a:xfrm flipV="1">
            <a:off x="4762384" y="3755696"/>
            <a:ext cx="267810" cy="610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DBD3248-B820-4BD8-811B-DC67190BD748}"/>
              </a:ext>
            </a:extLst>
          </p:cNvPr>
          <p:cNvCxnSpPr>
            <a:stCxn id="68" idx="0"/>
            <a:endCxn id="70" idx="4"/>
          </p:cNvCxnSpPr>
          <p:nvPr/>
        </p:nvCxnSpPr>
        <p:spPr>
          <a:xfrm flipH="1" flipV="1">
            <a:off x="5030194" y="3755696"/>
            <a:ext cx="284085" cy="610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46595-48AF-4CDA-9E85-7B258FB22E00}"/>
              </a:ext>
            </a:extLst>
          </p:cNvPr>
          <p:cNvCxnSpPr/>
          <p:nvPr/>
        </p:nvCxnSpPr>
        <p:spPr>
          <a:xfrm>
            <a:off x="4302225" y="3563876"/>
            <a:ext cx="31811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72B3AB-9806-4727-8022-BF15DC8F2F94}"/>
              </a:ext>
            </a:extLst>
          </p:cNvPr>
          <p:cNvSpPr txBox="1"/>
          <p:nvPr/>
        </p:nvSpPr>
        <p:spPr>
          <a:xfrm>
            <a:off x="3785134" y="4020379"/>
            <a:ext cx="6762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dirty="0"/>
              <a:t>w12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0C4A2C-B5A9-4566-9853-4512B46B1398}"/>
              </a:ext>
            </a:extLst>
          </p:cNvPr>
          <p:cNvSpPr txBox="1"/>
          <p:nvPr/>
        </p:nvSpPr>
        <p:spPr>
          <a:xfrm>
            <a:off x="4259313" y="4023834"/>
            <a:ext cx="6762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dirty="0"/>
              <a:t>w13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77450F-2605-4650-8E2A-8C547DD2C72A}"/>
              </a:ext>
            </a:extLst>
          </p:cNvPr>
          <p:cNvSpPr txBox="1"/>
          <p:nvPr/>
        </p:nvSpPr>
        <p:spPr>
          <a:xfrm>
            <a:off x="4774187" y="4036434"/>
            <a:ext cx="6762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dirty="0"/>
              <a:t>w14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220AB8-4412-4A55-8106-AB4BD057AEB8}"/>
              </a:ext>
            </a:extLst>
          </p:cNvPr>
          <p:cNvSpPr txBox="1"/>
          <p:nvPr/>
        </p:nvSpPr>
        <p:spPr>
          <a:xfrm>
            <a:off x="4558978" y="2988054"/>
            <a:ext cx="6762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dirty="0"/>
              <a:t>w22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0F4311-D692-49BC-A4B6-B141EE59C45E}"/>
              </a:ext>
            </a:extLst>
          </p:cNvPr>
          <p:cNvSpPr txBox="1"/>
          <p:nvPr/>
        </p:nvSpPr>
        <p:spPr>
          <a:xfrm>
            <a:off x="3889285" y="2991509"/>
            <a:ext cx="6762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dirty="0"/>
              <a:t>w21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999CB43-FA2B-4654-B62F-3EDE5EC2C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53" y="3267854"/>
            <a:ext cx="3314700" cy="27622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D2B1C2C-7ECB-4487-847D-17AB82C68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53" y="2798332"/>
            <a:ext cx="5153025" cy="276225"/>
          </a:xfrm>
          <a:prstGeom prst="rect">
            <a:avLst/>
          </a:prstGeom>
        </p:spPr>
      </p:pic>
      <p:pic>
        <p:nvPicPr>
          <p:cNvPr id="94" name="Content Placeholder 93">
            <a:extLst>
              <a:ext uri="{FF2B5EF4-FFF2-40B4-BE49-F238E27FC236}">
                <a16:creationId xmlns:a16="http://schemas.microsoft.com/office/drawing/2014/main" id="{351AF346-BAB5-430B-AD75-31E181B0E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33" y="4145251"/>
            <a:ext cx="3205833" cy="677971"/>
          </a:xfr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F2AD3AE-0CCA-4AA4-88F7-3F18D243C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52" y="3780134"/>
            <a:ext cx="25050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21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F991-05F3-4237-AE3A-68926E78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Layer: Mathematical form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93C6-8878-417B-AE11-9EBA53FE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34225-1EF9-4DEB-A0DF-AB51B731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91" y="3129240"/>
            <a:ext cx="6219825" cy="111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BFBFA7-3BAE-4488-9165-FD85261D965E}"/>
              </a:ext>
            </a:extLst>
          </p:cNvPr>
          <p:cNvSpPr txBox="1"/>
          <p:nvPr/>
        </p:nvSpPr>
        <p:spPr>
          <a:xfrm>
            <a:off x="4492101" y="2692440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      Input 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0F6D7-C158-4E43-BC5C-76C825B15701}"/>
              </a:ext>
            </a:extLst>
          </p:cNvPr>
          <p:cNvCxnSpPr/>
          <p:nvPr/>
        </p:nvCxnSpPr>
        <p:spPr>
          <a:xfrm flipH="1">
            <a:off x="4545367" y="2994303"/>
            <a:ext cx="310718" cy="58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9F0DB-FC01-4E45-918E-2057D69502BC}"/>
              </a:ext>
            </a:extLst>
          </p:cNvPr>
          <p:cNvCxnSpPr>
            <a:cxnSpLocks/>
          </p:cNvCxnSpPr>
          <p:nvPr/>
        </p:nvCxnSpPr>
        <p:spPr>
          <a:xfrm flipH="1">
            <a:off x="4909351" y="2994303"/>
            <a:ext cx="867052" cy="58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F663-4F10-4EF5-83E6-8538CCB8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a very slow process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B9E5-A0A2-4204-8729-E6D3A4CC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 convolution can be interpreted as a matrix multiplication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64CAB-6F67-49A8-8D01-200BFD30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62" y="2571750"/>
            <a:ext cx="8058150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BF8F0-EA69-4473-80CE-06E11689B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95" y="3499605"/>
            <a:ext cx="970597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42402-7C1E-4D5D-A2B5-06A8805A7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449" y="5687411"/>
            <a:ext cx="25431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6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6406-F72F-41FB-B5B0-3F12E8D9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layer: Stride and Padding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10CA4-02AE-4134-BE16-2C050F077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19" y="2675730"/>
            <a:ext cx="2751058" cy="3010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8B33-1885-4E79-8A71-A3875E0F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3154680"/>
            <a:ext cx="6466052" cy="1757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68908-C48B-406B-8F28-16DEEAF3EAB1}"/>
              </a:ext>
            </a:extLst>
          </p:cNvPr>
          <p:cNvSpPr txBox="1"/>
          <p:nvPr/>
        </p:nvSpPr>
        <p:spPr>
          <a:xfrm>
            <a:off x="704088" y="5316559"/>
            <a:ext cx="555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with a stride of 2 (width) and 2 (height)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435E6-8CBA-48B9-A74E-69B8892A154F}"/>
              </a:ext>
            </a:extLst>
          </p:cNvPr>
          <p:cNvSpPr txBox="1"/>
          <p:nvPr/>
        </p:nvSpPr>
        <p:spPr>
          <a:xfrm>
            <a:off x="8076319" y="5316559"/>
            <a:ext cx="298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with padding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63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AFAF-94F1-4482-A93E-544B2B2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CNN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B095-8C61-4C1D-8A8C-131DF622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  <a:p>
            <a:pPr lvl="1"/>
            <a:r>
              <a:rPr lang="en-US" dirty="0"/>
              <a:t>Max pooling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Average pooling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ABAEE-64AA-47DF-85DB-F3BB696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150"/>
            <a:ext cx="798195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6CACB-9846-47D2-8D3E-D76400A5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7525"/>
            <a:ext cx="7972425" cy="83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D4E56-E9A3-4B78-974C-5D4E98910BB0}"/>
              </a:ext>
            </a:extLst>
          </p:cNvPr>
          <p:cNvSpPr/>
          <p:nvPr/>
        </p:nvSpPr>
        <p:spPr>
          <a:xfrm>
            <a:off x="2624329" y="2886668"/>
            <a:ext cx="4818888" cy="240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94BA4-2396-4D73-B730-14C416958FDF}"/>
              </a:ext>
            </a:extLst>
          </p:cNvPr>
          <p:cNvSpPr txBox="1"/>
          <p:nvPr/>
        </p:nvSpPr>
        <p:spPr>
          <a:xfrm>
            <a:off x="4115776" y="2200615"/>
            <a:ext cx="629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(batch kernel size, kernel height, kernel width, depth kernel size)</a:t>
            </a:r>
            <a:endParaRPr lang="en-AU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9BA22-520E-49AF-A8C1-8BCE180D4A1B}"/>
              </a:ext>
            </a:extLst>
          </p:cNvPr>
          <p:cNvCxnSpPr/>
          <p:nvPr/>
        </p:nvCxnSpPr>
        <p:spPr>
          <a:xfrm flipH="1">
            <a:off x="5641404" y="2518927"/>
            <a:ext cx="714653" cy="28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5FAC450-F58B-4229-A428-AC77CCAE9238}"/>
              </a:ext>
            </a:extLst>
          </p:cNvPr>
          <p:cNvSpPr/>
          <p:nvPr/>
        </p:nvSpPr>
        <p:spPr>
          <a:xfrm>
            <a:off x="1216153" y="3128984"/>
            <a:ext cx="4818888" cy="240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2E718-AC2D-44A3-A948-8A5B5BD29718}"/>
              </a:ext>
            </a:extLst>
          </p:cNvPr>
          <p:cNvSpPr txBox="1"/>
          <p:nvPr/>
        </p:nvSpPr>
        <p:spPr>
          <a:xfrm>
            <a:off x="4824412" y="3690517"/>
            <a:ext cx="629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(batch stride, height stride, width stride, depth stride)</a:t>
            </a:r>
            <a:endParaRPr lang="en-AU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E842FA-4235-4A27-9675-FF2C3E810A1C}"/>
              </a:ext>
            </a:extLst>
          </p:cNvPr>
          <p:cNvCxnSpPr>
            <a:cxnSpLocks/>
          </p:cNvCxnSpPr>
          <p:nvPr/>
        </p:nvCxnSpPr>
        <p:spPr>
          <a:xfrm flipH="1" flipV="1">
            <a:off x="5641404" y="3388765"/>
            <a:ext cx="869125" cy="33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5FFFA-9180-4D0A-AAD1-DE7B87917710}"/>
              </a:ext>
            </a:extLst>
          </p:cNvPr>
          <p:cNvSpPr/>
          <p:nvPr/>
        </p:nvSpPr>
        <p:spPr>
          <a:xfrm>
            <a:off x="6156959" y="3127547"/>
            <a:ext cx="2694434" cy="261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66E8D-B8F8-4337-9F25-2236A6E12119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 flipV="1">
            <a:off x="8851393" y="3258156"/>
            <a:ext cx="725396" cy="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0A3DA2-346F-4587-AE33-8DBC122644CF}"/>
              </a:ext>
            </a:extLst>
          </p:cNvPr>
          <p:cNvSpPr txBox="1"/>
          <p:nvPr/>
        </p:nvSpPr>
        <p:spPr>
          <a:xfrm>
            <a:off x="9576789" y="2870793"/>
            <a:ext cx="2788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Can be “SAME” (same as input size) or “VALID” (no padding)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88787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1DB6-1B44-4AA0-A422-F45F43AE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Pooling layer: Operational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928F-3AE9-4435-9028-C4EF7AB16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16" y="2338161"/>
            <a:ext cx="8506968" cy="28700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53D1FE-F22D-442C-A1C8-5EAFE06EB77B}"/>
              </a:ext>
            </a:extLst>
          </p:cNvPr>
          <p:cNvSpPr txBox="1"/>
          <p:nvPr/>
        </p:nvSpPr>
        <p:spPr>
          <a:xfrm>
            <a:off x="274320" y="525780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656BD-D5D7-44DB-9638-40873D59DF6E}"/>
              </a:ext>
            </a:extLst>
          </p:cNvPr>
          <p:cNvSpPr txBox="1"/>
          <p:nvPr/>
        </p:nvSpPr>
        <p:spPr>
          <a:xfrm>
            <a:off x="691896" y="342900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Kernel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36AF5-0068-4003-ABD7-3EB91D19344A}"/>
              </a:ext>
            </a:extLst>
          </p:cNvPr>
          <p:cNvSpPr txBox="1"/>
          <p:nvPr/>
        </p:nvSpPr>
        <p:spPr>
          <a:xfrm>
            <a:off x="1414272" y="2283262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549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D697-4549-4112-9C3A-64911895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Pooling layer: Stride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4470-DDE2-4736-A0EF-6215D520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598C4-5468-4A60-B847-18517C81B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08" y="2197456"/>
            <a:ext cx="9244583" cy="3407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F8F3C-89A7-44BA-8268-DFC0EE734544}"/>
              </a:ext>
            </a:extLst>
          </p:cNvPr>
          <p:cNvSpPr txBox="1"/>
          <p:nvPr/>
        </p:nvSpPr>
        <p:spPr>
          <a:xfrm>
            <a:off x="3511297" y="5466371"/>
            <a:ext cx="555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 with a stride of 2 (width) and 2 (height)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4542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B363-DB35-469A-8258-6542656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CNN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F8A9-0D19-4A91-AC21-8179EBED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Fully-connected layer</a:t>
            </a:r>
          </a:p>
          <a:p>
            <a:pPr lvl="1"/>
            <a:r>
              <a:rPr lang="en-US" dirty="0"/>
              <a:t>Before feeding the last convolution/pooling output to the first FC 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Computing the output of the FC layer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04B2-CA53-49E6-8799-F7CA038F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23" y="2796700"/>
            <a:ext cx="4667250" cy="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6C076-347D-47C7-8814-9A244DE9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16" y="5358955"/>
            <a:ext cx="7877175" cy="657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D1A30B-3467-43AD-BD3B-523D6F1F46B6}"/>
              </a:ext>
            </a:extLst>
          </p:cNvPr>
          <p:cNvSpPr/>
          <p:nvPr/>
        </p:nvSpPr>
        <p:spPr>
          <a:xfrm>
            <a:off x="5477255" y="5358955"/>
            <a:ext cx="3712465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3FF0E-5175-4197-895C-48EE105CD009}"/>
              </a:ext>
            </a:extLst>
          </p:cNvPr>
          <p:cNvSpPr txBox="1"/>
          <p:nvPr/>
        </p:nvSpPr>
        <p:spPr>
          <a:xfrm>
            <a:off x="6776680" y="4736401"/>
            <a:ext cx="178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(in size, out size)</a:t>
            </a:r>
            <a:endParaRPr lang="en-AU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77976-C1E2-410A-AC02-8094F92A4029}"/>
              </a:ext>
            </a:extLst>
          </p:cNvPr>
          <p:cNvCxnSpPr>
            <a:cxnSpLocks/>
          </p:cNvCxnSpPr>
          <p:nvPr/>
        </p:nvCxnSpPr>
        <p:spPr>
          <a:xfrm>
            <a:off x="7242048" y="5042234"/>
            <a:ext cx="145861" cy="23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108A0EFD-F01F-44CA-991E-1C21BC34486F}"/>
              </a:ext>
            </a:extLst>
          </p:cNvPr>
          <p:cNvSpPr/>
          <p:nvPr/>
        </p:nvSpPr>
        <p:spPr>
          <a:xfrm>
            <a:off x="3822192" y="3200400"/>
            <a:ext cx="896112" cy="800894"/>
          </a:xfrm>
          <a:prstGeom prst="cube">
            <a:avLst>
              <a:gd name="adj" fmla="val 60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823AA-5BD8-4AD1-B08E-7DDF8143400F}"/>
              </a:ext>
            </a:extLst>
          </p:cNvPr>
          <p:cNvSpPr/>
          <p:nvPr/>
        </p:nvSpPr>
        <p:spPr>
          <a:xfrm>
            <a:off x="6096000" y="3600847"/>
            <a:ext cx="2724912" cy="10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624E64-5A09-4D58-92BC-2A0275158B8A}"/>
              </a:ext>
            </a:extLst>
          </p:cNvPr>
          <p:cNvCxnSpPr/>
          <p:nvPr/>
        </p:nvCxnSpPr>
        <p:spPr>
          <a:xfrm>
            <a:off x="4864608" y="3654203"/>
            <a:ext cx="924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02EE6-9C66-4A30-A9E7-75C47AC9EAD6}"/>
              </a:ext>
            </a:extLst>
          </p:cNvPr>
          <p:cNvSpPr txBox="1"/>
          <p:nvPr/>
        </p:nvSpPr>
        <p:spPr>
          <a:xfrm>
            <a:off x="2596896" y="4033868"/>
            <a:ext cx="701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Convolution output  (e.g. 2x2x64)       Unwrapped output (e.g. 256 units)</a:t>
            </a:r>
          </a:p>
        </p:txBody>
      </p:sp>
    </p:spTree>
    <p:extLst>
      <p:ext uri="{BB962C8B-B14F-4D97-AF65-F5344CB8AC3E}">
        <p14:creationId xmlns:p14="http://schemas.microsoft.com/office/powerpoint/2010/main" val="663341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4AD4-AB46-42E0-BF63-819324DF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Inputs/Predictions/Labels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A90D-7224-4B28-A9FA-876007D6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31256-0C0D-4A4C-B877-374AE468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34" y="2471737"/>
            <a:ext cx="7734300" cy="1914525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32FA8F1A-08A6-4E87-9413-9E1038304CCE}"/>
              </a:ext>
            </a:extLst>
          </p:cNvPr>
          <p:cNvSpPr/>
          <p:nvPr/>
        </p:nvSpPr>
        <p:spPr>
          <a:xfrm>
            <a:off x="2130552" y="4386262"/>
            <a:ext cx="585216" cy="1438466"/>
          </a:xfrm>
          <a:prstGeom prst="cube">
            <a:avLst>
              <a:gd name="adj" fmla="val 90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BDB404C-3992-4B34-ACC8-431445007F73}"/>
              </a:ext>
            </a:extLst>
          </p:cNvPr>
          <p:cNvSpPr/>
          <p:nvPr/>
        </p:nvSpPr>
        <p:spPr>
          <a:xfrm>
            <a:off x="3291840" y="4780883"/>
            <a:ext cx="1432560" cy="649224"/>
          </a:xfrm>
          <a:prstGeom prst="cube">
            <a:avLst>
              <a:gd name="adj" fmla="val 3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ABAF2-CFC4-4959-8481-D8EAC65CD3DE}"/>
              </a:ext>
            </a:extLst>
          </p:cNvPr>
          <p:cNvSpPr/>
          <p:nvPr/>
        </p:nvSpPr>
        <p:spPr>
          <a:xfrm>
            <a:off x="5175504" y="542867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EC6BE4-CEB5-4816-875D-83462BACB3C8}"/>
              </a:ext>
            </a:extLst>
          </p:cNvPr>
          <p:cNvSpPr/>
          <p:nvPr/>
        </p:nvSpPr>
        <p:spPr>
          <a:xfrm>
            <a:off x="5614416" y="489680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63464-44D9-4497-A59D-9E1ECFF68851}"/>
              </a:ext>
            </a:extLst>
          </p:cNvPr>
          <p:cNvSpPr/>
          <p:nvPr/>
        </p:nvSpPr>
        <p:spPr>
          <a:xfrm>
            <a:off x="5818251" y="465562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1509AB-232C-43B3-8231-EB6D2A307A2D}"/>
              </a:ext>
            </a:extLst>
          </p:cNvPr>
          <p:cNvSpPr/>
          <p:nvPr/>
        </p:nvSpPr>
        <p:spPr>
          <a:xfrm>
            <a:off x="4938143" y="570585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29EC08-E002-4529-B4D1-C72E545537CC}"/>
              </a:ext>
            </a:extLst>
          </p:cNvPr>
          <p:cNvCxnSpPr/>
          <p:nvPr/>
        </p:nvCxnSpPr>
        <p:spPr>
          <a:xfrm flipV="1">
            <a:off x="5366004" y="5135468"/>
            <a:ext cx="201168" cy="22574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2541F7-FEEA-423A-ACF6-EA2E4E7BB4B6}"/>
              </a:ext>
            </a:extLst>
          </p:cNvPr>
          <p:cNvCxnSpPr/>
          <p:nvPr/>
        </p:nvCxnSpPr>
        <p:spPr>
          <a:xfrm>
            <a:off x="2746248" y="4408074"/>
            <a:ext cx="783336" cy="366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F27EA-F9FC-4F89-8ABB-EA61722CE6F9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2158917" y="4914747"/>
            <a:ext cx="1132923" cy="100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DB0D9E-BD33-4A8F-8C84-45C2C0E1003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58917" y="5428678"/>
            <a:ext cx="1132923" cy="396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A3C1AF-D72C-4D46-BEA4-271824D24F79}"/>
              </a:ext>
            </a:extLst>
          </p:cNvPr>
          <p:cNvCxnSpPr>
            <a:cxnSpLocks/>
          </p:cNvCxnSpPr>
          <p:nvPr/>
        </p:nvCxnSpPr>
        <p:spPr>
          <a:xfrm>
            <a:off x="4517136" y="5436489"/>
            <a:ext cx="421007" cy="406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84FABA-58D0-4543-BF42-4A1811389FA8}"/>
              </a:ext>
            </a:extLst>
          </p:cNvPr>
          <p:cNvCxnSpPr>
            <a:cxnSpLocks/>
          </p:cNvCxnSpPr>
          <p:nvPr/>
        </p:nvCxnSpPr>
        <p:spPr>
          <a:xfrm flipV="1">
            <a:off x="4724400" y="4680395"/>
            <a:ext cx="1093851" cy="100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8AF9C6B-3DDB-4B32-B7EE-48F1AA43978D}"/>
              </a:ext>
            </a:extLst>
          </p:cNvPr>
          <p:cNvSpPr/>
          <p:nvPr/>
        </p:nvSpPr>
        <p:spPr>
          <a:xfrm>
            <a:off x="1754123" y="3242214"/>
            <a:ext cx="831343" cy="250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B2082D9-351A-420A-BC20-A8556899C06C}"/>
              </a:ext>
            </a:extLst>
          </p:cNvPr>
          <p:cNvSpPr/>
          <p:nvPr/>
        </p:nvSpPr>
        <p:spPr>
          <a:xfrm>
            <a:off x="1142990" y="3374136"/>
            <a:ext cx="914410" cy="1747414"/>
          </a:xfrm>
          <a:custGeom>
            <a:avLst/>
            <a:gdLst>
              <a:gd name="connsiteX0" fmla="*/ 594370 w 914410"/>
              <a:gd name="connsiteY0" fmla="*/ 0 h 1747414"/>
              <a:gd name="connsiteX1" fmla="*/ 548650 w 914410"/>
              <a:gd name="connsiteY1" fmla="*/ 18288 h 1747414"/>
              <a:gd name="connsiteX2" fmla="*/ 521218 w 914410"/>
              <a:gd name="connsiteY2" fmla="*/ 36576 h 1747414"/>
              <a:gd name="connsiteX3" fmla="*/ 466354 w 914410"/>
              <a:gd name="connsiteY3" fmla="*/ 54864 h 1747414"/>
              <a:gd name="connsiteX4" fmla="*/ 438922 w 914410"/>
              <a:gd name="connsiteY4" fmla="*/ 73152 h 1747414"/>
              <a:gd name="connsiteX5" fmla="*/ 338338 w 914410"/>
              <a:gd name="connsiteY5" fmla="*/ 128016 h 1747414"/>
              <a:gd name="connsiteX6" fmla="*/ 310906 w 914410"/>
              <a:gd name="connsiteY6" fmla="*/ 155448 h 1747414"/>
              <a:gd name="connsiteX7" fmla="*/ 210322 w 914410"/>
              <a:gd name="connsiteY7" fmla="*/ 246888 h 1747414"/>
              <a:gd name="connsiteX8" fmla="*/ 164602 w 914410"/>
              <a:gd name="connsiteY8" fmla="*/ 310896 h 1747414"/>
              <a:gd name="connsiteX9" fmla="*/ 146314 w 914410"/>
              <a:gd name="connsiteY9" fmla="*/ 347472 h 1747414"/>
              <a:gd name="connsiteX10" fmla="*/ 118882 w 914410"/>
              <a:gd name="connsiteY10" fmla="*/ 374904 h 1747414"/>
              <a:gd name="connsiteX11" fmla="*/ 100594 w 914410"/>
              <a:gd name="connsiteY11" fmla="*/ 411480 h 1747414"/>
              <a:gd name="connsiteX12" fmla="*/ 54874 w 914410"/>
              <a:gd name="connsiteY12" fmla="*/ 484632 h 1747414"/>
              <a:gd name="connsiteX13" fmla="*/ 36586 w 914410"/>
              <a:gd name="connsiteY13" fmla="*/ 594360 h 1747414"/>
              <a:gd name="connsiteX14" fmla="*/ 18298 w 914410"/>
              <a:gd name="connsiteY14" fmla="*/ 621792 h 1747414"/>
              <a:gd name="connsiteX15" fmla="*/ 9154 w 914410"/>
              <a:gd name="connsiteY15" fmla="*/ 713232 h 1747414"/>
              <a:gd name="connsiteX16" fmla="*/ 10 w 914410"/>
              <a:gd name="connsiteY16" fmla="*/ 777240 h 1747414"/>
              <a:gd name="connsiteX17" fmla="*/ 9154 w 914410"/>
              <a:gd name="connsiteY17" fmla="*/ 1124712 h 1747414"/>
              <a:gd name="connsiteX18" fmla="*/ 73162 w 914410"/>
              <a:gd name="connsiteY18" fmla="*/ 1243584 h 1747414"/>
              <a:gd name="connsiteX19" fmla="*/ 100594 w 914410"/>
              <a:gd name="connsiteY19" fmla="*/ 1298448 h 1747414"/>
              <a:gd name="connsiteX20" fmla="*/ 118882 w 914410"/>
              <a:gd name="connsiteY20" fmla="*/ 1353312 h 1747414"/>
              <a:gd name="connsiteX21" fmla="*/ 173746 w 914410"/>
              <a:gd name="connsiteY21" fmla="*/ 1408176 h 1747414"/>
              <a:gd name="connsiteX22" fmla="*/ 219466 w 914410"/>
              <a:gd name="connsiteY22" fmla="*/ 1481328 h 1747414"/>
              <a:gd name="connsiteX23" fmla="*/ 274330 w 914410"/>
              <a:gd name="connsiteY23" fmla="*/ 1517904 h 1747414"/>
              <a:gd name="connsiteX24" fmla="*/ 301762 w 914410"/>
              <a:gd name="connsiteY24" fmla="*/ 1554480 h 1747414"/>
              <a:gd name="connsiteX25" fmla="*/ 356626 w 914410"/>
              <a:gd name="connsiteY25" fmla="*/ 1572768 h 1747414"/>
              <a:gd name="connsiteX26" fmla="*/ 393202 w 914410"/>
              <a:gd name="connsiteY26" fmla="*/ 1591056 h 1747414"/>
              <a:gd name="connsiteX27" fmla="*/ 420634 w 914410"/>
              <a:gd name="connsiteY27" fmla="*/ 1600200 h 1747414"/>
              <a:gd name="connsiteX28" fmla="*/ 484642 w 914410"/>
              <a:gd name="connsiteY28" fmla="*/ 1645920 h 1747414"/>
              <a:gd name="connsiteX29" fmla="*/ 512074 w 914410"/>
              <a:gd name="connsiteY29" fmla="*/ 1655064 h 1747414"/>
              <a:gd name="connsiteX30" fmla="*/ 585226 w 914410"/>
              <a:gd name="connsiteY30" fmla="*/ 1691640 h 1747414"/>
              <a:gd name="connsiteX31" fmla="*/ 640090 w 914410"/>
              <a:gd name="connsiteY31" fmla="*/ 1709928 h 1747414"/>
              <a:gd name="connsiteX32" fmla="*/ 667522 w 914410"/>
              <a:gd name="connsiteY32" fmla="*/ 1719072 h 1747414"/>
              <a:gd name="connsiteX33" fmla="*/ 713242 w 914410"/>
              <a:gd name="connsiteY33" fmla="*/ 1728216 h 1747414"/>
              <a:gd name="connsiteX34" fmla="*/ 740674 w 914410"/>
              <a:gd name="connsiteY34" fmla="*/ 1737360 h 1747414"/>
              <a:gd name="connsiteX35" fmla="*/ 914410 w 914410"/>
              <a:gd name="connsiteY35" fmla="*/ 1746504 h 17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14410" h="1747414">
                <a:moveTo>
                  <a:pt x="594370" y="0"/>
                </a:moveTo>
                <a:cubicBezTo>
                  <a:pt x="579130" y="6096"/>
                  <a:pt x="563331" y="10947"/>
                  <a:pt x="548650" y="18288"/>
                </a:cubicBezTo>
                <a:cubicBezTo>
                  <a:pt x="538820" y="23203"/>
                  <a:pt x="531261" y="32113"/>
                  <a:pt x="521218" y="36576"/>
                </a:cubicBezTo>
                <a:cubicBezTo>
                  <a:pt x="503602" y="44405"/>
                  <a:pt x="482394" y="44171"/>
                  <a:pt x="466354" y="54864"/>
                </a:cubicBezTo>
                <a:cubicBezTo>
                  <a:pt x="457210" y="60960"/>
                  <a:pt x="448752" y="68237"/>
                  <a:pt x="438922" y="73152"/>
                </a:cubicBezTo>
                <a:cubicBezTo>
                  <a:pt x="393683" y="95771"/>
                  <a:pt x="378888" y="87466"/>
                  <a:pt x="338338" y="128016"/>
                </a:cubicBezTo>
                <a:cubicBezTo>
                  <a:pt x="329194" y="137160"/>
                  <a:pt x="320840" y="147169"/>
                  <a:pt x="310906" y="155448"/>
                </a:cubicBezTo>
                <a:cubicBezTo>
                  <a:pt x="268869" y="190479"/>
                  <a:pt x="247041" y="173450"/>
                  <a:pt x="210322" y="246888"/>
                </a:cubicBezTo>
                <a:cubicBezTo>
                  <a:pt x="160200" y="347132"/>
                  <a:pt x="226386" y="224398"/>
                  <a:pt x="164602" y="310896"/>
                </a:cubicBezTo>
                <a:cubicBezTo>
                  <a:pt x="156679" y="321988"/>
                  <a:pt x="154237" y="336380"/>
                  <a:pt x="146314" y="347472"/>
                </a:cubicBezTo>
                <a:cubicBezTo>
                  <a:pt x="138798" y="357995"/>
                  <a:pt x="126398" y="364381"/>
                  <a:pt x="118882" y="374904"/>
                </a:cubicBezTo>
                <a:cubicBezTo>
                  <a:pt x="110959" y="385996"/>
                  <a:pt x="107818" y="399921"/>
                  <a:pt x="100594" y="411480"/>
                </a:cubicBezTo>
                <a:cubicBezTo>
                  <a:pt x="41243" y="506442"/>
                  <a:pt x="101212" y="391957"/>
                  <a:pt x="54874" y="484632"/>
                </a:cubicBezTo>
                <a:cubicBezTo>
                  <a:pt x="53516" y="494137"/>
                  <a:pt x="42757" y="577904"/>
                  <a:pt x="36586" y="594360"/>
                </a:cubicBezTo>
                <a:cubicBezTo>
                  <a:pt x="32727" y="604650"/>
                  <a:pt x="24394" y="612648"/>
                  <a:pt x="18298" y="621792"/>
                </a:cubicBezTo>
                <a:cubicBezTo>
                  <a:pt x="15250" y="652272"/>
                  <a:pt x="12733" y="682810"/>
                  <a:pt x="9154" y="713232"/>
                </a:cubicBezTo>
                <a:cubicBezTo>
                  <a:pt x="6636" y="734637"/>
                  <a:pt x="10" y="755687"/>
                  <a:pt x="10" y="777240"/>
                </a:cubicBezTo>
                <a:cubicBezTo>
                  <a:pt x="10" y="893104"/>
                  <a:pt x="-671" y="1009265"/>
                  <a:pt x="9154" y="1124712"/>
                </a:cubicBezTo>
                <a:cubicBezTo>
                  <a:pt x="15272" y="1196599"/>
                  <a:pt x="32100" y="1202522"/>
                  <a:pt x="73162" y="1243584"/>
                </a:cubicBezTo>
                <a:cubicBezTo>
                  <a:pt x="106510" y="1343628"/>
                  <a:pt x="53325" y="1192093"/>
                  <a:pt x="100594" y="1298448"/>
                </a:cubicBezTo>
                <a:cubicBezTo>
                  <a:pt x="108423" y="1316064"/>
                  <a:pt x="105251" y="1339681"/>
                  <a:pt x="118882" y="1353312"/>
                </a:cubicBezTo>
                <a:lnTo>
                  <a:pt x="173746" y="1408176"/>
                </a:lnTo>
                <a:cubicBezTo>
                  <a:pt x="190443" y="1449918"/>
                  <a:pt x="185465" y="1454883"/>
                  <a:pt x="219466" y="1481328"/>
                </a:cubicBezTo>
                <a:cubicBezTo>
                  <a:pt x="236816" y="1494822"/>
                  <a:pt x="261142" y="1500320"/>
                  <a:pt x="274330" y="1517904"/>
                </a:cubicBezTo>
                <a:cubicBezTo>
                  <a:pt x="283474" y="1530096"/>
                  <a:pt x="289082" y="1546026"/>
                  <a:pt x="301762" y="1554480"/>
                </a:cubicBezTo>
                <a:cubicBezTo>
                  <a:pt x="317802" y="1565173"/>
                  <a:pt x="339384" y="1564147"/>
                  <a:pt x="356626" y="1572768"/>
                </a:cubicBezTo>
                <a:cubicBezTo>
                  <a:pt x="368818" y="1578864"/>
                  <a:pt x="380673" y="1585686"/>
                  <a:pt x="393202" y="1591056"/>
                </a:cubicBezTo>
                <a:cubicBezTo>
                  <a:pt x="402061" y="1594853"/>
                  <a:pt x="412013" y="1595889"/>
                  <a:pt x="420634" y="1600200"/>
                </a:cubicBezTo>
                <a:cubicBezTo>
                  <a:pt x="448939" y="1614352"/>
                  <a:pt x="455649" y="1629352"/>
                  <a:pt x="484642" y="1645920"/>
                </a:cubicBezTo>
                <a:cubicBezTo>
                  <a:pt x="493011" y="1650702"/>
                  <a:pt x="502930" y="1652016"/>
                  <a:pt x="512074" y="1655064"/>
                </a:cubicBezTo>
                <a:cubicBezTo>
                  <a:pt x="555355" y="1698345"/>
                  <a:pt x="520986" y="1674120"/>
                  <a:pt x="585226" y="1691640"/>
                </a:cubicBezTo>
                <a:cubicBezTo>
                  <a:pt x="603824" y="1696712"/>
                  <a:pt x="621802" y="1703832"/>
                  <a:pt x="640090" y="1709928"/>
                </a:cubicBezTo>
                <a:cubicBezTo>
                  <a:pt x="649234" y="1712976"/>
                  <a:pt x="658071" y="1717182"/>
                  <a:pt x="667522" y="1719072"/>
                </a:cubicBezTo>
                <a:cubicBezTo>
                  <a:pt x="682762" y="1722120"/>
                  <a:pt x="698164" y="1724447"/>
                  <a:pt x="713242" y="1728216"/>
                </a:cubicBezTo>
                <a:cubicBezTo>
                  <a:pt x="722593" y="1730554"/>
                  <a:pt x="731223" y="1735470"/>
                  <a:pt x="740674" y="1737360"/>
                </a:cubicBezTo>
                <a:cubicBezTo>
                  <a:pt x="812257" y="1751677"/>
                  <a:pt x="831722" y="1746504"/>
                  <a:pt x="914410" y="17465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0B467-EE7F-4430-AC81-5FB2ED091C14}"/>
              </a:ext>
            </a:extLst>
          </p:cNvPr>
          <p:cNvSpPr/>
          <p:nvPr/>
        </p:nvSpPr>
        <p:spPr>
          <a:xfrm>
            <a:off x="2585466" y="3248739"/>
            <a:ext cx="1034034" cy="244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C4311C-A435-4660-A872-487F6612E53C}"/>
              </a:ext>
            </a:extLst>
          </p:cNvPr>
          <p:cNvSpPr/>
          <p:nvPr/>
        </p:nvSpPr>
        <p:spPr>
          <a:xfrm>
            <a:off x="6059231" y="550457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DC789A-BDAC-4F68-A6E2-090E5B134F13}"/>
              </a:ext>
            </a:extLst>
          </p:cNvPr>
          <p:cNvSpPr/>
          <p:nvPr/>
        </p:nvSpPr>
        <p:spPr>
          <a:xfrm>
            <a:off x="6498143" y="497269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CF16827-0C14-4920-B4F5-9832DDB11BF4}"/>
              </a:ext>
            </a:extLst>
          </p:cNvPr>
          <p:cNvSpPr/>
          <p:nvPr/>
        </p:nvSpPr>
        <p:spPr>
          <a:xfrm>
            <a:off x="6701978" y="473152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E669C8-247A-4A14-87B8-7268AC936B55}"/>
              </a:ext>
            </a:extLst>
          </p:cNvPr>
          <p:cNvSpPr/>
          <p:nvPr/>
        </p:nvSpPr>
        <p:spPr>
          <a:xfrm>
            <a:off x="5821870" y="578175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6E36AF-D1B9-4639-9355-BD29ED4D7570}"/>
              </a:ext>
            </a:extLst>
          </p:cNvPr>
          <p:cNvCxnSpPr/>
          <p:nvPr/>
        </p:nvCxnSpPr>
        <p:spPr>
          <a:xfrm flipV="1">
            <a:off x="6249731" y="5211362"/>
            <a:ext cx="201168" cy="22574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2446109-68F3-4BC0-92B5-A8C16DC7E22F}"/>
              </a:ext>
            </a:extLst>
          </p:cNvPr>
          <p:cNvSpPr/>
          <p:nvPr/>
        </p:nvSpPr>
        <p:spPr>
          <a:xfrm>
            <a:off x="3611880" y="3458844"/>
            <a:ext cx="2340864" cy="1149732"/>
          </a:xfrm>
          <a:custGeom>
            <a:avLst/>
            <a:gdLst>
              <a:gd name="connsiteX0" fmla="*/ 0 w 2340864"/>
              <a:gd name="connsiteY0" fmla="*/ 15876 h 1149732"/>
              <a:gd name="connsiteX1" fmla="*/ 429768 w 2340864"/>
              <a:gd name="connsiteY1" fmla="*/ 15876 h 1149732"/>
              <a:gd name="connsiteX2" fmla="*/ 704088 w 2340864"/>
              <a:gd name="connsiteY2" fmla="*/ 25020 h 1149732"/>
              <a:gd name="connsiteX3" fmla="*/ 896112 w 2340864"/>
              <a:gd name="connsiteY3" fmla="*/ 43308 h 1149732"/>
              <a:gd name="connsiteX4" fmla="*/ 996696 w 2340864"/>
              <a:gd name="connsiteY4" fmla="*/ 61596 h 1149732"/>
              <a:gd name="connsiteX5" fmla="*/ 1755648 w 2340864"/>
              <a:gd name="connsiteY5" fmla="*/ 70740 h 1149732"/>
              <a:gd name="connsiteX6" fmla="*/ 1810512 w 2340864"/>
              <a:gd name="connsiteY6" fmla="*/ 98172 h 1149732"/>
              <a:gd name="connsiteX7" fmla="*/ 1837944 w 2340864"/>
              <a:gd name="connsiteY7" fmla="*/ 134748 h 1149732"/>
              <a:gd name="connsiteX8" fmla="*/ 1865376 w 2340864"/>
              <a:gd name="connsiteY8" fmla="*/ 153036 h 1149732"/>
              <a:gd name="connsiteX9" fmla="*/ 1947672 w 2340864"/>
              <a:gd name="connsiteY9" fmla="*/ 226188 h 1149732"/>
              <a:gd name="connsiteX10" fmla="*/ 1984248 w 2340864"/>
              <a:gd name="connsiteY10" fmla="*/ 290196 h 1149732"/>
              <a:gd name="connsiteX11" fmla="*/ 1993392 w 2340864"/>
              <a:gd name="connsiteY11" fmla="*/ 326772 h 1149732"/>
              <a:gd name="connsiteX12" fmla="*/ 2029968 w 2340864"/>
              <a:gd name="connsiteY12" fmla="*/ 409068 h 1149732"/>
              <a:gd name="connsiteX13" fmla="*/ 2039112 w 2340864"/>
              <a:gd name="connsiteY13" fmla="*/ 436500 h 1149732"/>
              <a:gd name="connsiteX14" fmla="*/ 2066544 w 2340864"/>
              <a:gd name="connsiteY14" fmla="*/ 509652 h 1149732"/>
              <a:gd name="connsiteX15" fmla="*/ 2093976 w 2340864"/>
              <a:gd name="connsiteY15" fmla="*/ 591948 h 1149732"/>
              <a:gd name="connsiteX16" fmla="*/ 2121408 w 2340864"/>
              <a:gd name="connsiteY16" fmla="*/ 683388 h 1149732"/>
              <a:gd name="connsiteX17" fmla="*/ 2139696 w 2340864"/>
              <a:gd name="connsiteY17" fmla="*/ 729108 h 1149732"/>
              <a:gd name="connsiteX18" fmla="*/ 2148840 w 2340864"/>
              <a:gd name="connsiteY18" fmla="*/ 765684 h 1149732"/>
              <a:gd name="connsiteX19" fmla="*/ 2194560 w 2340864"/>
              <a:gd name="connsiteY19" fmla="*/ 847980 h 1149732"/>
              <a:gd name="connsiteX20" fmla="*/ 2203704 w 2340864"/>
              <a:gd name="connsiteY20" fmla="*/ 875412 h 1149732"/>
              <a:gd name="connsiteX21" fmla="*/ 2240280 w 2340864"/>
              <a:gd name="connsiteY21" fmla="*/ 930276 h 1149732"/>
              <a:gd name="connsiteX22" fmla="*/ 2249424 w 2340864"/>
              <a:gd name="connsiteY22" fmla="*/ 957708 h 1149732"/>
              <a:gd name="connsiteX23" fmla="*/ 2267712 w 2340864"/>
              <a:gd name="connsiteY23" fmla="*/ 985140 h 1149732"/>
              <a:gd name="connsiteX24" fmla="*/ 2276856 w 2340864"/>
              <a:gd name="connsiteY24" fmla="*/ 1012572 h 1149732"/>
              <a:gd name="connsiteX25" fmla="*/ 2295144 w 2340864"/>
              <a:gd name="connsiteY25" fmla="*/ 1040004 h 1149732"/>
              <a:gd name="connsiteX26" fmla="*/ 2304288 w 2340864"/>
              <a:gd name="connsiteY26" fmla="*/ 1067436 h 1149732"/>
              <a:gd name="connsiteX27" fmla="*/ 2322576 w 2340864"/>
              <a:gd name="connsiteY27" fmla="*/ 1094868 h 1149732"/>
              <a:gd name="connsiteX28" fmla="*/ 2340864 w 2340864"/>
              <a:gd name="connsiteY28" fmla="*/ 1149732 h 114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40864" h="1149732">
                <a:moveTo>
                  <a:pt x="0" y="15876"/>
                </a:moveTo>
                <a:cubicBezTo>
                  <a:pt x="177037" y="-13630"/>
                  <a:pt x="43960" y="5008"/>
                  <a:pt x="429768" y="15876"/>
                </a:cubicBezTo>
                <a:lnTo>
                  <a:pt x="704088" y="25020"/>
                </a:lnTo>
                <a:lnTo>
                  <a:pt x="896112" y="43308"/>
                </a:lnTo>
                <a:cubicBezTo>
                  <a:pt x="990579" y="57841"/>
                  <a:pt x="802509" y="57328"/>
                  <a:pt x="996696" y="61596"/>
                </a:cubicBezTo>
                <a:lnTo>
                  <a:pt x="1755648" y="70740"/>
                </a:lnTo>
                <a:cubicBezTo>
                  <a:pt x="1777959" y="78177"/>
                  <a:pt x="1792786" y="80446"/>
                  <a:pt x="1810512" y="98172"/>
                </a:cubicBezTo>
                <a:cubicBezTo>
                  <a:pt x="1821288" y="108948"/>
                  <a:pt x="1827168" y="123972"/>
                  <a:pt x="1837944" y="134748"/>
                </a:cubicBezTo>
                <a:cubicBezTo>
                  <a:pt x="1845715" y="142519"/>
                  <a:pt x="1857162" y="145735"/>
                  <a:pt x="1865376" y="153036"/>
                </a:cubicBezTo>
                <a:cubicBezTo>
                  <a:pt x="1959328" y="236549"/>
                  <a:pt x="1885413" y="184682"/>
                  <a:pt x="1947672" y="226188"/>
                </a:cubicBezTo>
                <a:cubicBezTo>
                  <a:pt x="1971717" y="322370"/>
                  <a:pt x="1935824" y="205453"/>
                  <a:pt x="1984248" y="290196"/>
                </a:cubicBezTo>
                <a:cubicBezTo>
                  <a:pt x="1990483" y="301107"/>
                  <a:pt x="1989781" y="314735"/>
                  <a:pt x="1993392" y="326772"/>
                </a:cubicBezTo>
                <a:cubicBezTo>
                  <a:pt x="2028778" y="444725"/>
                  <a:pt x="1993221" y="335573"/>
                  <a:pt x="2029968" y="409068"/>
                </a:cubicBezTo>
                <a:cubicBezTo>
                  <a:pt x="2034279" y="417689"/>
                  <a:pt x="2035728" y="427475"/>
                  <a:pt x="2039112" y="436500"/>
                </a:cubicBezTo>
                <a:cubicBezTo>
                  <a:pt x="2042995" y="446855"/>
                  <a:pt x="2062770" y="492671"/>
                  <a:pt x="2066544" y="509652"/>
                </a:cubicBezTo>
                <a:cubicBezTo>
                  <a:pt x="2082970" y="583569"/>
                  <a:pt x="2062158" y="544221"/>
                  <a:pt x="2093976" y="591948"/>
                </a:cubicBezTo>
                <a:cubicBezTo>
                  <a:pt x="2102958" y="627875"/>
                  <a:pt x="2106567" y="646284"/>
                  <a:pt x="2121408" y="683388"/>
                </a:cubicBezTo>
                <a:cubicBezTo>
                  <a:pt x="2127504" y="698628"/>
                  <a:pt x="2134505" y="713536"/>
                  <a:pt x="2139696" y="729108"/>
                </a:cubicBezTo>
                <a:cubicBezTo>
                  <a:pt x="2143670" y="741030"/>
                  <a:pt x="2144427" y="753917"/>
                  <a:pt x="2148840" y="765684"/>
                </a:cubicBezTo>
                <a:cubicBezTo>
                  <a:pt x="2162049" y="800908"/>
                  <a:pt x="2177100" y="813060"/>
                  <a:pt x="2194560" y="847980"/>
                </a:cubicBezTo>
                <a:cubicBezTo>
                  <a:pt x="2198871" y="856601"/>
                  <a:pt x="2199023" y="866986"/>
                  <a:pt x="2203704" y="875412"/>
                </a:cubicBezTo>
                <a:cubicBezTo>
                  <a:pt x="2214378" y="894625"/>
                  <a:pt x="2233329" y="909424"/>
                  <a:pt x="2240280" y="930276"/>
                </a:cubicBezTo>
                <a:cubicBezTo>
                  <a:pt x="2243328" y="939420"/>
                  <a:pt x="2245113" y="949087"/>
                  <a:pt x="2249424" y="957708"/>
                </a:cubicBezTo>
                <a:cubicBezTo>
                  <a:pt x="2254339" y="967538"/>
                  <a:pt x="2262797" y="975310"/>
                  <a:pt x="2267712" y="985140"/>
                </a:cubicBezTo>
                <a:cubicBezTo>
                  <a:pt x="2272023" y="993761"/>
                  <a:pt x="2272545" y="1003951"/>
                  <a:pt x="2276856" y="1012572"/>
                </a:cubicBezTo>
                <a:cubicBezTo>
                  <a:pt x="2281771" y="1022402"/>
                  <a:pt x="2290229" y="1030174"/>
                  <a:pt x="2295144" y="1040004"/>
                </a:cubicBezTo>
                <a:cubicBezTo>
                  <a:pt x="2299455" y="1048625"/>
                  <a:pt x="2299977" y="1058815"/>
                  <a:pt x="2304288" y="1067436"/>
                </a:cubicBezTo>
                <a:cubicBezTo>
                  <a:pt x="2309203" y="1077266"/>
                  <a:pt x="2318113" y="1084825"/>
                  <a:pt x="2322576" y="1094868"/>
                </a:cubicBezTo>
                <a:cubicBezTo>
                  <a:pt x="2330405" y="1112484"/>
                  <a:pt x="2340864" y="1149732"/>
                  <a:pt x="2340864" y="1149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7BE33D-BCF0-4085-BB2B-69DF47D4A397}"/>
              </a:ext>
            </a:extLst>
          </p:cNvPr>
          <p:cNvSpPr/>
          <p:nvPr/>
        </p:nvSpPr>
        <p:spPr>
          <a:xfrm>
            <a:off x="1754123" y="4086844"/>
            <a:ext cx="831343" cy="250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B80D80-9902-4218-91D0-D391888C4889}"/>
              </a:ext>
            </a:extLst>
          </p:cNvPr>
          <p:cNvSpPr/>
          <p:nvPr/>
        </p:nvSpPr>
        <p:spPr>
          <a:xfrm>
            <a:off x="4901945" y="4081048"/>
            <a:ext cx="2294383" cy="256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CBEECD-75B0-4C68-8306-DC1EF3FDCA16}"/>
              </a:ext>
            </a:extLst>
          </p:cNvPr>
          <p:cNvSpPr/>
          <p:nvPr/>
        </p:nvSpPr>
        <p:spPr>
          <a:xfrm>
            <a:off x="6150864" y="3236419"/>
            <a:ext cx="963167" cy="250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D22C595-20FB-489C-BE06-4B38CEDC9E06}"/>
              </a:ext>
            </a:extLst>
          </p:cNvPr>
          <p:cNvSpPr/>
          <p:nvPr/>
        </p:nvSpPr>
        <p:spPr>
          <a:xfrm>
            <a:off x="1682496" y="4370832"/>
            <a:ext cx="4133088" cy="2167128"/>
          </a:xfrm>
          <a:custGeom>
            <a:avLst/>
            <a:gdLst>
              <a:gd name="connsiteX0" fmla="*/ 411480 w 4133088"/>
              <a:gd name="connsiteY0" fmla="*/ 0 h 2167128"/>
              <a:gd name="connsiteX1" fmla="*/ 329184 w 4133088"/>
              <a:gd name="connsiteY1" fmla="*/ 27432 h 2167128"/>
              <a:gd name="connsiteX2" fmla="*/ 265176 w 4133088"/>
              <a:gd name="connsiteY2" fmla="*/ 137160 h 2167128"/>
              <a:gd name="connsiteX3" fmla="*/ 237744 w 4133088"/>
              <a:gd name="connsiteY3" fmla="*/ 182880 h 2167128"/>
              <a:gd name="connsiteX4" fmla="*/ 219456 w 4133088"/>
              <a:gd name="connsiteY4" fmla="*/ 237744 h 2167128"/>
              <a:gd name="connsiteX5" fmla="*/ 182880 w 4133088"/>
              <a:gd name="connsiteY5" fmla="*/ 292608 h 2167128"/>
              <a:gd name="connsiteX6" fmla="*/ 146304 w 4133088"/>
              <a:gd name="connsiteY6" fmla="*/ 429768 h 2167128"/>
              <a:gd name="connsiteX7" fmla="*/ 128016 w 4133088"/>
              <a:gd name="connsiteY7" fmla="*/ 457200 h 2167128"/>
              <a:gd name="connsiteX8" fmla="*/ 118872 w 4133088"/>
              <a:gd name="connsiteY8" fmla="*/ 484632 h 2167128"/>
              <a:gd name="connsiteX9" fmla="*/ 100584 w 4133088"/>
              <a:gd name="connsiteY9" fmla="*/ 530352 h 2167128"/>
              <a:gd name="connsiteX10" fmla="*/ 82296 w 4133088"/>
              <a:gd name="connsiteY10" fmla="*/ 612648 h 2167128"/>
              <a:gd name="connsiteX11" fmla="*/ 64008 w 4133088"/>
              <a:gd name="connsiteY11" fmla="*/ 649224 h 2167128"/>
              <a:gd name="connsiteX12" fmla="*/ 45720 w 4133088"/>
              <a:gd name="connsiteY12" fmla="*/ 713232 h 2167128"/>
              <a:gd name="connsiteX13" fmla="*/ 27432 w 4133088"/>
              <a:gd name="connsiteY13" fmla="*/ 758952 h 2167128"/>
              <a:gd name="connsiteX14" fmla="*/ 9144 w 4133088"/>
              <a:gd name="connsiteY14" fmla="*/ 850392 h 2167128"/>
              <a:gd name="connsiteX15" fmla="*/ 0 w 4133088"/>
              <a:gd name="connsiteY15" fmla="*/ 914400 h 2167128"/>
              <a:gd name="connsiteX16" fmla="*/ 9144 w 4133088"/>
              <a:gd name="connsiteY16" fmla="*/ 1380744 h 2167128"/>
              <a:gd name="connsiteX17" fmla="*/ 27432 w 4133088"/>
              <a:gd name="connsiteY17" fmla="*/ 1435608 h 2167128"/>
              <a:gd name="connsiteX18" fmla="*/ 64008 w 4133088"/>
              <a:gd name="connsiteY18" fmla="*/ 1490472 h 2167128"/>
              <a:gd name="connsiteX19" fmla="*/ 91440 w 4133088"/>
              <a:gd name="connsiteY19" fmla="*/ 1536192 h 2167128"/>
              <a:gd name="connsiteX20" fmla="*/ 100584 w 4133088"/>
              <a:gd name="connsiteY20" fmla="*/ 1581912 h 2167128"/>
              <a:gd name="connsiteX21" fmla="*/ 128016 w 4133088"/>
              <a:gd name="connsiteY21" fmla="*/ 1618488 h 2167128"/>
              <a:gd name="connsiteX22" fmla="*/ 182880 w 4133088"/>
              <a:gd name="connsiteY22" fmla="*/ 1700784 h 2167128"/>
              <a:gd name="connsiteX23" fmla="*/ 201168 w 4133088"/>
              <a:gd name="connsiteY23" fmla="*/ 1728216 h 2167128"/>
              <a:gd name="connsiteX24" fmla="*/ 210312 w 4133088"/>
              <a:gd name="connsiteY24" fmla="*/ 1755648 h 2167128"/>
              <a:gd name="connsiteX25" fmla="*/ 237744 w 4133088"/>
              <a:gd name="connsiteY25" fmla="*/ 1773936 h 2167128"/>
              <a:gd name="connsiteX26" fmla="*/ 246888 w 4133088"/>
              <a:gd name="connsiteY26" fmla="*/ 1810512 h 2167128"/>
              <a:gd name="connsiteX27" fmla="*/ 329184 w 4133088"/>
              <a:gd name="connsiteY27" fmla="*/ 1874520 h 2167128"/>
              <a:gd name="connsiteX28" fmla="*/ 374904 w 4133088"/>
              <a:gd name="connsiteY28" fmla="*/ 1911096 h 2167128"/>
              <a:gd name="connsiteX29" fmla="*/ 402336 w 4133088"/>
              <a:gd name="connsiteY29" fmla="*/ 1938528 h 2167128"/>
              <a:gd name="connsiteX30" fmla="*/ 448056 w 4133088"/>
              <a:gd name="connsiteY30" fmla="*/ 1947672 h 2167128"/>
              <a:gd name="connsiteX31" fmla="*/ 484632 w 4133088"/>
              <a:gd name="connsiteY31" fmla="*/ 1965960 h 2167128"/>
              <a:gd name="connsiteX32" fmla="*/ 512064 w 4133088"/>
              <a:gd name="connsiteY32" fmla="*/ 1984248 h 2167128"/>
              <a:gd name="connsiteX33" fmla="*/ 539496 w 4133088"/>
              <a:gd name="connsiteY33" fmla="*/ 1993392 h 2167128"/>
              <a:gd name="connsiteX34" fmla="*/ 603504 w 4133088"/>
              <a:gd name="connsiteY34" fmla="*/ 2039112 h 2167128"/>
              <a:gd name="connsiteX35" fmla="*/ 630936 w 4133088"/>
              <a:gd name="connsiteY35" fmla="*/ 2057400 h 2167128"/>
              <a:gd name="connsiteX36" fmla="*/ 667512 w 4133088"/>
              <a:gd name="connsiteY36" fmla="*/ 2084832 h 2167128"/>
              <a:gd name="connsiteX37" fmla="*/ 768096 w 4133088"/>
              <a:gd name="connsiteY37" fmla="*/ 2103120 h 2167128"/>
              <a:gd name="connsiteX38" fmla="*/ 877824 w 4133088"/>
              <a:gd name="connsiteY38" fmla="*/ 2121408 h 2167128"/>
              <a:gd name="connsiteX39" fmla="*/ 905256 w 4133088"/>
              <a:gd name="connsiteY39" fmla="*/ 2130552 h 2167128"/>
              <a:gd name="connsiteX40" fmla="*/ 1097280 w 4133088"/>
              <a:gd name="connsiteY40" fmla="*/ 2139696 h 2167128"/>
              <a:gd name="connsiteX41" fmla="*/ 1133856 w 4133088"/>
              <a:gd name="connsiteY41" fmla="*/ 2148840 h 2167128"/>
              <a:gd name="connsiteX42" fmla="*/ 1197864 w 4133088"/>
              <a:gd name="connsiteY42" fmla="*/ 2157984 h 2167128"/>
              <a:gd name="connsiteX43" fmla="*/ 1243584 w 4133088"/>
              <a:gd name="connsiteY43" fmla="*/ 2167128 h 2167128"/>
              <a:gd name="connsiteX44" fmla="*/ 2029968 w 4133088"/>
              <a:gd name="connsiteY44" fmla="*/ 2148840 h 2167128"/>
              <a:gd name="connsiteX45" fmla="*/ 2057400 w 4133088"/>
              <a:gd name="connsiteY45" fmla="*/ 2139696 h 2167128"/>
              <a:gd name="connsiteX46" fmla="*/ 2093976 w 4133088"/>
              <a:gd name="connsiteY46" fmla="*/ 2130552 h 2167128"/>
              <a:gd name="connsiteX47" fmla="*/ 2194560 w 4133088"/>
              <a:gd name="connsiteY47" fmla="*/ 2112264 h 2167128"/>
              <a:gd name="connsiteX48" fmla="*/ 2221992 w 4133088"/>
              <a:gd name="connsiteY48" fmla="*/ 2103120 h 2167128"/>
              <a:gd name="connsiteX49" fmla="*/ 2386584 w 4133088"/>
              <a:gd name="connsiteY49" fmla="*/ 2093976 h 2167128"/>
              <a:gd name="connsiteX50" fmla="*/ 2414016 w 4133088"/>
              <a:gd name="connsiteY50" fmla="*/ 2084832 h 2167128"/>
              <a:gd name="connsiteX51" fmla="*/ 2459736 w 4133088"/>
              <a:gd name="connsiteY51" fmla="*/ 2066544 h 2167128"/>
              <a:gd name="connsiteX52" fmla="*/ 2523744 w 4133088"/>
              <a:gd name="connsiteY52" fmla="*/ 2057400 h 2167128"/>
              <a:gd name="connsiteX53" fmla="*/ 2578608 w 4133088"/>
              <a:gd name="connsiteY53" fmla="*/ 2048256 h 2167128"/>
              <a:gd name="connsiteX54" fmla="*/ 2651760 w 4133088"/>
              <a:gd name="connsiteY54" fmla="*/ 2020824 h 2167128"/>
              <a:gd name="connsiteX55" fmla="*/ 2697480 w 4133088"/>
              <a:gd name="connsiteY55" fmla="*/ 2011680 h 2167128"/>
              <a:gd name="connsiteX56" fmla="*/ 2724912 w 4133088"/>
              <a:gd name="connsiteY56" fmla="*/ 1993392 h 2167128"/>
              <a:gd name="connsiteX57" fmla="*/ 2788920 w 4133088"/>
              <a:gd name="connsiteY57" fmla="*/ 1975104 h 2167128"/>
              <a:gd name="connsiteX58" fmla="*/ 2834640 w 4133088"/>
              <a:gd name="connsiteY58" fmla="*/ 1947672 h 2167128"/>
              <a:gd name="connsiteX59" fmla="*/ 2862072 w 4133088"/>
              <a:gd name="connsiteY59" fmla="*/ 1929384 h 2167128"/>
              <a:gd name="connsiteX60" fmla="*/ 2889504 w 4133088"/>
              <a:gd name="connsiteY60" fmla="*/ 1920240 h 2167128"/>
              <a:gd name="connsiteX61" fmla="*/ 2971800 w 4133088"/>
              <a:gd name="connsiteY61" fmla="*/ 1901952 h 2167128"/>
              <a:gd name="connsiteX62" fmla="*/ 2999232 w 4133088"/>
              <a:gd name="connsiteY62" fmla="*/ 1892808 h 2167128"/>
              <a:gd name="connsiteX63" fmla="*/ 3090672 w 4133088"/>
              <a:gd name="connsiteY63" fmla="*/ 1874520 h 2167128"/>
              <a:gd name="connsiteX64" fmla="*/ 3145536 w 4133088"/>
              <a:gd name="connsiteY64" fmla="*/ 1856232 h 2167128"/>
              <a:gd name="connsiteX65" fmla="*/ 3172968 w 4133088"/>
              <a:gd name="connsiteY65" fmla="*/ 1847088 h 2167128"/>
              <a:gd name="connsiteX66" fmla="*/ 3227832 w 4133088"/>
              <a:gd name="connsiteY66" fmla="*/ 1828800 h 2167128"/>
              <a:gd name="connsiteX67" fmla="*/ 3273552 w 4133088"/>
              <a:gd name="connsiteY67" fmla="*/ 1819656 h 2167128"/>
              <a:gd name="connsiteX68" fmla="*/ 3337560 w 4133088"/>
              <a:gd name="connsiteY68" fmla="*/ 1792224 h 2167128"/>
              <a:gd name="connsiteX69" fmla="*/ 3383280 w 4133088"/>
              <a:gd name="connsiteY69" fmla="*/ 1773936 h 2167128"/>
              <a:gd name="connsiteX70" fmla="*/ 3410712 w 4133088"/>
              <a:gd name="connsiteY70" fmla="*/ 1764792 h 2167128"/>
              <a:gd name="connsiteX71" fmla="*/ 3438144 w 4133088"/>
              <a:gd name="connsiteY71" fmla="*/ 1746504 h 2167128"/>
              <a:gd name="connsiteX72" fmla="*/ 3511296 w 4133088"/>
              <a:gd name="connsiteY72" fmla="*/ 1728216 h 2167128"/>
              <a:gd name="connsiteX73" fmla="*/ 3593592 w 4133088"/>
              <a:gd name="connsiteY73" fmla="*/ 1682496 h 2167128"/>
              <a:gd name="connsiteX74" fmla="*/ 3630168 w 4133088"/>
              <a:gd name="connsiteY74" fmla="*/ 1673352 h 2167128"/>
              <a:gd name="connsiteX75" fmla="*/ 3703320 w 4133088"/>
              <a:gd name="connsiteY75" fmla="*/ 1645920 h 2167128"/>
              <a:gd name="connsiteX76" fmla="*/ 3758184 w 4133088"/>
              <a:gd name="connsiteY76" fmla="*/ 1627632 h 2167128"/>
              <a:gd name="connsiteX77" fmla="*/ 3794760 w 4133088"/>
              <a:gd name="connsiteY77" fmla="*/ 1618488 h 2167128"/>
              <a:gd name="connsiteX78" fmla="*/ 3849624 w 4133088"/>
              <a:gd name="connsiteY78" fmla="*/ 1600200 h 2167128"/>
              <a:gd name="connsiteX79" fmla="*/ 3904488 w 4133088"/>
              <a:gd name="connsiteY79" fmla="*/ 1581912 h 2167128"/>
              <a:gd name="connsiteX80" fmla="*/ 3986784 w 4133088"/>
              <a:gd name="connsiteY80" fmla="*/ 1554480 h 2167128"/>
              <a:gd name="connsiteX81" fmla="*/ 4014216 w 4133088"/>
              <a:gd name="connsiteY81" fmla="*/ 1545336 h 2167128"/>
              <a:gd name="connsiteX82" fmla="*/ 4133088 w 4133088"/>
              <a:gd name="connsiteY82" fmla="*/ 1545336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133088" h="2167128">
                <a:moveTo>
                  <a:pt x="411480" y="0"/>
                </a:moveTo>
                <a:cubicBezTo>
                  <a:pt x="384048" y="9144"/>
                  <a:pt x="346534" y="4299"/>
                  <a:pt x="329184" y="27432"/>
                </a:cubicBezTo>
                <a:cubicBezTo>
                  <a:pt x="261138" y="118160"/>
                  <a:pt x="351959" y="-7478"/>
                  <a:pt x="265176" y="137160"/>
                </a:cubicBezTo>
                <a:cubicBezTo>
                  <a:pt x="256032" y="152400"/>
                  <a:pt x="245098" y="166700"/>
                  <a:pt x="237744" y="182880"/>
                </a:cubicBezTo>
                <a:cubicBezTo>
                  <a:pt x="229767" y="200429"/>
                  <a:pt x="230149" y="221704"/>
                  <a:pt x="219456" y="237744"/>
                </a:cubicBezTo>
                <a:lnTo>
                  <a:pt x="182880" y="292608"/>
                </a:lnTo>
                <a:cubicBezTo>
                  <a:pt x="173615" y="334303"/>
                  <a:pt x="164420" y="389006"/>
                  <a:pt x="146304" y="429768"/>
                </a:cubicBezTo>
                <a:cubicBezTo>
                  <a:pt x="141841" y="439811"/>
                  <a:pt x="132931" y="447370"/>
                  <a:pt x="128016" y="457200"/>
                </a:cubicBezTo>
                <a:cubicBezTo>
                  <a:pt x="123705" y="465821"/>
                  <a:pt x="122256" y="475607"/>
                  <a:pt x="118872" y="484632"/>
                </a:cubicBezTo>
                <a:cubicBezTo>
                  <a:pt x="113109" y="500001"/>
                  <a:pt x="105301" y="514630"/>
                  <a:pt x="100584" y="530352"/>
                </a:cubicBezTo>
                <a:cubicBezTo>
                  <a:pt x="91894" y="559320"/>
                  <a:pt x="92850" y="584505"/>
                  <a:pt x="82296" y="612648"/>
                </a:cubicBezTo>
                <a:cubicBezTo>
                  <a:pt x="77510" y="625411"/>
                  <a:pt x="69378" y="636695"/>
                  <a:pt x="64008" y="649224"/>
                </a:cubicBezTo>
                <a:cubicBezTo>
                  <a:pt x="50799" y="680045"/>
                  <a:pt x="57320" y="678431"/>
                  <a:pt x="45720" y="713232"/>
                </a:cubicBezTo>
                <a:cubicBezTo>
                  <a:pt x="40529" y="728804"/>
                  <a:pt x="32623" y="743380"/>
                  <a:pt x="27432" y="758952"/>
                </a:cubicBezTo>
                <a:cubicBezTo>
                  <a:pt x="18774" y="784925"/>
                  <a:pt x="13003" y="825309"/>
                  <a:pt x="9144" y="850392"/>
                </a:cubicBezTo>
                <a:cubicBezTo>
                  <a:pt x="5867" y="871694"/>
                  <a:pt x="3048" y="893064"/>
                  <a:pt x="0" y="914400"/>
                </a:cubicBezTo>
                <a:cubicBezTo>
                  <a:pt x="3048" y="1069848"/>
                  <a:pt x="972" y="1225481"/>
                  <a:pt x="9144" y="1380744"/>
                </a:cubicBezTo>
                <a:cubicBezTo>
                  <a:pt x="10157" y="1399995"/>
                  <a:pt x="18811" y="1418366"/>
                  <a:pt x="27432" y="1435608"/>
                </a:cubicBezTo>
                <a:cubicBezTo>
                  <a:pt x="37262" y="1455267"/>
                  <a:pt x="52700" y="1471625"/>
                  <a:pt x="64008" y="1490472"/>
                </a:cubicBezTo>
                <a:lnTo>
                  <a:pt x="91440" y="1536192"/>
                </a:lnTo>
                <a:cubicBezTo>
                  <a:pt x="94488" y="1551432"/>
                  <a:pt x="94272" y="1567710"/>
                  <a:pt x="100584" y="1581912"/>
                </a:cubicBezTo>
                <a:cubicBezTo>
                  <a:pt x="106774" y="1595838"/>
                  <a:pt x="119276" y="1606003"/>
                  <a:pt x="128016" y="1618488"/>
                </a:cubicBezTo>
                <a:lnTo>
                  <a:pt x="182880" y="1700784"/>
                </a:lnTo>
                <a:cubicBezTo>
                  <a:pt x="188976" y="1709928"/>
                  <a:pt x="197693" y="1717790"/>
                  <a:pt x="201168" y="1728216"/>
                </a:cubicBezTo>
                <a:cubicBezTo>
                  <a:pt x="204216" y="1737360"/>
                  <a:pt x="204291" y="1748122"/>
                  <a:pt x="210312" y="1755648"/>
                </a:cubicBezTo>
                <a:cubicBezTo>
                  <a:pt x="217177" y="1764230"/>
                  <a:pt x="228600" y="1767840"/>
                  <a:pt x="237744" y="1773936"/>
                </a:cubicBezTo>
                <a:cubicBezTo>
                  <a:pt x="240792" y="1786128"/>
                  <a:pt x="240653" y="1799601"/>
                  <a:pt x="246888" y="1810512"/>
                </a:cubicBezTo>
                <a:cubicBezTo>
                  <a:pt x="261354" y="1835828"/>
                  <a:pt x="312014" y="1860784"/>
                  <a:pt x="329184" y="1874520"/>
                </a:cubicBezTo>
                <a:cubicBezTo>
                  <a:pt x="344424" y="1886712"/>
                  <a:pt x="360216" y="1898244"/>
                  <a:pt x="374904" y="1911096"/>
                </a:cubicBezTo>
                <a:cubicBezTo>
                  <a:pt x="384636" y="1919611"/>
                  <a:pt x="390770" y="1932745"/>
                  <a:pt x="402336" y="1938528"/>
                </a:cubicBezTo>
                <a:cubicBezTo>
                  <a:pt x="416237" y="1945479"/>
                  <a:pt x="432816" y="1944624"/>
                  <a:pt x="448056" y="1947672"/>
                </a:cubicBezTo>
                <a:cubicBezTo>
                  <a:pt x="460248" y="1953768"/>
                  <a:pt x="472797" y="1959197"/>
                  <a:pt x="484632" y="1965960"/>
                </a:cubicBezTo>
                <a:cubicBezTo>
                  <a:pt x="494174" y="1971412"/>
                  <a:pt x="502234" y="1979333"/>
                  <a:pt x="512064" y="1984248"/>
                </a:cubicBezTo>
                <a:cubicBezTo>
                  <a:pt x="520685" y="1988559"/>
                  <a:pt x="530352" y="1990344"/>
                  <a:pt x="539496" y="1993392"/>
                </a:cubicBezTo>
                <a:cubicBezTo>
                  <a:pt x="584179" y="2038075"/>
                  <a:pt x="547338" y="2007017"/>
                  <a:pt x="603504" y="2039112"/>
                </a:cubicBezTo>
                <a:cubicBezTo>
                  <a:pt x="613046" y="2044564"/>
                  <a:pt x="621993" y="2051012"/>
                  <a:pt x="630936" y="2057400"/>
                </a:cubicBezTo>
                <a:cubicBezTo>
                  <a:pt x="643337" y="2066258"/>
                  <a:pt x="654280" y="2077271"/>
                  <a:pt x="667512" y="2084832"/>
                </a:cubicBezTo>
                <a:cubicBezTo>
                  <a:pt x="691512" y="2098546"/>
                  <a:pt x="753566" y="2100940"/>
                  <a:pt x="768096" y="2103120"/>
                </a:cubicBezTo>
                <a:cubicBezTo>
                  <a:pt x="804766" y="2108621"/>
                  <a:pt x="842646" y="2109682"/>
                  <a:pt x="877824" y="2121408"/>
                </a:cubicBezTo>
                <a:cubicBezTo>
                  <a:pt x="886968" y="2124456"/>
                  <a:pt x="895651" y="2129752"/>
                  <a:pt x="905256" y="2130552"/>
                </a:cubicBezTo>
                <a:cubicBezTo>
                  <a:pt x="969115" y="2135874"/>
                  <a:pt x="1033272" y="2136648"/>
                  <a:pt x="1097280" y="2139696"/>
                </a:cubicBezTo>
                <a:cubicBezTo>
                  <a:pt x="1109472" y="2142744"/>
                  <a:pt x="1121491" y="2146592"/>
                  <a:pt x="1133856" y="2148840"/>
                </a:cubicBezTo>
                <a:cubicBezTo>
                  <a:pt x="1155061" y="2152695"/>
                  <a:pt x="1176605" y="2154441"/>
                  <a:pt x="1197864" y="2157984"/>
                </a:cubicBezTo>
                <a:cubicBezTo>
                  <a:pt x="1213194" y="2160539"/>
                  <a:pt x="1228344" y="2164080"/>
                  <a:pt x="1243584" y="2167128"/>
                </a:cubicBezTo>
                <a:lnTo>
                  <a:pt x="2029968" y="2148840"/>
                </a:lnTo>
                <a:cubicBezTo>
                  <a:pt x="2039601" y="2148515"/>
                  <a:pt x="2048132" y="2142344"/>
                  <a:pt x="2057400" y="2139696"/>
                </a:cubicBezTo>
                <a:cubicBezTo>
                  <a:pt x="2069484" y="2136244"/>
                  <a:pt x="2081653" y="2133017"/>
                  <a:pt x="2093976" y="2130552"/>
                </a:cubicBezTo>
                <a:cubicBezTo>
                  <a:pt x="2134738" y="2122400"/>
                  <a:pt x="2155332" y="2122071"/>
                  <a:pt x="2194560" y="2112264"/>
                </a:cubicBezTo>
                <a:cubicBezTo>
                  <a:pt x="2203911" y="2109926"/>
                  <a:pt x="2212397" y="2104034"/>
                  <a:pt x="2221992" y="2103120"/>
                </a:cubicBezTo>
                <a:cubicBezTo>
                  <a:pt x="2276693" y="2097910"/>
                  <a:pt x="2331720" y="2097024"/>
                  <a:pt x="2386584" y="2093976"/>
                </a:cubicBezTo>
                <a:cubicBezTo>
                  <a:pt x="2395728" y="2090928"/>
                  <a:pt x="2404991" y="2088216"/>
                  <a:pt x="2414016" y="2084832"/>
                </a:cubicBezTo>
                <a:cubicBezTo>
                  <a:pt x="2429385" y="2079069"/>
                  <a:pt x="2443812" y="2070525"/>
                  <a:pt x="2459736" y="2066544"/>
                </a:cubicBezTo>
                <a:cubicBezTo>
                  <a:pt x="2480645" y="2061317"/>
                  <a:pt x="2502442" y="2060677"/>
                  <a:pt x="2523744" y="2057400"/>
                </a:cubicBezTo>
                <a:cubicBezTo>
                  <a:pt x="2542069" y="2054581"/>
                  <a:pt x="2560428" y="2051892"/>
                  <a:pt x="2578608" y="2048256"/>
                </a:cubicBezTo>
                <a:cubicBezTo>
                  <a:pt x="2664839" y="2031010"/>
                  <a:pt x="2564429" y="2049934"/>
                  <a:pt x="2651760" y="2020824"/>
                </a:cubicBezTo>
                <a:cubicBezTo>
                  <a:pt x="2666504" y="2015909"/>
                  <a:pt x="2682240" y="2014728"/>
                  <a:pt x="2697480" y="2011680"/>
                </a:cubicBezTo>
                <a:cubicBezTo>
                  <a:pt x="2706624" y="2005584"/>
                  <a:pt x="2715082" y="1998307"/>
                  <a:pt x="2724912" y="1993392"/>
                </a:cubicBezTo>
                <a:cubicBezTo>
                  <a:pt x="2738030" y="1986833"/>
                  <a:pt x="2777201" y="1978034"/>
                  <a:pt x="2788920" y="1975104"/>
                </a:cubicBezTo>
                <a:cubicBezTo>
                  <a:pt x="2804160" y="1965960"/>
                  <a:pt x="2819569" y="1957092"/>
                  <a:pt x="2834640" y="1947672"/>
                </a:cubicBezTo>
                <a:cubicBezTo>
                  <a:pt x="2843959" y="1941847"/>
                  <a:pt x="2852242" y="1934299"/>
                  <a:pt x="2862072" y="1929384"/>
                </a:cubicBezTo>
                <a:cubicBezTo>
                  <a:pt x="2870693" y="1925073"/>
                  <a:pt x="2880236" y="1922888"/>
                  <a:pt x="2889504" y="1920240"/>
                </a:cubicBezTo>
                <a:cubicBezTo>
                  <a:pt x="2955212" y="1901466"/>
                  <a:pt x="2896376" y="1920808"/>
                  <a:pt x="2971800" y="1901952"/>
                </a:cubicBezTo>
                <a:cubicBezTo>
                  <a:pt x="2981151" y="1899614"/>
                  <a:pt x="2989823" y="1894899"/>
                  <a:pt x="2999232" y="1892808"/>
                </a:cubicBezTo>
                <a:cubicBezTo>
                  <a:pt x="3062788" y="1878684"/>
                  <a:pt x="3038620" y="1890136"/>
                  <a:pt x="3090672" y="1874520"/>
                </a:cubicBezTo>
                <a:cubicBezTo>
                  <a:pt x="3109136" y="1868981"/>
                  <a:pt x="3127248" y="1862328"/>
                  <a:pt x="3145536" y="1856232"/>
                </a:cubicBezTo>
                <a:lnTo>
                  <a:pt x="3172968" y="1847088"/>
                </a:lnTo>
                <a:cubicBezTo>
                  <a:pt x="3191256" y="1840992"/>
                  <a:pt x="3208929" y="1832581"/>
                  <a:pt x="3227832" y="1828800"/>
                </a:cubicBezTo>
                <a:cubicBezTo>
                  <a:pt x="3243072" y="1825752"/>
                  <a:pt x="3258474" y="1823425"/>
                  <a:pt x="3273552" y="1819656"/>
                </a:cubicBezTo>
                <a:cubicBezTo>
                  <a:pt x="3305748" y="1811607"/>
                  <a:pt x="3303914" y="1807178"/>
                  <a:pt x="3337560" y="1792224"/>
                </a:cubicBezTo>
                <a:cubicBezTo>
                  <a:pt x="3352559" y="1785558"/>
                  <a:pt x="3367911" y="1779699"/>
                  <a:pt x="3383280" y="1773936"/>
                </a:cubicBezTo>
                <a:cubicBezTo>
                  <a:pt x="3392305" y="1770552"/>
                  <a:pt x="3402091" y="1769103"/>
                  <a:pt x="3410712" y="1764792"/>
                </a:cubicBezTo>
                <a:cubicBezTo>
                  <a:pt x="3420542" y="1759877"/>
                  <a:pt x="3427854" y="1750363"/>
                  <a:pt x="3438144" y="1746504"/>
                </a:cubicBezTo>
                <a:cubicBezTo>
                  <a:pt x="3479879" y="1730853"/>
                  <a:pt x="3477453" y="1745138"/>
                  <a:pt x="3511296" y="1728216"/>
                </a:cubicBezTo>
                <a:cubicBezTo>
                  <a:pt x="3546216" y="1710756"/>
                  <a:pt x="3558368" y="1695705"/>
                  <a:pt x="3593592" y="1682496"/>
                </a:cubicBezTo>
                <a:cubicBezTo>
                  <a:pt x="3605359" y="1678083"/>
                  <a:pt x="3617976" y="1676400"/>
                  <a:pt x="3630168" y="1673352"/>
                </a:cubicBezTo>
                <a:cubicBezTo>
                  <a:pt x="3677907" y="1641526"/>
                  <a:pt x="3636394" y="1664173"/>
                  <a:pt x="3703320" y="1645920"/>
                </a:cubicBezTo>
                <a:cubicBezTo>
                  <a:pt x="3721918" y="1640848"/>
                  <a:pt x="3739482" y="1632307"/>
                  <a:pt x="3758184" y="1627632"/>
                </a:cubicBezTo>
                <a:cubicBezTo>
                  <a:pt x="3770376" y="1624584"/>
                  <a:pt x="3782723" y="1622099"/>
                  <a:pt x="3794760" y="1618488"/>
                </a:cubicBezTo>
                <a:cubicBezTo>
                  <a:pt x="3813224" y="1612949"/>
                  <a:pt x="3831336" y="1606296"/>
                  <a:pt x="3849624" y="1600200"/>
                </a:cubicBezTo>
                <a:cubicBezTo>
                  <a:pt x="3867912" y="1594104"/>
                  <a:pt x="3887246" y="1590533"/>
                  <a:pt x="3904488" y="1581912"/>
                </a:cubicBezTo>
                <a:cubicBezTo>
                  <a:pt x="3965329" y="1551491"/>
                  <a:pt x="3915880" y="1572206"/>
                  <a:pt x="3986784" y="1554480"/>
                </a:cubicBezTo>
                <a:cubicBezTo>
                  <a:pt x="3996135" y="1552142"/>
                  <a:pt x="4004596" y="1545937"/>
                  <a:pt x="4014216" y="1545336"/>
                </a:cubicBezTo>
                <a:cubicBezTo>
                  <a:pt x="4053763" y="1542864"/>
                  <a:pt x="4093464" y="1545336"/>
                  <a:pt x="4133088" y="15453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508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DFFA-8E6C-4D15-A24B-3103D559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loss/optimization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BAE3-62F7-4FB5-94AB-8977CFBF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F488F-8A47-4FA4-A820-09F297CE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671762"/>
            <a:ext cx="10267950" cy="1514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8DE8AF-397F-40F3-A9BE-DE4E70E2A049}"/>
              </a:ext>
            </a:extLst>
          </p:cNvPr>
          <p:cNvSpPr/>
          <p:nvPr/>
        </p:nvSpPr>
        <p:spPr>
          <a:xfrm>
            <a:off x="1918715" y="3105054"/>
            <a:ext cx="5780533" cy="259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A8F6F-3698-4789-920E-A5C720649C95}"/>
              </a:ext>
            </a:extLst>
          </p:cNvPr>
          <p:cNvSpPr/>
          <p:nvPr/>
        </p:nvSpPr>
        <p:spPr>
          <a:xfrm>
            <a:off x="1833371" y="3924076"/>
            <a:ext cx="6057901" cy="259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7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8A62-22D1-42DE-8A3A-1D141BD2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the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BB9D-D100-4A64-9542-54C5CE84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91C18-86F3-46BE-94C0-1EEF9DD2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60" y="1690688"/>
            <a:ext cx="6524472" cy="47124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1E59BB-7E6A-4343-BB05-DC906C571AEF}"/>
              </a:ext>
            </a:extLst>
          </p:cNvPr>
          <p:cNvSpPr/>
          <p:nvPr/>
        </p:nvSpPr>
        <p:spPr>
          <a:xfrm>
            <a:off x="2085593" y="1629862"/>
            <a:ext cx="2294383" cy="256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8EDAB-6B64-40CF-B757-B9F0FF0BDADB}"/>
              </a:ext>
            </a:extLst>
          </p:cNvPr>
          <p:cNvSpPr/>
          <p:nvPr/>
        </p:nvSpPr>
        <p:spPr>
          <a:xfrm>
            <a:off x="2430017" y="2111446"/>
            <a:ext cx="3019807" cy="394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DE1E0-FFE4-4C2A-B37F-BE60A08E92C6}"/>
              </a:ext>
            </a:extLst>
          </p:cNvPr>
          <p:cNvSpPr/>
          <p:nvPr/>
        </p:nvSpPr>
        <p:spPr>
          <a:xfrm>
            <a:off x="2673857" y="3415990"/>
            <a:ext cx="6040375" cy="1412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F6D07-CC73-4000-8C30-9E6E9CA285D1}"/>
              </a:ext>
            </a:extLst>
          </p:cNvPr>
          <p:cNvSpPr/>
          <p:nvPr/>
        </p:nvSpPr>
        <p:spPr>
          <a:xfrm>
            <a:off x="3502913" y="5894653"/>
            <a:ext cx="3035047" cy="417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919C3-EA11-4B98-991D-10B5721AACDB}"/>
              </a:ext>
            </a:extLst>
          </p:cNvPr>
          <p:cNvSpPr txBox="1"/>
          <p:nvPr/>
        </p:nvSpPr>
        <p:spPr>
          <a:xfrm>
            <a:off x="4379976" y="1566848"/>
            <a:ext cx="41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execute the graph within a session</a:t>
            </a:r>
            <a:endParaRPr lang="en-AU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E7FD3-0D65-43E0-A8A2-B920508E1CAE}"/>
              </a:ext>
            </a:extLst>
          </p:cNvPr>
          <p:cNvSpPr txBox="1"/>
          <p:nvPr/>
        </p:nvSpPr>
        <p:spPr>
          <a:xfrm>
            <a:off x="5449824" y="2111991"/>
            <a:ext cx="41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Initialize global/local variables</a:t>
            </a:r>
            <a:endParaRPr lang="en-A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F9B73-A1B3-4BA4-9F57-1C90185531DA}"/>
              </a:ext>
            </a:extLst>
          </p:cNvPr>
          <p:cNvSpPr txBox="1"/>
          <p:nvPr/>
        </p:nvSpPr>
        <p:spPr>
          <a:xfrm>
            <a:off x="8775192" y="3660346"/>
            <a:ext cx="202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Generating training/validation/testing data</a:t>
            </a:r>
            <a:endParaRPr lang="en-AU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A62D9-0DB6-4B98-A63D-D85A553BAB4F}"/>
              </a:ext>
            </a:extLst>
          </p:cNvPr>
          <p:cNvSpPr txBox="1"/>
          <p:nvPr/>
        </p:nvSpPr>
        <p:spPr>
          <a:xfrm>
            <a:off x="6537960" y="5921135"/>
            <a:ext cx="41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Running a single optimization step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80822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B08B-CC81-4806-A04E-C01F26C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05FA8-02CD-47E1-88C1-DB2782406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6" y="3113615"/>
            <a:ext cx="3389366" cy="234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3E0E3-8C5B-409A-97B3-0C078804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67" y="3724858"/>
            <a:ext cx="4370592" cy="1428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9D9B1-4EE1-4BBA-801A-661938484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582" y="3113614"/>
            <a:ext cx="3527589" cy="2347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09754-1A89-4D29-8E0C-A1E40BC468FA}"/>
              </a:ext>
            </a:extLst>
          </p:cNvPr>
          <p:cNvSpPr txBox="1"/>
          <p:nvPr/>
        </p:nvSpPr>
        <p:spPr>
          <a:xfrm>
            <a:off x="5258841" y="1178796"/>
            <a:ext cx="10564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29283-B912-4901-B533-09BC01D41413}"/>
              </a:ext>
            </a:extLst>
          </p:cNvPr>
          <p:cNvSpPr txBox="1"/>
          <p:nvPr/>
        </p:nvSpPr>
        <p:spPr>
          <a:xfrm>
            <a:off x="1244583" y="5596128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CB059-F21A-46C1-BBDC-2050933CF4CF}"/>
              </a:ext>
            </a:extLst>
          </p:cNvPr>
          <p:cNvSpPr txBox="1"/>
          <p:nvPr/>
        </p:nvSpPr>
        <p:spPr>
          <a:xfrm>
            <a:off x="5340246" y="5226796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49FD-F22E-4CCE-A057-16D3A2692E51}"/>
              </a:ext>
            </a:extLst>
          </p:cNvPr>
          <p:cNvSpPr txBox="1"/>
          <p:nvPr/>
        </p:nvSpPr>
        <p:spPr>
          <a:xfrm>
            <a:off x="9680598" y="5486710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LIDAR</a:t>
            </a:r>
          </a:p>
        </p:txBody>
      </p:sp>
    </p:spTree>
    <p:extLst>
      <p:ext uri="{BB962C8B-B14F-4D97-AF65-F5344CB8AC3E}">
        <p14:creationId xmlns:p14="http://schemas.microsoft.com/office/powerpoint/2010/main" val="325726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1DA9-F91F-4FED-A9B3-6CA92C9A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results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EAA6-12C6-4065-93F7-64DA3951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Anything wrong?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A98F8-4039-4F5F-86F9-3ED96667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326154"/>
            <a:ext cx="8412480" cy="4426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E99A3-9A71-4DF9-AF36-6926B2B9DBEF}"/>
              </a:ext>
            </a:extLst>
          </p:cNvPr>
          <p:cNvSpPr txBox="1"/>
          <p:nvPr/>
        </p:nvSpPr>
        <p:spPr>
          <a:xfrm>
            <a:off x="5532120" y="301752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Why doesn’t validation/test accuracy go down after a while?</a:t>
            </a:r>
          </a:p>
        </p:txBody>
      </p:sp>
    </p:spTree>
    <p:extLst>
      <p:ext uri="{BB962C8B-B14F-4D97-AF65-F5344CB8AC3E}">
        <p14:creationId xmlns:p14="http://schemas.microsoft.com/office/powerpoint/2010/main" val="17237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95D1-A0E8-47CD-80EB-B6CE752A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447F-6172-4095-B3CB-967A42ED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Data augmentation</a:t>
            </a:r>
          </a:p>
          <a:p>
            <a:pPr lvl="1"/>
            <a:r>
              <a:rPr lang="en-AU" dirty="0"/>
              <a:t>Random cropping</a:t>
            </a:r>
          </a:p>
          <a:p>
            <a:pPr lvl="1"/>
            <a:r>
              <a:rPr lang="en-AU" dirty="0"/>
              <a:t>Flipping images left-right</a:t>
            </a:r>
          </a:p>
          <a:p>
            <a:pPr lvl="1"/>
            <a:endParaRPr lang="en-AU" dirty="0"/>
          </a:p>
          <a:p>
            <a:r>
              <a:rPr lang="en-AU" dirty="0"/>
              <a:t>Dropout</a:t>
            </a:r>
          </a:p>
          <a:p>
            <a:endParaRPr lang="en-AU" dirty="0"/>
          </a:p>
          <a:p>
            <a:r>
              <a:rPr lang="en-AU" dirty="0"/>
              <a:t>Better optimizer</a:t>
            </a:r>
          </a:p>
          <a:p>
            <a:pPr lvl="1"/>
            <a:r>
              <a:rPr lang="en-AU" dirty="0"/>
              <a:t>Adam</a:t>
            </a:r>
          </a:p>
          <a:p>
            <a:pPr lvl="1"/>
            <a:endParaRPr lang="en-AU" dirty="0"/>
          </a:p>
          <a:p>
            <a:r>
              <a:rPr lang="en-AU" dirty="0"/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0957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0F40-5A7A-4159-9A00-192219DE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results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9D59-FFEB-41C3-BD9B-1BC2EAAC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AE33F-89F9-469C-9F9F-EB5554E6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74" y="1510377"/>
            <a:ext cx="9704451" cy="49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FAA30-433B-452A-A554-4B6125BA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a CNN with </a:t>
            </a:r>
            <a:r>
              <a:rPr lang="en-AU" dirty="0" err="1"/>
              <a:t>Keras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DDC0F-23BE-47A9-A247-E742E1B4E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869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E9660-67D4-46A9-B365-7557F28D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</a:t>
            </a:r>
            <a:r>
              <a:rPr lang="en-AU" dirty="0" err="1"/>
              <a:t>Keras</a:t>
            </a:r>
            <a:r>
              <a:rPr lang="en-AU" dirty="0"/>
              <a:t> 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313BA5-53C3-46A6-8745-2286ECA5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8B3D7-2C55-4838-941A-FA8DBB74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848659"/>
            <a:ext cx="8201025" cy="42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17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E258-AC12-4ABD-8A21-8D7A7964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the model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57F9-D96F-49B7-BB25-DCCEECA3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A3D1D-1A15-46E2-B89B-A0169CE8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61" y="1904686"/>
            <a:ext cx="5740527" cy="419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73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87A6-6E1C-460A-B569-E94F5B1F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97AF-D0E9-46A4-A511-B6355ADF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CNNs are great for learning from spatial data</a:t>
            </a:r>
          </a:p>
          <a:p>
            <a:r>
              <a:rPr lang="en-AU" dirty="0"/>
              <a:t>A typical CNN has:</a:t>
            </a:r>
          </a:p>
          <a:p>
            <a:pPr lvl="1"/>
            <a:r>
              <a:rPr lang="en-AU" dirty="0"/>
              <a:t>Convolution layers</a:t>
            </a:r>
          </a:p>
          <a:p>
            <a:pPr lvl="1"/>
            <a:r>
              <a:rPr lang="en-AU" dirty="0"/>
              <a:t>Pooling layers</a:t>
            </a:r>
          </a:p>
          <a:p>
            <a:pPr lvl="1"/>
            <a:r>
              <a:rPr lang="en-AU" dirty="0"/>
              <a:t>Fully-connected layers</a:t>
            </a:r>
          </a:p>
          <a:p>
            <a:r>
              <a:rPr lang="en-AU" dirty="0"/>
              <a:t>TensorFlow provides many </a:t>
            </a:r>
            <a:r>
              <a:rPr lang="en-AU" dirty="0" err="1"/>
              <a:t>builtin</a:t>
            </a:r>
            <a:r>
              <a:rPr lang="en-AU" dirty="0"/>
              <a:t> functions to implement CNNs</a:t>
            </a:r>
          </a:p>
          <a:p>
            <a:r>
              <a:rPr lang="en-AU" dirty="0"/>
              <a:t>Dropout/Batch-normalization can greatly help to reduce overfitting</a:t>
            </a:r>
          </a:p>
          <a:p>
            <a:r>
              <a:rPr lang="en-AU" dirty="0"/>
              <a:t>It is much easier to implement a CNN with </a:t>
            </a:r>
            <a:r>
              <a:rPr lang="en-AU" dirty="0" err="1"/>
              <a:t>Keras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408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CBA2-46B2-4D29-ADFF-235E51E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a little experiment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66A6-39F6-4356-B21E-D3ABEC61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following datasets</a:t>
            </a:r>
          </a:p>
          <a:p>
            <a:pPr lvl="1"/>
            <a:r>
              <a:rPr lang="en-US" dirty="0"/>
              <a:t>Grayscale images of digits 28x28 size</a:t>
            </a:r>
          </a:p>
          <a:p>
            <a:pPr lvl="1"/>
            <a:r>
              <a:rPr lang="en-US" dirty="0"/>
              <a:t>RGB images of various objects of 224x224x3 size</a:t>
            </a:r>
          </a:p>
          <a:p>
            <a:pPr lvl="1"/>
            <a:endParaRPr lang="en-US" dirty="0"/>
          </a:p>
          <a:p>
            <a:r>
              <a:rPr lang="en-US" dirty="0"/>
              <a:t>Let’s say you wanted to fit a neural network:</a:t>
            </a:r>
          </a:p>
          <a:p>
            <a:pPr lvl="1"/>
            <a:r>
              <a:rPr lang="en-US" dirty="0"/>
              <a:t>1000 hidden units</a:t>
            </a:r>
          </a:p>
          <a:p>
            <a:pPr lvl="1"/>
            <a:r>
              <a:rPr lang="en-US" dirty="0"/>
              <a:t>1 output node</a:t>
            </a:r>
          </a:p>
          <a:p>
            <a:pPr lvl="1"/>
            <a:r>
              <a:rPr lang="en-US" dirty="0"/>
              <a:t>Unwrap the image to a 1-D vector</a:t>
            </a:r>
          </a:p>
          <a:p>
            <a:pPr lvl="1"/>
            <a:r>
              <a:rPr lang="en-US" dirty="0"/>
              <a:t>Feed it to a neural network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912FA1-24F0-4B52-9359-CE4C23DF48CD}"/>
              </a:ext>
            </a:extLst>
          </p:cNvPr>
          <p:cNvSpPr/>
          <p:nvPr/>
        </p:nvSpPr>
        <p:spPr>
          <a:xfrm>
            <a:off x="3131951" y="5715298"/>
            <a:ext cx="592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Exercise: How many parameters are required?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453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37F-652E-4F4E-9014-BF469CA9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How many parameters are required?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47E1-A6B3-4510-BB4C-3F3B4448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FCN will require </a:t>
            </a:r>
          </a:p>
          <a:p>
            <a:pPr lvl="1"/>
            <a:r>
              <a:rPr lang="en-US" dirty="0"/>
              <a:t>28×28×1000+1000=785,000 (∼3𝑀𝐵)</a:t>
            </a:r>
          </a:p>
          <a:p>
            <a:r>
              <a:rPr lang="en-US" dirty="0"/>
              <a:t>The second network requires </a:t>
            </a:r>
          </a:p>
          <a:p>
            <a:pPr lvl="1"/>
            <a:r>
              <a:rPr lang="en-US" dirty="0"/>
              <a:t>224×224×3×1000+1000=150,529,000 (∼574𝑀𝐵) parameters </a:t>
            </a:r>
          </a:p>
          <a:p>
            <a:endParaRPr lang="en-US" dirty="0"/>
          </a:p>
          <a:p>
            <a:r>
              <a:rPr lang="en-US" dirty="0"/>
              <a:t>To put this into context, </a:t>
            </a:r>
            <a:r>
              <a:rPr lang="en-US" dirty="0">
                <a:hlinkClick r:id="rId2"/>
              </a:rPr>
              <a:t>VGG-16</a:t>
            </a:r>
            <a:r>
              <a:rPr lang="en-US" dirty="0"/>
              <a:t> a SOTA </a:t>
            </a:r>
            <a:r>
              <a:rPr lang="en-US" b="1" dirty="0"/>
              <a:t>16-layer</a:t>
            </a:r>
            <a:r>
              <a:rPr lang="en-US" dirty="0"/>
              <a:t> image recognition CNN only had  138,000,000 parameters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7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54A8-D50A-477B-8B13-949A1C55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happen?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8226-87CF-4657-9089-33375A5E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losing precious spatial data</a:t>
            </a:r>
          </a:p>
          <a:p>
            <a:pPr lvl="1"/>
            <a:r>
              <a:rPr lang="en-US" dirty="0"/>
              <a:t>A FCN require it’s data to be 1-dimensional</a:t>
            </a:r>
          </a:p>
          <a:p>
            <a:pPr lvl="1"/>
            <a:r>
              <a:rPr lang="en-US" dirty="0"/>
              <a:t>When unwrapping an image (e.g. a cat) you are sacrificing quite a bit of spatial information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5A04-C3BE-4671-80DF-282D038A47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22" y="3574415"/>
            <a:ext cx="5935980" cy="2918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94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A1061-7A2F-4A32-BAFC-3E6F24A3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CNNs!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6903B-B84B-4F4B-9EAA-4B32A64B1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fresh paradigm to look at spatial high-dimensional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340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D9EBF4-7B3A-4305-ABE8-16DC6CA6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CNNs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39D26-8B56-4DBF-B848-512444BA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neural networks are amazing because they solve both of these problems, i.e.:</a:t>
            </a:r>
          </a:p>
          <a:p>
            <a:pPr lvl="1"/>
            <a:r>
              <a:rPr lang="en-US" dirty="0"/>
              <a:t>They are parameter efficient so you can have a large number of layers without stifling your GPU</a:t>
            </a:r>
          </a:p>
          <a:p>
            <a:pPr lvl="1"/>
            <a:r>
              <a:rPr lang="en-US" dirty="0"/>
              <a:t>They preserve the spatial structure of data during the learning by using higher dimensional operations (e.g. 2 dimensional convolution)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966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DB96-A2AA-4437-9365-43F373E7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a CNN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F212-3C22-456A-B531-29916778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Convolution layers</a:t>
            </a:r>
          </a:p>
          <a:p>
            <a:pPr lvl="1"/>
            <a:r>
              <a:rPr lang="en-US" dirty="0"/>
              <a:t>Convolves a kernel over an image to produce a feature map</a:t>
            </a:r>
          </a:p>
          <a:p>
            <a:pPr lvl="1"/>
            <a:r>
              <a:rPr lang="en-US" dirty="0"/>
              <a:t>Convolution layers share parameters across the width and height of the image</a:t>
            </a:r>
          </a:p>
          <a:p>
            <a:r>
              <a:rPr lang="en-US" dirty="0"/>
              <a:t>Pooling layers</a:t>
            </a:r>
          </a:p>
          <a:p>
            <a:pPr lvl="1"/>
            <a:r>
              <a:rPr lang="en-US" dirty="0"/>
              <a:t>Convolves a kernel where at each position it outputs the maximum value of the output within the kernel</a:t>
            </a:r>
          </a:p>
          <a:p>
            <a:pPr lvl="1"/>
            <a:r>
              <a:rPr lang="en-US" dirty="0"/>
              <a:t>Make CNNs translation invariant (more on that later!)</a:t>
            </a:r>
          </a:p>
          <a:p>
            <a:r>
              <a:rPr lang="en-US" dirty="0"/>
              <a:t>Fully connected layers</a:t>
            </a:r>
          </a:p>
          <a:p>
            <a:pPr lvl="1"/>
            <a:r>
              <a:rPr lang="en-US" dirty="0"/>
              <a:t>Fully connected layers are important to use CNNs for a classification/regression problem</a:t>
            </a:r>
          </a:p>
          <a:p>
            <a:pPr lvl="1"/>
            <a:r>
              <a:rPr lang="en-US" dirty="0"/>
              <a:t>Give a way to globally combine the locally learnt features coming from convolution/pooling layers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890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12683</TotalTime>
  <Words>889</Words>
  <Application>Microsoft Office PowerPoint</Application>
  <PresentationFormat>Widescreen</PresentationFormat>
  <Paragraphs>173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Convolution neural networks</vt:lpstr>
      <vt:lpstr>Fully connected neural networks</vt:lpstr>
      <vt:lpstr>High dimensional data</vt:lpstr>
      <vt:lpstr>Let’s try a little experiment</vt:lpstr>
      <vt:lpstr>Exercise: How many parameters are required?</vt:lpstr>
      <vt:lpstr>What else can happen?</vt:lpstr>
      <vt:lpstr>Enter CNNs!</vt:lpstr>
      <vt:lpstr>Benefits of CNNs</vt:lpstr>
      <vt:lpstr>Main components of a CNN</vt:lpstr>
      <vt:lpstr>Anatomy of a CNN</vt:lpstr>
      <vt:lpstr>Convolution Layer: Intuition</vt:lpstr>
      <vt:lpstr>Pooling layer: Intuition</vt:lpstr>
      <vt:lpstr>Implementing a CNN with TensorFlow</vt:lpstr>
      <vt:lpstr>CIFAR-10: Introducing data</vt:lpstr>
      <vt:lpstr>Downloading the data</vt:lpstr>
      <vt:lpstr>Preparing the data</vt:lpstr>
      <vt:lpstr>Implementing the CNN </vt:lpstr>
      <vt:lpstr>Implementing the CNN</vt:lpstr>
      <vt:lpstr>Convolution Layer: Operational view</vt:lpstr>
      <vt:lpstr>Convolution Layer: Mathematical form</vt:lpstr>
      <vt:lpstr>Looks like a very slow process</vt:lpstr>
      <vt:lpstr>Convolution layer: Stride and Padding</vt:lpstr>
      <vt:lpstr>Implementing the CNN</vt:lpstr>
      <vt:lpstr>Pooling layer: Operational view</vt:lpstr>
      <vt:lpstr>Pooling layer: Stride and Padding</vt:lpstr>
      <vt:lpstr>Implementing the CNN</vt:lpstr>
      <vt:lpstr>Defining Inputs/Predictions/Labels</vt:lpstr>
      <vt:lpstr>Defining loss/optimization</vt:lpstr>
      <vt:lpstr>Running the CNN</vt:lpstr>
      <vt:lpstr>What results look like?</vt:lpstr>
      <vt:lpstr>How can we fix this?</vt:lpstr>
      <vt:lpstr>How the results look like?</vt:lpstr>
      <vt:lpstr>Implementing a CNN with Keras</vt:lpstr>
      <vt:lpstr>Implementing Keras CNN</vt:lpstr>
      <vt:lpstr>What the model looks like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networks</dc:title>
  <dc:creator>Thushan Ganegedara</dc:creator>
  <cp:lastModifiedBy>Thushan Ganegedara</cp:lastModifiedBy>
  <cp:revision>34</cp:revision>
  <dcterms:created xsi:type="dcterms:W3CDTF">2019-02-04T10:18:17Z</dcterms:created>
  <dcterms:modified xsi:type="dcterms:W3CDTF">2019-03-17T11:07:44Z</dcterms:modified>
</cp:coreProperties>
</file>