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8" r:id="rId12"/>
    <p:sldId id="265" r:id="rId13"/>
    <p:sldId id="266" r:id="rId14"/>
    <p:sldId id="279" r:id="rId15"/>
    <p:sldId id="284" r:id="rId16"/>
    <p:sldId id="269" r:id="rId17"/>
    <p:sldId id="268" r:id="rId18"/>
    <p:sldId id="270" r:id="rId19"/>
    <p:sldId id="280" r:id="rId20"/>
    <p:sldId id="271" r:id="rId21"/>
    <p:sldId id="272" r:id="rId22"/>
    <p:sldId id="285" r:id="rId23"/>
    <p:sldId id="273" r:id="rId24"/>
    <p:sldId id="281" r:id="rId25"/>
    <p:sldId id="274" r:id="rId26"/>
    <p:sldId id="275" r:id="rId27"/>
    <p:sldId id="283" r:id="rId28"/>
    <p:sldId id="277" r:id="rId29"/>
    <p:sldId id="287" r:id="rId30"/>
    <p:sldId id="288" r:id="rId31"/>
    <p:sldId id="286" r:id="rId32"/>
    <p:sldId id="28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4EA3-772B-4C21-B73E-338F7C29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04DF6-63B3-44C1-B5D3-5D9A9D0F0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BA8E-280F-49F9-B3C9-92E4EC0D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4EE0-3524-4D45-8E54-4F2821E77D62}" type="datetimeFigureOut">
              <a:rPr lang="en-AU" smtClean="0"/>
              <a:t>18/03/2019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98B7-EAC7-4D64-A29A-8A651D0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5637-CA8E-4633-B150-26C9CD38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65E7-9ADA-44A8-8FA5-0BF1A1EF56A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193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943A-7364-4B7D-8FC9-85217361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0ACD4-54B6-44C0-97E6-7DC5DCD68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36874-7FD4-4CD2-9D9B-C50E6485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4EE0-3524-4D45-8E54-4F2821E77D62}" type="datetimeFigureOut">
              <a:rPr lang="en-AU" smtClean="0"/>
              <a:t>18/03/2019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62F8A-5192-459D-B979-E760424C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A5F9-B988-4658-ABB2-4E241F25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65E7-9ADA-44A8-8FA5-0BF1A1EF56A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759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C4ED4-2147-4A98-8D0F-A35FA36EA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A8B0A-CBB9-40C4-8184-A3C92EDC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B892A-00EF-4078-AB95-C7CAE25D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4EE0-3524-4D45-8E54-4F2821E77D62}" type="datetimeFigureOut">
              <a:rPr lang="en-AU" smtClean="0"/>
              <a:t>18/03/2019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57124-D8D9-4400-BDAE-E0D1E662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C202-448C-4B3D-8B19-AB4CA6E8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65E7-9ADA-44A8-8FA5-0BF1A1EF56A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531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CA45-4F1F-418B-BDD4-FDA588DF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2217-2140-4067-8DCB-313F7D39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9064B-2AD2-4A52-9145-D940D62A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4EE0-3524-4D45-8E54-4F2821E77D62}" type="datetimeFigureOut">
              <a:rPr lang="en-AU" smtClean="0"/>
              <a:t>18/03/2019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DECB2-34C3-4345-A233-4C5749B6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D65B0-FEE2-48A4-AE9C-688571B9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65E7-9ADA-44A8-8FA5-0BF1A1EF56A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693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A72C-4AEE-4288-9BEC-1BE9A81E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93228-DC44-4472-AEDF-1009BA12F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C1EB0-0836-4E87-B49D-7DA82381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4EE0-3524-4D45-8E54-4F2821E77D62}" type="datetimeFigureOut">
              <a:rPr lang="en-AU" smtClean="0"/>
              <a:t>18/03/2019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E7663-E4B2-488D-8E69-E08F6CD3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0A1BB-7A5D-4E33-A80D-5CA195DC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65E7-9ADA-44A8-8FA5-0BF1A1EF56A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018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18D3-51AE-4A49-9E85-89EB1CC2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CDAB-E778-49C7-88EE-92FB84A6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F22E8-B999-4D6A-B7BC-271445081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36B2A-85D5-4A12-B7B8-500799D5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4EE0-3524-4D45-8E54-4F2821E77D62}" type="datetimeFigureOut">
              <a:rPr lang="en-AU" smtClean="0"/>
              <a:t>18/03/2019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2F936-0565-4777-A36C-753702E7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B9D40-1AEB-4BC6-B72D-BBE8EDEF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65E7-9ADA-44A8-8FA5-0BF1A1EF56A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380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0441-6B7B-478C-ACF3-92913B72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98365-0A4E-46D1-8631-08513D5D9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652FB-2F5D-45C2-937D-390261DAF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9534B-9DCB-48E3-B72E-788B03754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C7204-485A-493A-9BF1-523137478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F38FD-387A-4BD7-B3C6-051AD6AD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4EE0-3524-4D45-8E54-4F2821E77D62}" type="datetimeFigureOut">
              <a:rPr lang="en-AU" smtClean="0"/>
              <a:t>18/03/2019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CABFB-FC76-4220-A943-B2AA71A0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56035-A885-4313-AD56-3561F024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65E7-9ADA-44A8-8FA5-0BF1A1EF56A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885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69CF-A829-4AB3-ACD2-6BBA7058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408BE-EA28-43F1-B91D-E06E3612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4EE0-3524-4D45-8E54-4F2821E77D62}" type="datetimeFigureOut">
              <a:rPr lang="en-AU" smtClean="0"/>
              <a:t>18/03/2019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3E3B3-2CBB-4F4C-B588-0CF75D27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AF75F-1F3F-491B-8A12-70E24B80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65E7-9ADA-44A8-8FA5-0BF1A1EF56A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317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8C0E1-75EB-4657-A060-AF7739F7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4EE0-3524-4D45-8E54-4F2821E77D62}" type="datetimeFigureOut">
              <a:rPr lang="en-AU" smtClean="0"/>
              <a:t>18/03/2019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A55FE-3EFF-495E-BE77-A4D9CD69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18568-06B6-431A-B373-B677F22E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65E7-9ADA-44A8-8FA5-0BF1A1EF56A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098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45A3-DA94-403B-8C3F-65B7E29D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765D8-7E26-43C1-8590-BEB13839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ED12A-C91D-4FB6-9449-EB51D71A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D669D-C79A-46FA-8C20-6B62C1DC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4EE0-3524-4D45-8E54-4F2821E77D62}" type="datetimeFigureOut">
              <a:rPr lang="en-AU" smtClean="0"/>
              <a:t>18/03/2019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0F4D1-0123-42EF-BE86-F98BB116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EED0C-B269-445C-B266-EF0976D5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65E7-9ADA-44A8-8FA5-0BF1A1EF56A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475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FF94-4CC7-4F5E-9079-30C620A3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EC678-3831-466C-87E7-BF655B97C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A1A7B-11BB-4B70-99F1-6F828D110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0FF0D-30D0-4C09-B33A-451307BB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4EE0-3524-4D45-8E54-4F2821E77D62}" type="datetimeFigureOut">
              <a:rPr lang="en-AU" smtClean="0"/>
              <a:t>18/03/2019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175F9-7E95-452C-B38B-D1CBA832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80B27-C2DA-4968-97E1-9C3736A9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65E7-9ADA-44A8-8FA5-0BF1A1EF56A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824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353E5-B7B8-485D-A502-92BD8B53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44123-C7F8-410E-B478-DC46383BD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4F558-A86B-41BF-92AD-152B030F7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64EE0-3524-4D45-8E54-4F2821E77D62}" type="datetimeFigureOut">
              <a:rPr lang="en-AU" smtClean="0"/>
              <a:t>18/03/2019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FD4A-4B51-4BAA-BFC6-F20AECE0A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4ACFB-9733-4C7E-BA4D-6A385DA53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65E7-9ADA-44A8-8FA5-0BF1A1EF56A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133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ark/personas/data/MovieSummaries.tar.gz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preprocessing/sequence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F5F9-2B71-4991-97D6-F87732D09A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Word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B84DB-66B6-464F-BD35-689575483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Thushan Ganegedara</a:t>
            </a:r>
          </a:p>
        </p:txBody>
      </p:sp>
    </p:spTree>
    <p:extLst>
      <p:ext uri="{BB962C8B-B14F-4D97-AF65-F5344CB8AC3E}">
        <p14:creationId xmlns:p14="http://schemas.microsoft.com/office/powerpoint/2010/main" val="3741960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83CA-B524-46A0-AE7D-F8BC75B5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inputs/outputs from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2FBED-62C9-4F62-B3DB-6275ED153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</a:t>
            </a:r>
            <a:r>
              <a:rPr lang="en-AU" dirty="0" err="1"/>
              <a:t>i</a:t>
            </a:r>
            <a:r>
              <a:rPr lang="en-AU" dirty="0"/>
              <a:t> </a:t>
            </a:r>
            <a:r>
              <a:rPr lang="en-AU" dirty="0">
                <a:sym typeface="Wingdings" panose="05000000000000000000" pitchFamily="2" charset="2"/>
              </a:rPr>
              <a:t> m:N-m </a:t>
            </a:r>
            <a:r>
              <a:rPr lang="en-AU" sz="1800" dirty="0">
                <a:sym typeface="Wingdings" panose="05000000000000000000" pitchFamily="2" charset="2"/>
              </a:rPr>
              <a:t># Goes through the full corpus</a:t>
            </a:r>
            <a:endParaRPr lang="en-AU" dirty="0">
              <a:sym typeface="Wingdings" panose="05000000000000000000" pitchFamily="2" charset="2"/>
            </a:endParaRPr>
          </a:p>
          <a:p>
            <a:pPr lvl="1"/>
            <a:r>
              <a:rPr lang="en-AU" dirty="0">
                <a:sym typeface="Wingdings" panose="05000000000000000000" pitchFamily="2" charset="2"/>
              </a:rPr>
              <a:t>target   word w[</a:t>
            </a:r>
            <a:r>
              <a:rPr lang="en-AU" dirty="0" err="1">
                <a:sym typeface="Wingdings" panose="05000000000000000000" pitchFamily="2" charset="2"/>
              </a:rPr>
              <a:t>i</a:t>
            </a:r>
            <a:r>
              <a:rPr lang="en-AU" dirty="0">
                <a:sym typeface="Wingdings" panose="05000000000000000000" pitchFamily="2" charset="2"/>
              </a:rPr>
              <a:t>] </a:t>
            </a:r>
            <a:r>
              <a:rPr lang="en-AU" sz="1800" dirty="0">
                <a:sym typeface="Wingdings" panose="05000000000000000000" pitchFamily="2" charset="2"/>
              </a:rPr>
              <a:t># make word </a:t>
            </a:r>
            <a:r>
              <a:rPr lang="en-AU" sz="1800" dirty="0" err="1">
                <a:sym typeface="Wingdings" panose="05000000000000000000" pitchFamily="2" charset="2"/>
              </a:rPr>
              <a:t>i</a:t>
            </a:r>
            <a:r>
              <a:rPr lang="en-AU" sz="1800" dirty="0">
                <a:sym typeface="Wingdings" panose="05000000000000000000" pitchFamily="2" charset="2"/>
              </a:rPr>
              <a:t> the target</a:t>
            </a:r>
            <a:endParaRPr lang="en-AU" dirty="0">
              <a:sym typeface="Wingdings" panose="05000000000000000000" pitchFamily="2" charset="2"/>
            </a:endParaRPr>
          </a:p>
          <a:p>
            <a:pPr lvl="1"/>
            <a:r>
              <a:rPr lang="en-AU" dirty="0">
                <a:sym typeface="Wingdings" panose="05000000000000000000" pitchFamily="2" charset="2"/>
              </a:rPr>
              <a:t>for j  -m : m ^ j != 0 </a:t>
            </a:r>
            <a:r>
              <a:rPr lang="en-AU" sz="1800" dirty="0">
                <a:sym typeface="Wingdings" panose="05000000000000000000" pitchFamily="2" charset="2"/>
              </a:rPr>
              <a:t># traverse the context of word </a:t>
            </a:r>
            <a:r>
              <a:rPr lang="en-AU" sz="1800" dirty="0" err="1">
                <a:sym typeface="Wingdings" panose="05000000000000000000" pitchFamily="2" charset="2"/>
              </a:rPr>
              <a:t>i</a:t>
            </a:r>
            <a:endParaRPr lang="en-AU" dirty="0">
              <a:sym typeface="Wingdings" panose="05000000000000000000" pitchFamily="2" charset="2"/>
            </a:endParaRPr>
          </a:p>
          <a:p>
            <a:pPr lvl="2"/>
            <a:r>
              <a:rPr lang="en-AU" dirty="0">
                <a:sym typeface="Wingdings" panose="05000000000000000000" pitchFamily="2" charset="2"/>
              </a:rPr>
              <a:t>context  w[</a:t>
            </a:r>
            <a:r>
              <a:rPr lang="en-AU" dirty="0" err="1">
                <a:sym typeface="Wingdings" panose="05000000000000000000" pitchFamily="2" charset="2"/>
              </a:rPr>
              <a:t>i</a:t>
            </a:r>
            <a:r>
              <a:rPr lang="en-AU" dirty="0">
                <a:sym typeface="Wingdings" panose="05000000000000000000" pitchFamily="2" charset="2"/>
              </a:rPr>
              <a:t>-j] </a:t>
            </a:r>
            <a:r>
              <a:rPr lang="en-AU" sz="1800" dirty="0">
                <a:sym typeface="Wingdings" panose="05000000000000000000" pitchFamily="2" charset="2"/>
              </a:rPr>
              <a:t># make word j a context word</a:t>
            </a:r>
          </a:p>
          <a:p>
            <a:pPr lvl="2"/>
            <a:endParaRPr lang="en-AU" sz="1800" dirty="0">
              <a:sym typeface="Wingdings" panose="05000000000000000000" pitchFamily="2" charset="2"/>
            </a:endParaRPr>
          </a:p>
          <a:p>
            <a:pPr lvl="2"/>
            <a:endParaRPr lang="en-AU" sz="1800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Input: target</a:t>
            </a:r>
          </a:p>
          <a:p>
            <a:r>
              <a:rPr lang="en-AU" dirty="0">
                <a:sym typeface="Wingdings" panose="05000000000000000000" pitchFamily="2" charset="2"/>
              </a:rPr>
              <a:t>Output: context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73A69-B962-4E4A-9094-E0C8BB315A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0" r="15228"/>
          <a:stretch/>
        </p:blipFill>
        <p:spPr>
          <a:xfrm>
            <a:off x="7357872" y="1483138"/>
            <a:ext cx="4191000" cy="46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0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4F340A-BB43-48B3-8936-31D5846F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to know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5207D-E3E4-4855-934E-A6302D94A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808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3038-AB94-42CE-AEF6-E1F1EF94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9E28-BF27-4635-9303-9FF94B0F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Movie plots dataset</a:t>
            </a:r>
          </a:p>
          <a:p>
            <a:pPr lvl="1"/>
            <a:r>
              <a:rPr lang="en-AU" dirty="0"/>
              <a:t>Link: </a:t>
            </a:r>
            <a:r>
              <a:rPr lang="en-AU" dirty="0">
                <a:hlinkClick r:id="rId2"/>
              </a:rPr>
              <a:t>http://www.cs.cmu.edu/~ark/personas/data/MovieSummaries.tar.gz</a:t>
            </a:r>
            <a:endParaRPr lang="en-AU" dirty="0"/>
          </a:p>
          <a:p>
            <a:pPr lvl="1"/>
            <a:r>
              <a:rPr lang="en-AU" dirty="0"/>
              <a:t>More than 40000 movie plots</a:t>
            </a:r>
          </a:p>
          <a:p>
            <a:pPr lvl="1"/>
            <a:r>
              <a:rPr lang="en-AU" dirty="0"/>
              <a:t>Movie id &lt;tab separation&gt; Plot text</a:t>
            </a:r>
          </a:p>
          <a:p>
            <a:pPr lvl="1"/>
            <a:r>
              <a:rPr lang="en-AU" dirty="0"/>
              <a:t>We will be using the first 10000 plots</a:t>
            </a:r>
          </a:p>
          <a:p>
            <a:endParaRPr lang="en-AU" dirty="0"/>
          </a:p>
          <a:p>
            <a:r>
              <a:rPr lang="en-AU" dirty="0"/>
              <a:t>One 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0BD6B-2CFA-4683-8C87-B680C848017B}"/>
              </a:ext>
            </a:extLst>
          </p:cNvPr>
          <p:cNvSpPr txBox="1"/>
          <p:nvPr/>
        </p:nvSpPr>
        <p:spPr>
          <a:xfrm>
            <a:off x="1152144" y="4846320"/>
            <a:ext cx="9942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the 13th century, three women accused of witchcraft are hanged by a priest. While one claims to be a witch out of persuasion from the church, one doesn't deny it and curses the priest. He kills them by hanging and implores the guards to pull them back up for a ritual that will make the so-called witches never come back to life, but the guards refuse, claiming them to be dead enough…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64441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36C5-D014-4588-818E-C64B77C0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Pre-processing textual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1D75A-0608-4CDE-9281-69EA3B03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Convert text to lower case</a:t>
            </a:r>
          </a:p>
          <a:p>
            <a:pPr lvl="1"/>
            <a:r>
              <a:rPr lang="en-US" i="1" dirty="0"/>
              <a:t>In the 13th century, three women </a:t>
            </a:r>
            <a:r>
              <a:rPr lang="en-US" i="1" dirty="0">
                <a:sym typeface="Wingdings" panose="05000000000000000000" pitchFamily="2" charset="2"/>
              </a:rPr>
              <a:t> i</a:t>
            </a:r>
            <a:r>
              <a:rPr lang="en-US" i="1" dirty="0"/>
              <a:t>n the 13th century, three women </a:t>
            </a:r>
            <a:endParaRPr lang="en-AU" i="1" dirty="0"/>
          </a:p>
          <a:p>
            <a:r>
              <a:rPr lang="en-AU" dirty="0"/>
              <a:t>Remove punctuation</a:t>
            </a:r>
          </a:p>
          <a:p>
            <a:pPr lvl="1"/>
            <a:r>
              <a:rPr lang="en-US" i="1" dirty="0"/>
              <a:t>in the 13th century, three women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/>
              <a:t>in the 13th century three women</a:t>
            </a:r>
            <a:endParaRPr lang="en-AU" i="1" dirty="0"/>
          </a:p>
          <a:p>
            <a:r>
              <a:rPr lang="en-AU" dirty="0"/>
              <a:t>Restrict the vocabulary to 25000?</a:t>
            </a:r>
          </a:p>
          <a:p>
            <a:pPr lvl="1"/>
            <a:r>
              <a:rPr lang="en-US" i="1" dirty="0"/>
              <a:t>in the 13th century three women </a:t>
            </a:r>
            <a:r>
              <a:rPr lang="en-US" i="1" dirty="0">
                <a:sym typeface="Wingdings" panose="05000000000000000000" pitchFamily="2" charset="2"/>
              </a:rPr>
              <a:t> in the &lt;UNK&gt; century three women</a:t>
            </a:r>
            <a:endParaRPr lang="en-AU" i="1" dirty="0"/>
          </a:p>
          <a:p>
            <a:pPr lvl="1"/>
            <a:r>
              <a:rPr lang="en-AU" dirty="0"/>
              <a:t>Why would you restrict the vocabulary?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Do you think removing stop words increase/decrease performance?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3D7EA-7262-4ABA-AA13-92946558A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07" y="4892897"/>
            <a:ext cx="5429250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A2B1CA-D0EB-47C4-9707-699F5DCE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07" y="4586510"/>
            <a:ext cx="64960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7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E078-50E8-4C66-AD14-7A1C1D29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else happens when you </a:t>
            </a:r>
            <a:r>
              <a:rPr lang="en-AU" i="1" dirty="0" err="1"/>
              <a:t>fit_on_texts</a:t>
            </a:r>
            <a:r>
              <a:rPr lang="en-AU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8FEF4-A1B9-41B1-9697-0358F3C6C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Words become indices</a:t>
            </a:r>
          </a:p>
          <a:p>
            <a:pPr lvl="1"/>
            <a:r>
              <a:rPr lang="en-AU" dirty="0"/>
              <a:t>a </a:t>
            </a:r>
            <a:r>
              <a:rPr lang="en-AU" dirty="0">
                <a:sym typeface="Wingdings" panose="05000000000000000000" pitchFamily="2" charset="2"/>
              </a:rPr>
              <a:t> 1</a:t>
            </a:r>
          </a:p>
          <a:p>
            <a:pPr lvl="1"/>
            <a:r>
              <a:rPr lang="en-AU" dirty="0">
                <a:sym typeface="Wingdings" panose="05000000000000000000" pitchFamily="2" charset="2"/>
              </a:rPr>
              <a:t>the  2</a:t>
            </a:r>
          </a:p>
          <a:p>
            <a:pPr lvl="1"/>
            <a:r>
              <a:rPr lang="en-AU" dirty="0">
                <a:sym typeface="Wingdings" panose="05000000000000000000" pitchFamily="2" charset="2"/>
              </a:rPr>
              <a:t>women  3</a:t>
            </a:r>
          </a:p>
          <a:p>
            <a:pPr lvl="1"/>
            <a:r>
              <a:rPr lang="en-AU" dirty="0">
                <a:sym typeface="Wingdings" panose="05000000000000000000" pitchFamily="2" charset="2"/>
              </a:rPr>
              <a:t>_____  0 ???</a:t>
            </a:r>
          </a:p>
          <a:p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You can recover words using</a:t>
            </a:r>
          </a:p>
          <a:p>
            <a:pPr lvl="1"/>
            <a:r>
              <a:rPr lang="en-AU" i="1" dirty="0" err="1"/>
              <a:t>tok.index_word</a:t>
            </a:r>
            <a:r>
              <a:rPr lang="en-AU" dirty="0"/>
              <a:t> dictionary</a:t>
            </a:r>
          </a:p>
          <a:p>
            <a:pPr lvl="1"/>
            <a:r>
              <a:rPr lang="en-AU" dirty="0" err="1"/>
              <a:t>tok.index_word</a:t>
            </a:r>
            <a:r>
              <a:rPr lang="en-AU" dirty="0"/>
              <a:t>[1] </a:t>
            </a:r>
            <a:r>
              <a:rPr lang="en-AU" dirty="0">
                <a:sym typeface="Wingdings" panose="05000000000000000000" pitchFamily="2" charset="2"/>
              </a:rPr>
              <a:t> ‘a’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382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4E7E-1D1F-4CA7-9F47-5C9CE35B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convert any arbitrary text to a sequence?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991C-F713-4C78-AE56-87876A8E2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</a:t>
            </a:r>
            <a:r>
              <a:rPr lang="en-AU" i="1" dirty="0" err="1"/>
              <a:t>tok.texts_to_sequences</a:t>
            </a:r>
            <a:endParaRPr lang="en-AU" i="1" dirty="0"/>
          </a:p>
          <a:p>
            <a:endParaRPr lang="en-AU" i="1" dirty="0"/>
          </a:p>
          <a:p>
            <a:r>
              <a:rPr lang="en-AU" dirty="0"/>
              <a:t>In order to use a Tokenizer this we, it must be trained first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5697D-BB90-47E4-AFA4-030086CF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727" y="2382393"/>
            <a:ext cx="39052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3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6D9D5E-8037-4FD4-9F3D-31C844A9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Skipgram</a:t>
            </a:r>
            <a:r>
              <a:rPr lang="en-AU" dirty="0"/>
              <a:t> with TensorFlow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19FD3-1D6D-45D9-ADD0-5BCCDC1AD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355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74D5-46DB-423E-905F-11820219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A543-4A11-420F-AE2D-B2AB8505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Input will be a [</a:t>
            </a:r>
            <a:r>
              <a:rPr lang="en-AU" dirty="0" err="1"/>
              <a:t>batch_size</a:t>
            </a:r>
            <a:r>
              <a:rPr lang="en-AU" dirty="0"/>
              <a:t>] sequence of numbers (word indices)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10CE0-A996-4521-8F33-4BB75D1D5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2539174"/>
            <a:ext cx="55626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5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23E5-0A6E-4384-A780-C71549DB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word embeddings and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9ED1-B00C-47E4-8E58-C3360A32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Embeddings: A variable of size [</a:t>
            </a:r>
            <a:r>
              <a:rPr lang="en-AU" dirty="0" err="1"/>
              <a:t>vocab_size</a:t>
            </a:r>
            <a:r>
              <a:rPr lang="en-AU" dirty="0"/>
              <a:t>, </a:t>
            </a:r>
            <a:r>
              <a:rPr lang="en-AU" dirty="0" err="1"/>
              <a:t>embedding_size</a:t>
            </a:r>
            <a:r>
              <a:rPr lang="en-AU" dirty="0"/>
              <a:t>]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 err="1"/>
              <a:t>Softmax</a:t>
            </a:r>
            <a:r>
              <a:rPr lang="en-AU" dirty="0"/>
              <a:t> weights/bias: A layer that will take the a batch of embeddings and predict context word correctly</a:t>
            </a:r>
          </a:p>
          <a:p>
            <a:pPr lvl="1"/>
            <a:r>
              <a:rPr lang="en-AU" dirty="0"/>
              <a:t>What would be the size of </a:t>
            </a:r>
            <a:r>
              <a:rPr lang="en-AU" i="1" dirty="0" err="1"/>
              <a:t>softmax_weights</a:t>
            </a:r>
            <a:r>
              <a:rPr lang="en-AU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DBFE1-205C-4406-AF92-FE129D073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26" y="2382393"/>
            <a:ext cx="8877300" cy="666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D1491-BC7D-498B-8E89-C7CDA2A41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430" y="4769390"/>
            <a:ext cx="9582150" cy="12763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9B719D-1189-4D4E-B657-949EE9BDFC98}"/>
              </a:ext>
            </a:extLst>
          </p:cNvPr>
          <p:cNvSpPr/>
          <p:nvPr/>
        </p:nvSpPr>
        <p:spPr>
          <a:xfrm>
            <a:off x="3310128" y="4974336"/>
            <a:ext cx="2785872" cy="219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960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836F-3EE7-4427-872F-2A44A246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predictions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297C-B187-44AE-BFCC-4D6BB161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TensorFlow provides a powerful function allowing you to get embeddings for a given set of word IDs</a:t>
            </a:r>
          </a:p>
          <a:p>
            <a:endParaRPr lang="en-AU" dirty="0"/>
          </a:p>
          <a:p>
            <a:r>
              <a:rPr lang="en-AU" dirty="0"/>
              <a:t>Defining labels for computing the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0D625-D01C-40EA-AAB7-6F42B6EE4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05" y="2724626"/>
            <a:ext cx="5191125" cy="314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03DD6E-C414-4862-A9FD-14666E7FE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05" y="3937952"/>
            <a:ext cx="53625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8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19AD-3528-4205-A7D3-297218D0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word vectors?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4E60-B077-404E-9EFC-3307C9FB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vectors are numerical vectors</a:t>
            </a:r>
          </a:p>
          <a:p>
            <a:pPr lvl="1"/>
            <a:r>
              <a:rPr lang="en-US" dirty="0"/>
              <a:t>cat ←(0.41,0.69,0.10)</a:t>
            </a:r>
          </a:p>
          <a:p>
            <a:pPr lvl="1"/>
            <a:r>
              <a:rPr lang="en-US" dirty="0"/>
              <a:t>dog ←(0.44,0.60,0.15)</a:t>
            </a:r>
          </a:p>
          <a:p>
            <a:pPr lvl="1"/>
            <a:r>
              <a:rPr lang="en-US" dirty="0"/>
              <a:t>window ←(0.01,−0.51,0.99) </a:t>
            </a:r>
          </a:p>
          <a:p>
            <a:pPr lvl="1"/>
            <a:endParaRPr lang="en-US" dirty="0"/>
          </a:p>
          <a:p>
            <a:r>
              <a:rPr lang="en-US" dirty="0"/>
              <a:t>They are not just random vectors</a:t>
            </a:r>
          </a:p>
          <a:p>
            <a:pPr lvl="1"/>
            <a:r>
              <a:rPr lang="en-US" dirty="0"/>
              <a:t>Words used in similar context will have similar word vectors</a:t>
            </a:r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E12BFC-4B3E-40B0-AC00-A58CDC221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46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9A0B-9110-48B0-965E-BCC02C33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EC27-2A6A-4DE4-8462-94DECE26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Looks ugly? Not to worry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57CB9-011D-4CE0-A374-8482822BE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462"/>
          <a:stretch/>
        </p:blipFill>
        <p:spPr>
          <a:xfrm>
            <a:off x="1141285" y="2438400"/>
            <a:ext cx="9763125" cy="14569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4F96FA-4E61-4461-9675-F6B96BEEC4D2}"/>
              </a:ext>
            </a:extLst>
          </p:cNvPr>
          <p:cNvSpPr/>
          <p:nvPr/>
        </p:nvSpPr>
        <p:spPr>
          <a:xfrm>
            <a:off x="2295144" y="3072384"/>
            <a:ext cx="8567928" cy="192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684336-4F9B-4E91-87C8-3497DA95E180}"/>
              </a:ext>
            </a:extLst>
          </p:cNvPr>
          <p:cNvSpPr/>
          <p:nvPr/>
        </p:nvSpPr>
        <p:spPr>
          <a:xfrm>
            <a:off x="2295144" y="3264408"/>
            <a:ext cx="1801368" cy="192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579477-C257-49AC-A791-89BC9B7C010D}"/>
              </a:ext>
            </a:extLst>
          </p:cNvPr>
          <p:cNvSpPr/>
          <p:nvPr/>
        </p:nvSpPr>
        <p:spPr>
          <a:xfrm>
            <a:off x="4096512" y="3264408"/>
            <a:ext cx="2532888" cy="192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943785-7173-4ACB-9C58-E26AB06C304D}"/>
              </a:ext>
            </a:extLst>
          </p:cNvPr>
          <p:cNvSpPr/>
          <p:nvPr/>
        </p:nvSpPr>
        <p:spPr>
          <a:xfrm>
            <a:off x="6629400" y="3264408"/>
            <a:ext cx="2532888" cy="192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B3A7D-F72A-4832-8D42-AC7B074D160D}"/>
              </a:ext>
            </a:extLst>
          </p:cNvPr>
          <p:cNvSpPr txBox="1"/>
          <p:nvPr/>
        </p:nvSpPr>
        <p:spPr>
          <a:xfrm>
            <a:off x="8988552" y="1825625"/>
            <a:ext cx="206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Layers you have defined already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02693F-9879-4693-AFBD-1E1708638824}"/>
              </a:ext>
            </a:extLst>
          </p:cNvPr>
          <p:cNvCxnSpPr/>
          <p:nvPr/>
        </p:nvCxnSpPr>
        <p:spPr>
          <a:xfrm flipH="1">
            <a:off x="9720072" y="2471956"/>
            <a:ext cx="301752" cy="60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14F6E-04A0-4722-B995-559F42D0D5C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260336" y="2471956"/>
            <a:ext cx="2759298" cy="56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184476-E298-4F9B-B7A0-9E2F1E4D595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931666" y="2471956"/>
            <a:ext cx="5087968" cy="56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47129AC-9B23-4AA5-9A5E-2088470B2AAB}"/>
              </a:ext>
            </a:extLst>
          </p:cNvPr>
          <p:cNvSpPr txBox="1"/>
          <p:nvPr/>
        </p:nvSpPr>
        <p:spPr>
          <a:xfrm>
            <a:off x="2447544" y="4674030"/>
            <a:ext cx="206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Label placeholder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7191C4-3D2B-4746-BCDB-54E39E822D40}"/>
              </a:ext>
            </a:extLst>
          </p:cNvPr>
          <p:cNvSpPr txBox="1"/>
          <p:nvPr/>
        </p:nvSpPr>
        <p:spPr>
          <a:xfrm>
            <a:off x="4838509" y="4674030"/>
            <a:ext cx="206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 hyperparameter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64E75A-6D24-4B4C-8EA2-9BE4EDA4AB01}"/>
              </a:ext>
            </a:extLst>
          </p:cNvPr>
          <p:cNvCxnSpPr>
            <a:cxnSpLocks/>
          </p:cNvCxnSpPr>
          <p:nvPr/>
        </p:nvCxnSpPr>
        <p:spPr>
          <a:xfrm flipH="1" flipV="1">
            <a:off x="5362957" y="3466378"/>
            <a:ext cx="424623" cy="120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3E5C9E-56D7-4BB3-B81F-AD04C841AC34}"/>
              </a:ext>
            </a:extLst>
          </p:cNvPr>
          <p:cNvCxnSpPr>
            <a:cxnSpLocks/>
          </p:cNvCxnSpPr>
          <p:nvPr/>
        </p:nvCxnSpPr>
        <p:spPr>
          <a:xfrm flipH="1" flipV="1">
            <a:off x="3065431" y="3466377"/>
            <a:ext cx="288466" cy="118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5EBABC-B820-4277-BDEB-AD06D8048C07}"/>
              </a:ext>
            </a:extLst>
          </p:cNvPr>
          <p:cNvSpPr txBox="1"/>
          <p:nvPr/>
        </p:nvSpPr>
        <p:spPr>
          <a:xfrm>
            <a:off x="7260336" y="4646921"/>
            <a:ext cx="206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Vocabulary size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0F3D83-900A-4E47-9641-8DAA7C69DE31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7964424" y="3476185"/>
            <a:ext cx="326994" cy="117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52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21" grpId="0"/>
      <p:bldP spid="22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8C36B9-2BAF-422A-9AF8-F81F2B213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58"/>
          <a:stretch/>
        </p:blipFill>
        <p:spPr>
          <a:xfrm>
            <a:off x="3861767" y="4008337"/>
            <a:ext cx="4468465" cy="2676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1B186A-AADC-467E-8E80-E4D9ED94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this complicated loss?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EFF3-9784-400F-B657-29794BDFA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371"/>
            <a:ext cx="10515600" cy="4351338"/>
          </a:xfrm>
        </p:spPr>
        <p:txBody>
          <a:bodyPr>
            <a:normAutofit/>
          </a:bodyPr>
          <a:lstStyle/>
          <a:p>
            <a:r>
              <a:rPr lang="en-AU" sz="2000" dirty="0"/>
              <a:t>Sampled </a:t>
            </a:r>
            <a:r>
              <a:rPr lang="en-AU" sz="2000" dirty="0" err="1"/>
              <a:t>softmax</a:t>
            </a:r>
            <a:r>
              <a:rPr lang="en-AU" sz="2000" dirty="0"/>
              <a:t> loss</a:t>
            </a:r>
          </a:p>
          <a:p>
            <a:pPr lvl="1"/>
            <a:r>
              <a:rPr lang="en-AU" sz="1800" dirty="0"/>
              <a:t>An approximation of the true </a:t>
            </a:r>
            <a:r>
              <a:rPr lang="en-AU" sz="1800" dirty="0" err="1"/>
              <a:t>crossentropy</a:t>
            </a:r>
            <a:r>
              <a:rPr lang="en-AU" sz="1800" dirty="0"/>
              <a:t> loss</a:t>
            </a:r>
          </a:p>
          <a:p>
            <a:pPr lvl="1"/>
            <a:r>
              <a:rPr lang="en-AU" sz="1800" dirty="0"/>
              <a:t>Cross-entropy loss makes sure</a:t>
            </a:r>
          </a:p>
          <a:p>
            <a:pPr lvl="2"/>
            <a:r>
              <a:rPr lang="en-AU" sz="1600" dirty="0"/>
              <a:t>The correct prediction has a high </a:t>
            </a:r>
            <a:r>
              <a:rPr lang="en-AU" sz="1600" b="1" dirty="0" err="1"/>
              <a:t>softmax</a:t>
            </a:r>
            <a:r>
              <a:rPr lang="en-AU" sz="1600" dirty="0"/>
              <a:t> output (ideally 1)</a:t>
            </a:r>
          </a:p>
          <a:p>
            <a:pPr lvl="2"/>
            <a:r>
              <a:rPr lang="en-AU" sz="1600" b="1" dirty="0"/>
              <a:t>All </a:t>
            </a:r>
            <a:r>
              <a:rPr lang="en-AU" sz="1600" dirty="0"/>
              <a:t>the incorrect predictions have a low </a:t>
            </a:r>
            <a:r>
              <a:rPr lang="en-AU" sz="1600" b="1" dirty="0" err="1"/>
              <a:t>softmax</a:t>
            </a:r>
            <a:r>
              <a:rPr lang="en-AU" sz="1600" dirty="0"/>
              <a:t> output (ideally 0)</a:t>
            </a:r>
          </a:p>
          <a:p>
            <a:pPr lvl="1"/>
            <a:r>
              <a:rPr lang="en-AU" sz="1800" dirty="0"/>
              <a:t>Sampled </a:t>
            </a:r>
            <a:r>
              <a:rPr lang="en-AU" sz="1800" dirty="0" err="1"/>
              <a:t>softmax</a:t>
            </a:r>
            <a:r>
              <a:rPr lang="en-AU" sz="1800" dirty="0"/>
              <a:t> makes sure:</a:t>
            </a:r>
          </a:p>
          <a:p>
            <a:pPr lvl="2"/>
            <a:r>
              <a:rPr lang="en-AU" sz="1600" dirty="0"/>
              <a:t>The correct prediction has a high </a:t>
            </a:r>
            <a:r>
              <a:rPr lang="en-AU" sz="1600" b="1" dirty="0"/>
              <a:t>sigmoidal</a:t>
            </a:r>
            <a:r>
              <a:rPr lang="en-AU" sz="1600" dirty="0"/>
              <a:t> output (ideally 1)</a:t>
            </a:r>
          </a:p>
          <a:p>
            <a:pPr lvl="2"/>
            <a:r>
              <a:rPr lang="en-AU" sz="1600" dirty="0"/>
              <a:t>A </a:t>
            </a:r>
            <a:r>
              <a:rPr lang="en-AU" sz="1600" b="1" dirty="0"/>
              <a:t>sampled set</a:t>
            </a:r>
            <a:r>
              <a:rPr lang="en-AU" sz="1600" dirty="0"/>
              <a:t> of </a:t>
            </a:r>
            <a:r>
              <a:rPr lang="en-AU" sz="1600" dirty="0" err="1"/>
              <a:t>num_sampled</a:t>
            </a:r>
            <a:r>
              <a:rPr lang="en-AU" sz="1600" dirty="0"/>
              <a:t> predictions have a low </a:t>
            </a:r>
            <a:r>
              <a:rPr lang="en-AU" sz="1600" b="1" dirty="0"/>
              <a:t>sigmoidal</a:t>
            </a:r>
            <a:r>
              <a:rPr lang="en-AU" sz="1600" dirty="0"/>
              <a:t> output (ideally 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B1A4FA-A157-4722-AA3E-02706E7DE23D}"/>
              </a:ext>
            </a:extLst>
          </p:cNvPr>
          <p:cNvSpPr/>
          <p:nvPr/>
        </p:nvSpPr>
        <p:spPr>
          <a:xfrm>
            <a:off x="838200" y="417325"/>
            <a:ext cx="5128865" cy="27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/>
              <a:t>More info: Refer chapter 3 of “Natural language processing with TensorFlow”</a:t>
            </a:r>
          </a:p>
        </p:txBody>
      </p:sp>
    </p:spTree>
    <p:extLst>
      <p:ext uri="{BB962C8B-B14F-4D97-AF65-F5344CB8AC3E}">
        <p14:creationId xmlns:p14="http://schemas.microsoft.com/office/powerpoint/2010/main" val="2632038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A928-2C43-4A4D-8391-2C5903CD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not categorical </a:t>
            </a:r>
            <a:r>
              <a:rPr lang="en-AU" dirty="0" err="1"/>
              <a:t>crossentropy</a:t>
            </a:r>
            <a:r>
              <a:rPr lang="en-AU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F133-25B2-4A40-8CFB-C03278BC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AU" dirty="0"/>
              <a:t>his is </a:t>
            </a:r>
            <a:r>
              <a:rPr lang="en-AU" dirty="0" err="1"/>
              <a:t>okey</a:t>
            </a:r>
            <a:r>
              <a:rPr lang="en-AU" dirty="0"/>
              <a:t> for 1000 classes, but not for 100,000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AU" dirty="0" err="1"/>
              <a:t>nother</a:t>
            </a:r>
            <a:r>
              <a:rPr lang="en-AU" dirty="0"/>
              <a:t> alternative is “Hierarchical </a:t>
            </a:r>
            <a:r>
              <a:rPr lang="en-AU" dirty="0" err="1"/>
              <a:t>softmax</a:t>
            </a:r>
            <a:r>
              <a:rPr lang="en-AU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4771D-2B7E-4C66-9C4F-92B2A2F1B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429" y="1918144"/>
            <a:ext cx="50101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43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87C8-EC06-4A2E-85A8-5DCA3E6A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an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2B86-2DAA-4123-B845-DC1E933F4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will be using </a:t>
            </a:r>
            <a:r>
              <a:rPr lang="en-AU" dirty="0" err="1"/>
              <a:t>AdagradOptimizer</a:t>
            </a:r>
            <a:endParaRPr lang="en-AU" dirty="0"/>
          </a:p>
          <a:p>
            <a:endParaRPr lang="en-AU" dirty="0"/>
          </a:p>
          <a:p>
            <a:r>
              <a:rPr lang="en-AU" dirty="0"/>
              <a:t>What do we need to optimize?</a:t>
            </a:r>
          </a:p>
          <a:p>
            <a:endParaRPr lang="en-AU" dirty="0"/>
          </a:p>
          <a:p>
            <a:r>
              <a:rPr lang="en-AU" dirty="0"/>
              <a:t>What if we wanted to only optimize the </a:t>
            </a:r>
            <a:r>
              <a:rPr lang="en-AU" dirty="0" err="1"/>
              <a:t>softmax</a:t>
            </a:r>
            <a:r>
              <a:rPr lang="en-AU" dirty="0"/>
              <a:t> weights?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ACC3C-AC8B-4612-B415-49195F6CA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29" y="2426335"/>
            <a:ext cx="71532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81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CFC5-D13E-49FB-A5B5-9F054B84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BDE8-3E3E-4322-B8CE-C8096F8F5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Very convenient function provided by </a:t>
            </a:r>
            <a:r>
              <a:rPr lang="en-AU" i="1" dirty="0" err="1"/>
              <a:t>keras.preprocessing.sequence</a:t>
            </a:r>
            <a:endParaRPr lang="en-AU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6001F-5204-4F82-971B-49B1D86D7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95" y="2363724"/>
            <a:ext cx="8553450" cy="228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A51B56-4D5D-4D07-880D-09747D8F481B}"/>
              </a:ext>
            </a:extLst>
          </p:cNvPr>
          <p:cNvSpPr/>
          <p:nvPr/>
        </p:nvSpPr>
        <p:spPr>
          <a:xfrm>
            <a:off x="3922776" y="2382012"/>
            <a:ext cx="1316736" cy="210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EF9DD-F9E5-4A33-A514-12D6838368D8}"/>
              </a:ext>
            </a:extLst>
          </p:cNvPr>
          <p:cNvSpPr/>
          <p:nvPr/>
        </p:nvSpPr>
        <p:spPr>
          <a:xfrm>
            <a:off x="7552944" y="2383536"/>
            <a:ext cx="2072640" cy="208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272C4-B209-422D-ADDD-73198C75F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195" y="2792793"/>
            <a:ext cx="7690485" cy="370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7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55FF-CA7C-4E55-B010-D72C07CB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skip-gram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A5F6-1831-42D3-9FAC-42271097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193D7-E3C1-41DB-A706-350488E35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09" y="2176780"/>
            <a:ext cx="8673656" cy="4266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3FF334-2E10-40FA-9010-ABF645279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821218" cy="2162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4E3886-B170-4BFB-B3EE-1A2B53F1C71D}"/>
              </a:ext>
            </a:extLst>
          </p:cNvPr>
          <p:cNvSpPr/>
          <p:nvPr/>
        </p:nvSpPr>
        <p:spPr>
          <a:xfrm>
            <a:off x="1453896" y="3060192"/>
            <a:ext cx="7260336" cy="734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01B0E-35DB-415C-B950-F4219E17E605}"/>
              </a:ext>
            </a:extLst>
          </p:cNvPr>
          <p:cNvSpPr/>
          <p:nvPr/>
        </p:nvSpPr>
        <p:spPr>
          <a:xfrm>
            <a:off x="1853183" y="5550408"/>
            <a:ext cx="8031481" cy="892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3234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5E19-00A1-4E91-9599-CAF4552B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Evaluating word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B1FF-6BB9-4C3A-A18B-9EF23AF3B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Given a word w[</a:t>
            </a:r>
            <a:r>
              <a:rPr lang="en-AU" dirty="0" err="1"/>
              <a:t>i</a:t>
            </a:r>
            <a:r>
              <a:rPr lang="en-AU" dirty="0"/>
              <a:t>] we can compute the cosine distance to all the other words in the vocabulary in the embedding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7EA2E-59D2-4D8C-B81A-4A87C1F96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08" y="2954274"/>
            <a:ext cx="7800975" cy="2247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9E8D19-DFFA-45AD-8DE6-3B43985CB440}"/>
              </a:ext>
            </a:extLst>
          </p:cNvPr>
          <p:cNvSpPr/>
          <p:nvPr/>
        </p:nvSpPr>
        <p:spPr>
          <a:xfrm>
            <a:off x="3191256" y="5538786"/>
            <a:ext cx="3913632" cy="978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D48D68-0E0B-46CE-AF02-70E4E220F174}"/>
              </a:ext>
            </a:extLst>
          </p:cNvPr>
          <p:cNvCxnSpPr>
            <a:cxnSpLocks/>
          </p:cNvCxnSpPr>
          <p:nvPr/>
        </p:nvCxnSpPr>
        <p:spPr>
          <a:xfrm>
            <a:off x="2895600" y="5538786"/>
            <a:ext cx="0" cy="974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1FB548-CDB5-4FD8-8FDB-CFF0DAEC55C6}"/>
              </a:ext>
            </a:extLst>
          </p:cNvPr>
          <p:cNvCxnSpPr>
            <a:cxnSpLocks/>
          </p:cNvCxnSpPr>
          <p:nvPr/>
        </p:nvCxnSpPr>
        <p:spPr>
          <a:xfrm flipH="1">
            <a:off x="3191256" y="5374194"/>
            <a:ext cx="39136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B6EBB0-07F2-41AF-95EE-AF5F814994B1}"/>
              </a:ext>
            </a:extLst>
          </p:cNvPr>
          <p:cNvSpPr txBox="1"/>
          <p:nvPr/>
        </p:nvSpPr>
        <p:spPr>
          <a:xfrm>
            <a:off x="3729230" y="5482804"/>
            <a:ext cx="3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C3B10D-7988-4787-83CA-166D2D24728D}"/>
              </a:ext>
            </a:extLst>
          </p:cNvPr>
          <p:cNvSpPr txBox="1"/>
          <p:nvPr/>
        </p:nvSpPr>
        <p:spPr>
          <a:xfrm>
            <a:off x="2225041" y="5703014"/>
            <a:ext cx="74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tf_in</a:t>
            </a:r>
            <a:r>
              <a:rPr lang="en-AU" dirty="0"/>
              <a:t> </a:t>
            </a:r>
          </a:p>
          <a:p>
            <a:r>
              <a:rPr lang="en-AU" dirty="0"/>
              <a:t>size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F6939-1A7D-41BE-8D05-7875BF9950BD}"/>
              </a:ext>
            </a:extLst>
          </p:cNvPr>
          <p:cNvSpPr/>
          <p:nvPr/>
        </p:nvSpPr>
        <p:spPr>
          <a:xfrm>
            <a:off x="3645408" y="5803968"/>
            <a:ext cx="231648" cy="22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5F5F9C-3A23-4C12-92AA-3025C7AEA78F}"/>
              </a:ext>
            </a:extLst>
          </p:cNvPr>
          <p:cNvCxnSpPr>
            <a:cxnSpLocks/>
          </p:cNvCxnSpPr>
          <p:nvPr/>
        </p:nvCxnSpPr>
        <p:spPr>
          <a:xfrm flipV="1">
            <a:off x="3270504" y="5915073"/>
            <a:ext cx="353568" cy="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BA8A7-322A-40E0-AEC1-E3C759A70606}"/>
              </a:ext>
            </a:extLst>
          </p:cNvPr>
          <p:cNvCxnSpPr>
            <a:cxnSpLocks/>
          </p:cNvCxnSpPr>
          <p:nvPr/>
        </p:nvCxnSpPr>
        <p:spPr>
          <a:xfrm flipV="1">
            <a:off x="3761232" y="5580080"/>
            <a:ext cx="0" cy="2238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86C336-A831-492C-BE44-0D457DDD1761}"/>
              </a:ext>
            </a:extLst>
          </p:cNvPr>
          <p:cNvSpPr txBox="1"/>
          <p:nvPr/>
        </p:nvSpPr>
        <p:spPr>
          <a:xfrm>
            <a:off x="4742690" y="5072731"/>
            <a:ext cx="171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vocab_size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E05333-FD3C-4E27-94D7-F9CFCA396527}"/>
              </a:ext>
            </a:extLst>
          </p:cNvPr>
          <p:cNvSpPr txBox="1"/>
          <p:nvPr/>
        </p:nvSpPr>
        <p:spPr>
          <a:xfrm>
            <a:off x="3315464" y="5879168"/>
            <a:ext cx="3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2082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2F18-6E36-4E33-9A88-2232C138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81656" cy="3868547"/>
          </a:xfrm>
        </p:spPr>
        <p:txBody>
          <a:bodyPr>
            <a:normAutofit/>
          </a:bodyPr>
          <a:lstStyle/>
          <a:p>
            <a:r>
              <a:rPr lang="en-AU" dirty="0"/>
              <a:t>Visualising word vectors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470DA-ED5D-47FC-BF31-B769948CF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908" y="365125"/>
            <a:ext cx="6432268" cy="62186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4EF6D-F07A-4600-9C42-0EF477A0E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66" y="1690688"/>
            <a:ext cx="1444984" cy="1325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F45E53-7F1F-4502-978D-25B3A35F48BB}"/>
              </a:ext>
            </a:extLst>
          </p:cNvPr>
          <p:cNvSpPr/>
          <p:nvPr/>
        </p:nvSpPr>
        <p:spPr>
          <a:xfrm>
            <a:off x="10552176" y="1965960"/>
            <a:ext cx="493776" cy="484632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64B384-D0C6-42AC-BE5F-7FFDEBD74275}"/>
              </a:ext>
            </a:extLst>
          </p:cNvPr>
          <p:cNvCxnSpPr/>
          <p:nvPr/>
        </p:nvCxnSpPr>
        <p:spPr>
          <a:xfrm flipH="1" flipV="1">
            <a:off x="5150550" y="1690688"/>
            <a:ext cx="5401626" cy="2752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52CAB7-3D5B-4949-BF0E-7FEF02A845AB}"/>
              </a:ext>
            </a:extLst>
          </p:cNvPr>
          <p:cNvCxnSpPr>
            <a:cxnSpLocks/>
          </p:cNvCxnSpPr>
          <p:nvPr/>
        </p:nvCxnSpPr>
        <p:spPr>
          <a:xfrm flipH="1">
            <a:off x="5150550" y="2450592"/>
            <a:ext cx="5401626" cy="5656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7B38DB9-37C0-40E6-B49D-61962D189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259" y="89853"/>
            <a:ext cx="1458119" cy="1325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DF04382-C3D3-421C-BFE0-1FBF8CA9EE5B}"/>
              </a:ext>
            </a:extLst>
          </p:cNvPr>
          <p:cNvSpPr/>
          <p:nvPr/>
        </p:nvSpPr>
        <p:spPr>
          <a:xfrm>
            <a:off x="7534313" y="725996"/>
            <a:ext cx="493776" cy="545020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1F0644-8BA2-45CE-8F35-00F4CC3CE791}"/>
              </a:ext>
            </a:extLst>
          </p:cNvPr>
          <p:cNvCxnSpPr>
            <a:cxnSpLocks/>
          </p:cNvCxnSpPr>
          <p:nvPr/>
        </p:nvCxnSpPr>
        <p:spPr>
          <a:xfrm flipH="1" flipV="1">
            <a:off x="4702378" y="89853"/>
            <a:ext cx="2831936" cy="6361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FCCCA4-FF97-4A79-AE9D-FBF2DE958FAE}"/>
              </a:ext>
            </a:extLst>
          </p:cNvPr>
          <p:cNvCxnSpPr>
            <a:cxnSpLocks/>
          </p:cNvCxnSpPr>
          <p:nvPr/>
        </p:nvCxnSpPr>
        <p:spPr>
          <a:xfrm flipH="1">
            <a:off x="4702377" y="1271016"/>
            <a:ext cx="2831937" cy="144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99AB157-5E73-4917-9938-2628F695E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3527355"/>
            <a:ext cx="2498790" cy="1914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604B1B-FD14-4082-B336-5F80E2D71A40}"/>
              </a:ext>
            </a:extLst>
          </p:cNvPr>
          <p:cNvSpPr/>
          <p:nvPr/>
        </p:nvSpPr>
        <p:spPr>
          <a:xfrm>
            <a:off x="9862984" y="3676460"/>
            <a:ext cx="954367" cy="822388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2617EA-58C2-4746-95AF-B2DEC5554839}"/>
              </a:ext>
            </a:extLst>
          </p:cNvPr>
          <p:cNvCxnSpPr>
            <a:cxnSpLocks/>
          </p:cNvCxnSpPr>
          <p:nvPr/>
        </p:nvCxnSpPr>
        <p:spPr>
          <a:xfrm flipH="1">
            <a:off x="5150550" y="4517202"/>
            <a:ext cx="4712434" cy="9243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1AFB1B-BEB9-4DF5-A3D8-A786E2EF4BD4}"/>
              </a:ext>
            </a:extLst>
          </p:cNvPr>
          <p:cNvCxnSpPr>
            <a:cxnSpLocks/>
          </p:cNvCxnSpPr>
          <p:nvPr/>
        </p:nvCxnSpPr>
        <p:spPr>
          <a:xfrm flipH="1" flipV="1">
            <a:off x="5150550" y="3527356"/>
            <a:ext cx="4712434" cy="1491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7C09B94A-ACA0-43BA-AC08-3AEC1F8947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07" y="5619987"/>
            <a:ext cx="1214358" cy="924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3DF79D6-7ED4-4F55-B812-EAAD95A61F04}"/>
              </a:ext>
            </a:extLst>
          </p:cNvPr>
          <p:cNvSpPr/>
          <p:nvPr/>
        </p:nvSpPr>
        <p:spPr>
          <a:xfrm>
            <a:off x="9704316" y="3041334"/>
            <a:ext cx="317336" cy="331660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0FFC873-7BE9-4F7F-9330-87F8A8CF3965}"/>
              </a:ext>
            </a:extLst>
          </p:cNvPr>
          <p:cNvCxnSpPr>
            <a:cxnSpLocks/>
          </p:cNvCxnSpPr>
          <p:nvPr/>
        </p:nvCxnSpPr>
        <p:spPr>
          <a:xfrm flipH="1">
            <a:off x="4762465" y="3032433"/>
            <a:ext cx="4941851" cy="258755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F8942C-98A6-4E98-A71F-65EAC7412E17}"/>
              </a:ext>
            </a:extLst>
          </p:cNvPr>
          <p:cNvCxnSpPr>
            <a:cxnSpLocks/>
          </p:cNvCxnSpPr>
          <p:nvPr/>
        </p:nvCxnSpPr>
        <p:spPr>
          <a:xfrm flipH="1">
            <a:off x="4762465" y="3372994"/>
            <a:ext cx="4941851" cy="321076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73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D131-356D-45AC-8549-2987A3DF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Improving skip-gram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298DB-C771-4A8C-94A4-44E4FB2D1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Subsampling the corpus</a:t>
            </a:r>
          </a:p>
          <a:p>
            <a:pPr lvl="1"/>
            <a:r>
              <a:rPr lang="en-AU" dirty="0"/>
              <a:t>We ignore a word </a:t>
            </a:r>
            <a:r>
              <a:rPr lang="en-AU" dirty="0" err="1"/>
              <a:t>wi</a:t>
            </a:r>
            <a:r>
              <a:rPr lang="en-AU" dirty="0"/>
              <a:t> as an input/output with the probability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Word frequencies approximated using </a:t>
            </a:r>
            <a:r>
              <a:rPr lang="en-AU" dirty="0" err="1"/>
              <a:t>Zipf’s</a:t>
            </a:r>
            <a:r>
              <a:rPr lang="en-AU" dirty="0"/>
              <a:t> Law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0050C-9C36-4D02-AF63-A68BCC24A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64" y="3882422"/>
            <a:ext cx="5099304" cy="2856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CA60D4-DEB2-4F6A-AE9D-EEE542D8D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781" y="2628900"/>
            <a:ext cx="1400175" cy="800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33ED43-2662-41F6-B85C-1219D2874F57}"/>
              </a:ext>
            </a:extLst>
          </p:cNvPr>
          <p:cNvSpPr txBox="1"/>
          <p:nvPr/>
        </p:nvSpPr>
        <p:spPr>
          <a:xfrm>
            <a:off x="9125712" y="6311900"/>
            <a:ext cx="2953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Exact equation can be found at: </a:t>
            </a:r>
            <a:r>
              <a:rPr lang="en-AU" sz="1200" dirty="0">
                <a:hlinkClick r:id="rId4"/>
              </a:rPr>
              <a:t>https://keras.io/preprocessing/sequence/</a:t>
            </a:r>
            <a:r>
              <a:rPr lang="en-AU" sz="1200" dirty="0"/>
              <a:t> </a:t>
            </a:r>
          </a:p>
          <a:p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550340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BEAE-155F-4DAE-82E6-85E1BCE3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Exercise: Why does subsampling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52CE-E65A-44CD-AEE4-6259D2F1F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Consider the input/output tuples</a:t>
            </a:r>
          </a:p>
          <a:p>
            <a:pPr lvl="1"/>
            <a:r>
              <a:rPr lang="en-AU" dirty="0"/>
              <a:t>(“France” (100), “The” (1000))</a:t>
            </a:r>
          </a:p>
          <a:p>
            <a:pPr lvl="1"/>
            <a:r>
              <a:rPr lang="en-AU" dirty="0"/>
              <a:t>(“France” (100), “Paris” (100) )</a:t>
            </a:r>
          </a:p>
          <a:p>
            <a:r>
              <a:rPr lang="en-AU" dirty="0"/>
              <a:t>Assume t = 0.0001</a:t>
            </a:r>
          </a:p>
          <a:p>
            <a:r>
              <a:rPr lang="en-AU" dirty="0"/>
              <a:t>What is the probability</a:t>
            </a:r>
          </a:p>
          <a:p>
            <a:pPr lvl="1"/>
            <a:r>
              <a:rPr lang="en-AU" dirty="0"/>
              <a:t>(“France”, “The”) becomes an input?</a:t>
            </a:r>
          </a:p>
          <a:p>
            <a:pPr lvl="1"/>
            <a:r>
              <a:rPr lang="en-AU" dirty="0"/>
              <a:t>(“France”, “Paris”) becomes an input?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E16A4-FE69-4532-B883-ACF1005E9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169" y="2858294"/>
            <a:ext cx="14001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1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4D23-F9AD-4E37-A480-283142D0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word vectors?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6468-FAE0-44C6-9248-81B1ABD6B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Unsung hero empowering almost all NLP models</a:t>
            </a:r>
          </a:p>
          <a:p>
            <a:pPr lvl="1"/>
            <a:r>
              <a:rPr lang="en-AU" dirty="0"/>
              <a:t>Machine translation</a:t>
            </a:r>
          </a:p>
          <a:p>
            <a:pPr lvl="1"/>
            <a:r>
              <a:rPr lang="en-AU" dirty="0"/>
              <a:t>Image caption generation</a:t>
            </a:r>
          </a:p>
          <a:p>
            <a:pPr lvl="1"/>
            <a:r>
              <a:rPr lang="en-AU" dirty="0"/>
              <a:t>Text generation</a:t>
            </a:r>
          </a:p>
          <a:p>
            <a:pPr lvl="1"/>
            <a:r>
              <a:rPr lang="en-AU" dirty="0"/>
              <a:t>Question answering</a:t>
            </a:r>
          </a:p>
          <a:p>
            <a:pPr lvl="1"/>
            <a:r>
              <a:rPr lang="en-AU" dirty="0"/>
              <a:t>Chatbots, etc.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F2409-A0E7-4831-B585-FAD413340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23" y="2370707"/>
            <a:ext cx="1834758" cy="1587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FD6B60-D9BD-4020-AFEC-A4F378B4D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541" y="4076285"/>
            <a:ext cx="2849817" cy="945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FA3EB6-7BC0-4BBB-9378-723E5E32C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522" y="5139148"/>
            <a:ext cx="4617201" cy="1074092"/>
          </a:xfrm>
          <a:prstGeom prst="rect">
            <a:avLst/>
          </a:prstGeom>
        </p:spPr>
      </p:pic>
      <p:pic>
        <p:nvPicPr>
          <p:cNvPr id="2050" name="Picture 2" descr="Image result for image caption generation">
            <a:extLst>
              <a:ext uri="{FF2B5EF4-FFF2-40B4-BE49-F238E27FC236}">
                <a16:creationId xmlns:a16="http://schemas.microsoft.com/office/drawing/2014/main" id="{BE377FDD-11B5-40F7-961B-6859D0A6A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06" y="2219281"/>
            <a:ext cx="3357969" cy="189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39A202-CC4C-463F-8ECA-19341A0703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75" y="4548812"/>
            <a:ext cx="4028835" cy="18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3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8BB7-464C-4660-B066-DDABC1D7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Subsampling with </a:t>
            </a:r>
            <a:r>
              <a:rPr lang="en-AU" dirty="0" err="1"/>
              <a:t>Keras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9DEB-50D1-41BD-B04B-406F4F2A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8989C-8AE0-4883-AA34-47C245152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2333625"/>
            <a:ext cx="8153400" cy="81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6094B4-D3C9-4427-94E6-CFBE1F248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" y="1966119"/>
            <a:ext cx="71342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23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F22E-4552-4834-9D7F-E6FCA842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Improving skip-gram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C1EB-AD46-4F9B-AD34-26E460AB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Unigram candidate sampling</a:t>
            </a:r>
          </a:p>
          <a:p>
            <a:pPr lvl="1"/>
            <a:r>
              <a:rPr lang="en-AU" dirty="0"/>
              <a:t>Sample the negative samples for loss computation according to a unigram distribution</a:t>
            </a:r>
          </a:p>
          <a:p>
            <a:pPr lvl="1"/>
            <a:r>
              <a:rPr lang="en-AU" dirty="0"/>
              <a:t>U(w[</a:t>
            </a:r>
            <a:r>
              <a:rPr lang="en-AU" dirty="0" err="1"/>
              <a:t>i</a:t>
            </a:r>
            <a:r>
              <a:rPr lang="en-AU" dirty="0"/>
              <a:t>]) = count(w[</a:t>
            </a:r>
            <a:r>
              <a:rPr lang="en-AU" dirty="0" err="1"/>
              <a:t>i</a:t>
            </a:r>
            <a:r>
              <a:rPr lang="en-AU" dirty="0"/>
              <a:t>])/Sum(count(w[</a:t>
            </a:r>
            <a:r>
              <a:rPr lang="en-AU" dirty="0" err="1"/>
              <a:t>i</a:t>
            </a:r>
            <a:r>
              <a:rPr lang="en-AU" dirty="0"/>
              <a:t>]))</a:t>
            </a:r>
          </a:p>
          <a:p>
            <a:pPr lvl="1"/>
            <a:r>
              <a:rPr lang="en-US" dirty="0"/>
              <a:t>U</a:t>
            </a:r>
            <a:r>
              <a:rPr lang="en-AU" dirty="0"/>
              <a:t>(w[</a:t>
            </a:r>
            <a:r>
              <a:rPr lang="en-AU" dirty="0" err="1"/>
              <a:t>i</a:t>
            </a:r>
            <a:r>
              <a:rPr lang="en-AU" dirty="0"/>
              <a:t>])^(3/4)/Z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4AB53-983F-4BBB-969A-BD05CCB28004}"/>
              </a:ext>
            </a:extLst>
          </p:cNvPr>
          <p:cNvSpPr/>
          <p:nvPr/>
        </p:nvSpPr>
        <p:spPr>
          <a:xfrm>
            <a:off x="838200" y="404817"/>
            <a:ext cx="5128865" cy="27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/>
              <a:t>More info: Refer chapter 4 of “Natural language processing with TensorFlow”</a:t>
            </a:r>
          </a:p>
        </p:txBody>
      </p:sp>
    </p:spTree>
    <p:extLst>
      <p:ext uri="{BB962C8B-B14F-4D97-AF65-F5344CB8AC3E}">
        <p14:creationId xmlns:p14="http://schemas.microsoft.com/office/powerpoint/2010/main" val="1105242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0ED3-6B8B-40ED-B3BF-A828DB13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09CF-0449-49F6-87E6-A191700B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Words used in similar contexts carry similar meanings</a:t>
            </a:r>
          </a:p>
          <a:p>
            <a:r>
              <a:rPr lang="en-AU" dirty="0"/>
              <a:t>Word vectors capture these semantics of words</a:t>
            </a:r>
          </a:p>
          <a:p>
            <a:r>
              <a:rPr lang="en-AU" dirty="0"/>
              <a:t>Word2vec are a family of algorithms trying to do that</a:t>
            </a:r>
          </a:p>
          <a:p>
            <a:r>
              <a:rPr lang="en-AU" dirty="0"/>
              <a:t>Skip-gram attempts to predict context words given the target word</a:t>
            </a:r>
          </a:p>
          <a:p>
            <a:r>
              <a:rPr lang="en-AU" dirty="0" err="1"/>
              <a:t>Keras</a:t>
            </a:r>
            <a:r>
              <a:rPr lang="en-AU" dirty="0"/>
              <a:t> provides various text processing functions as well as a input/output generator for skip-gram</a:t>
            </a:r>
          </a:p>
          <a:p>
            <a:r>
              <a:rPr lang="en-AU" dirty="0"/>
              <a:t>Negative sampling is a common loss for Word2vec</a:t>
            </a:r>
          </a:p>
          <a:p>
            <a:r>
              <a:rPr lang="en-AU" dirty="0"/>
              <a:t>Subsampling the corpus and unigram candidate sampling helps to improve performance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212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6FBA-384F-4010-A281-063D740C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I’m still not very clear how word vectors help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7C83B-96F2-4D93-8C12-E009335A7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66740"/>
            <a:ext cx="10515600" cy="2469108"/>
          </a:xfrm>
        </p:spPr>
      </p:pic>
    </p:spTree>
    <p:extLst>
      <p:ext uri="{BB962C8B-B14F-4D97-AF65-F5344CB8AC3E}">
        <p14:creationId xmlns:p14="http://schemas.microsoft.com/office/powerpoint/2010/main" val="386091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8101-E333-48F2-9B49-C8560F12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word vectors?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CD44-A6CF-4F30-9A91-4B0618539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meaning of a word relies on the context</a:t>
            </a:r>
          </a:p>
          <a:p>
            <a:pPr lvl="1"/>
            <a:r>
              <a:rPr lang="en-US" dirty="0"/>
              <a:t>You shall know a word by the company it keeps - J.R. Firth</a:t>
            </a:r>
          </a:p>
          <a:p>
            <a:pPr lvl="1"/>
            <a:endParaRPr lang="en-US" dirty="0"/>
          </a:p>
          <a:p>
            <a:r>
              <a:rPr lang="en-US" dirty="0"/>
              <a:t>Exercise:</a:t>
            </a:r>
          </a:p>
          <a:p>
            <a:pPr lvl="1"/>
            <a:r>
              <a:rPr lang="en-US" dirty="0"/>
              <a:t>Mary is a stubborn child. Her </a:t>
            </a:r>
            <a:r>
              <a:rPr lang="en-US" dirty="0" err="1"/>
              <a:t>pervicacious</a:t>
            </a:r>
            <a:r>
              <a:rPr lang="en-US" dirty="0"/>
              <a:t> nature always gets her in trouble</a:t>
            </a:r>
          </a:p>
          <a:p>
            <a:pPr lvl="1"/>
            <a:r>
              <a:rPr lang="en-US" dirty="0"/>
              <a:t>What does “</a:t>
            </a:r>
            <a:r>
              <a:rPr lang="en-US" dirty="0" err="1"/>
              <a:t>pervicacious</a:t>
            </a:r>
            <a:r>
              <a:rPr lang="en-US" dirty="0"/>
              <a:t>” mean?</a:t>
            </a:r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2F9E9-8FCE-4419-B124-F0B3DA2F0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78" y="4624388"/>
            <a:ext cx="60102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2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E584-46B6-4C91-BEC0-BECA986F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learnt word vectors might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157E-0705-423A-BD9B-94B4AB6AD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Word vectors of words used in similar context</a:t>
            </a:r>
          </a:p>
          <a:p>
            <a:pPr lvl="1"/>
            <a:r>
              <a:rPr lang="en-AU" dirty="0"/>
              <a:t>Close together</a:t>
            </a:r>
          </a:p>
          <a:p>
            <a:r>
              <a:rPr lang="en-AU" dirty="0"/>
              <a:t>Word vectors of words used in different context</a:t>
            </a:r>
          </a:p>
          <a:p>
            <a:pPr lvl="1"/>
            <a:r>
              <a:rPr lang="en-AU" dirty="0"/>
              <a:t>Far apart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02C28-D9C2-4516-B3D8-CEA4C0D90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30" y="3187700"/>
            <a:ext cx="36004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3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2F18-6E36-4E33-9A88-2232C138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470DA-ED5D-47FC-BF31-B769948CF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908" y="365125"/>
            <a:ext cx="6432268" cy="62186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4EF6D-F07A-4600-9C42-0EF477A0E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66" y="1690688"/>
            <a:ext cx="1444984" cy="1325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F45E53-7F1F-4502-978D-25B3A35F48BB}"/>
              </a:ext>
            </a:extLst>
          </p:cNvPr>
          <p:cNvSpPr/>
          <p:nvPr/>
        </p:nvSpPr>
        <p:spPr>
          <a:xfrm>
            <a:off x="10552176" y="1965960"/>
            <a:ext cx="493776" cy="484632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64B384-D0C6-42AC-BE5F-7FFDEBD74275}"/>
              </a:ext>
            </a:extLst>
          </p:cNvPr>
          <p:cNvCxnSpPr/>
          <p:nvPr/>
        </p:nvCxnSpPr>
        <p:spPr>
          <a:xfrm flipH="1" flipV="1">
            <a:off x="5150550" y="1690688"/>
            <a:ext cx="5401626" cy="2752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52CAB7-3D5B-4949-BF0E-7FEF02A845AB}"/>
              </a:ext>
            </a:extLst>
          </p:cNvPr>
          <p:cNvCxnSpPr>
            <a:cxnSpLocks/>
          </p:cNvCxnSpPr>
          <p:nvPr/>
        </p:nvCxnSpPr>
        <p:spPr>
          <a:xfrm flipH="1">
            <a:off x="5150550" y="2450592"/>
            <a:ext cx="5401626" cy="5656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7B38DB9-37C0-40E6-B49D-61962D189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259" y="89853"/>
            <a:ext cx="1458119" cy="1325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DF04382-C3D3-421C-BFE0-1FBF8CA9EE5B}"/>
              </a:ext>
            </a:extLst>
          </p:cNvPr>
          <p:cNvSpPr/>
          <p:nvPr/>
        </p:nvSpPr>
        <p:spPr>
          <a:xfrm>
            <a:off x="7534313" y="725996"/>
            <a:ext cx="493776" cy="545020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1F0644-8BA2-45CE-8F35-00F4CC3CE791}"/>
              </a:ext>
            </a:extLst>
          </p:cNvPr>
          <p:cNvCxnSpPr>
            <a:cxnSpLocks/>
          </p:cNvCxnSpPr>
          <p:nvPr/>
        </p:nvCxnSpPr>
        <p:spPr>
          <a:xfrm flipH="1" flipV="1">
            <a:off x="4702378" y="89853"/>
            <a:ext cx="2831936" cy="6361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FCCCA4-FF97-4A79-AE9D-FBF2DE958FAE}"/>
              </a:ext>
            </a:extLst>
          </p:cNvPr>
          <p:cNvCxnSpPr>
            <a:cxnSpLocks/>
          </p:cNvCxnSpPr>
          <p:nvPr/>
        </p:nvCxnSpPr>
        <p:spPr>
          <a:xfrm flipH="1">
            <a:off x="4702377" y="1271016"/>
            <a:ext cx="2831937" cy="144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99AB157-5E73-4917-9938-2628F695E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3527355"/>
            <a:ext cx="2498790" cy="1914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604B1B-FD14-4082-B336-5F80E2D71A40}"/>
              </a:ext>
            </a:extLst>
          </p:cNvPr>
          <p:cNvSpPr/>
          <p:nvPr/>
        </p:nvSpPr>
        <p:spPr>
          <a:xfrm>
            <a:off x="9862984" y="3676460"/>
            <a:ext cx="954367" cy="822388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2617EA-58C2-4746-95AF-B2DEC5554839}"/>
              </a:ext>
            </a:extLst>
          </p:cNvPr>
          <p:cNvCxnSpPr>
            <a:cxnSpLocks/>
          </p:cNvCxnSpPr>
          <p:nvPr/>
        </p:nvCxnSpPr>
        <p:spPr>
          <a:xfrm flipH="1">
            <a:off x="5150550" y="4517202"/>
            <a:ext cx="4712434" cy="9243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1AFB1B-BEB9-4DF5-A3D8-A786E2EF4BD4}"/>
              </a:ext>
            </a:extLst>
          </p:cNvPr>
          <p:cNvCxnSpPr>
            <a:cxnSpLocks/>
          </p:cNvCxnSpPr>
          <p:nvPr/>
        </p:nvCxnSpPr>
        <p:spPr>
          <a:xfrm flipH="1" flipV="1">
            <a:off x="5150550" y="3527356"/>
            <a:ext cx="4712434" cy="1491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7C09B94A-ACA0-43BA-AC08-3AEC1F8947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07" y="5619987"/>
            <a:ext cx="1214358" cy="924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3DF79D6-7ED4-4F55-B812-EAAD95A61F04}"/>
              </a:ext>
            </a:extLst>
          </p:cNvPr>
          <p:cNvSpPr/>
          <p:nvPr/>
        </p:nvSpPr>
        <p:spPr>
          <a:xfrm>
            <a:off x="9704316" y="3041334"/>
            <a:ext cx="317336" cy="331660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0FFC873-7BE9-4F7F-9330-87F8A8CF3965}"/>
              </a:ext>
            </a:extLst>
          </p:cNvPr>
          <p:cNvCxnSpPr>
            <a:cxnSpLocks/>
          </p:cNvCxnSpPr>
          <p:nvPr/>
        </p:nvCxnSpPr>
        <p:spPr>
          <a:xfrm flipH="1">
            <a:off x="4762465" y="3032433"/>
            <a:ext cx="4941851" cy="258755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F8942C-98A6-4E98-A71F-65EAC7412E17}"/>
              </a:ext>
            </a:extLst>
          </p:cNvPr>
          <p:cNvCxnSpPr>
            <a:cxnSpLocks/>
          </p:cNvCxnSpPr>
          <p:nvPr/>
        </p:nvCxnSpPr>
        <p:spPr>
          <a:xfrm flipH="1">
            <a:off x="4762465" y="3372994"/>
            <a:ext cx="4941851" cy="321076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36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C455-4B21-4091-A947-FCE111C6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Word2vec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AF80-EC42-4CDB-884D-C8C1C249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particular family of word vector algorithms</a:t>
            </a:r>
          </a:p>
          <a:p>
            <a:pPr lvl="1"/>
            <a:r>
              <a:rPr lang="en-AU" dirty="0"/>
              <a:t>Skip-gram</a:t>
            </a:r>
          </a:p>
          <a:p>
            <a:pPr lvl="1"/>
            <a:r>
              <a:rPr lang="en-AU" dirty="0"/>
              <a:t>Continuous Bag of Words model</a:t>
            </a:r>
          </a:p>
          <a:p>
            <a:pPr lvl="1"/>
            <a:endParaRPr lang="en-AU" dirty="0"/>
          </a:p>
          <a:p>
            <a:r>
              <a:rPr lang="en-AU" dirty="0"/>
              <a:t>Terminology: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Loss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51E98-48B0-4628-BE38-718533E10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2" y="4967097"/>
            <a:ext cx="5400675" cy="8191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9520D8-E0D9-45F8-9B33-F315073A2F4F}"/>
              </a:ext>
            </a:extLst>
          </p:cNvPr>
          <p:cNvCxnSpPr/>
          <p:nvPr/>
        </p:nvCxnSpPr>
        <p:spPr>
          <a:xfrm flipV="1">
            <a:off x="4261104" y="5632704"/>
            <a:ext cx="274320" cy="46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B09E18-0092-4574-A5A9-33F7B64E7426}"/>
              </a:ext>
            </a:extLst>
          </p:cNvPr>
          <p:cNvSpPr txBox="1"/>
          <p:nvPr/>
        </p:nvSpPr>
        <p:spPr>
          <a:xfrm>
            <a:off x="3395662" y="6139149"/>
            <a:ext cx="184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Length of corpus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14788-4A2D-4ACA-91C8-1068D028D415}"/>
              </a:ext>
            </a:extLst>
          </p:cNvPr>
          <p:cNvSpPr txBox="1"/>
          <p:nvPr/>
        </p:nvSpPr>
        <p:spPr>
          <a:xfrm>
            <a:off x="5108640" y="6127234"/>
            <a:ext cx="184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Window size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2AF26B-7B57-4696-BDD6-E713BC9915C6}"/>
              </a:ext>
            </a:extLst>
          </p:cNvPr>
          <p:cNvCxnSpPr>
            <a:cxnSpLocks/>
          </p:cNvCxnSpPr>
          <p:nvPr/>
        </p:nvCxnSpPr>
        <p:spPr>
          <a:xfrm flipH="1" flipV="1">
            <a:off x="5239512" y="5671662"/>
            <a:ext cx="365760" cy="43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8EA42A-6EE8-49E4-8A35-5AC872C7EF35}"/>
              </a:ext>
            </a:extLst>
          </p:cNvPr>
          <p:cNvCxnSpPr>
            <a:cxnSpLocks/>
          </p:cNvCxnSpPr>
          <p:nvPr/>
        </p:nvCxnSpPr>
        <p:spPr>
          <a:xfrm>
            <a:off x="7808976" y="4832160"/>
            <a:ext cx="353758" cy="40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4E6440-0FD5-4080-9B96-920C7F21E332}"/>
              </a:ext>
            </a:extLst>
          </p:cNvPr>
          <p:cNvSpPr txBox="1"/>
          <p:nvPr/>
        </p:nvSpPr>
        <p:spPr>
          <a:xfrm>
            <a:off x="6209063" y="4228723"/>
            <a:ext cx="13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Target word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D0AF79-33A8-45F6-ABCB-28FCC81FB00F}"/>
              </a:ext>
            </a:extLst>
          </p:cNvPr>
          <p:cNvCxnSpPr>
            <a:cxnSpLocks/>
          </p:cNvCxnSpPr>
          <p:nvPr/>
        </p:nvCxnSpPr>
        <p:spPr>
          <a:xfrm flipH="1">
            <a:off x="8574594" y="4832160"/>
            <a:ext cx="221743" cy="40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270656-F0FE-4B8C-B51D-4959A6ED93A6}"/>
              </a:ext>
            </a:extLst>
          </p:cNvPr>
          <p:cNvSpPr txBox="1"/>
          <p:nvPr/>
        </p:nvSpPr>
        <p:spPr>
          <a:xfrm>
            <a:off x="7666100" y="4225906"/>
            <a:ext cx="16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Context word(s)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A5349-ED3F-4AF7-974B-FD1228CBD50D}"/>
              </a:ext>
            </a:extLst>
          </p:cNvPr>
          <p:cNvSpPr txBox="1"/>
          <p:nvPr/>
        </p:nvSpPr>
        <p:spPr>
          <a:xfrm>
            <a:off x="2091023" y="3522502"/>
            <a:ext cx="7046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The </a:t>
            </a:r>
            <a:r>
              <a:rPr lang="en-AU" sz="2400" i="1" dirty="0">
                <a:solidFill>
                  <a:srgbClr val="FF0000"/>
                </a:solidFill>
              </a:rPr>
              <a:t>cat</a:t>
            </a:r>
            <a:r>
              <a:rPr lang="en-AU" sz="2400" dirty="0">
                <a:solidFill>
                  <a:srgbClr val="FF0000"/>
                </a:solidFill>
              </a:rPr>
              <a:t> </a:t>
            </a:r>
            <a:r>
              <a:rPr lang="en-AU" sz="2400" i="1" dirty="0">
                <a:solidFill>
                  <a:srgbClr val="FF0000"/>
                </a:solidFill>
              </a:rPr>
              <a:t>pushed</a:t>
            </a:r>
            <a:r>
              <a:rPr lang="en-AU" sz="2400" dirty="0"/>
              <a:t> </a:t>
            </a:r>
            <a:r>
              <a:rPr lang="en-AU" sz="2400" b="1" dirty="0">
                <a:solidFill>
                  <a:schemeClr val="accent1"/>
                </a:solidFill>
              </a:rPr>
              <a:t>the</a:t>
            </a:r>
            <a:r>
              <a:rPr lang="en-AU" sz="2400" dirty="0"/>
              <a:t> </a:t>
            </a:r>
            <a:r>
              <a:rPr lang="en-AU" sz="2400" i="1" dirty="0">
                <a:solidFill>
                  <a:srgbClr val="FF0000"/>
                </a:solidFill>
              </a:rPr>
              <a:t>glass</a:t>
            </a:r>
            <a:r>
              <a:rPr lang="en-AU" sz="2400" dirty="0">
                <a:solidFill>
                  <a:srgbClr val="FF0000"/>
                </a:solidFill>
              </a:rPr>
              <a:t> </a:t>
            </a:r>
            <a:r>
              <a:rPr lang="en-AU" sz="2400" i="1" dirty="0">
                <a:solidFill>
                  <a:srgbClr val="FF0000"/>
                </a:solidFill>
              </a:rPr>
              <a:t>off</a:t>
            </a:r>
            <a:r>
              <a:rPr lang="en-AU" sz="2400" dirty="0"/>
              <a:t> the table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8522DE-A8B9-4661-A278-8A88D93098A5}"/>
              </a:ext>
            </a:extLst>
          </p:cNvPr>
          <p:cNvSpPr txBox="1"/>
          <p:nvPr/>
        </p:nvSpPr>
        <p:spPr>
          <a:xfrm>
            <a:off x="3590448" y="3321244"/>
            <a:ext cx="188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[         ]        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686287-3EF1-41E1-A83B-228517EEE95E}"/>
              </a:ext>
            </a:extLst>
          </p:cNvPr>
          <p:cNvSpPr txBox="1"/>
          <p:nvPr/>
        </p:nvSpPr>
        <p:spPr>
          <a:xfrm>
            <a:off x="5516977" y="3344888"/>
            <a:ext cx="188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[     </a:t>
            </a:r>
            <a:r>
              <a:rPr lang="en-AU" sz="2800" dirty="0"/>
              <a:t> </a:t>
            </a:r>
            <a:r>
              <a:rPr lang="en-AU" sz="4800" dirty="0"/>
              <a:t> ]            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F0FD048-ADD3-44A7-A2CA-6A8A19C1D511}"/>
              </a:ext>
            </a:extLst>
          </p:cNvPr>
          <p:cNvCxnSpPr>
            <a:stCxn id="17" idx="1"/>
          </p:cNvCxnSpPr>
          <p:nvPr/>
        </p:nvCxnSpPr>
        <p:spPr>
          <a:xfrm rot="10800000">
            <a:off x="5433253" y="3984167"/>
            <a:ext cx="775811" cy="429222"/>
          </a:xfrm>
          <a:prstGeom prst="bentConnector3">
            <a:avLst>
              <a:gd name="adj1" fmla="val 100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88466A-B4FE-4209-AFCF-6EED67B985CA}"/>
              </a:ext>
            </a:extLst>
          </p:cNvPr>
          <p:cNvCxnSpPr>
            <a:cxnSpLocks/>
          </p:cNvCxnSpPr>
          <p:nvPr/>
        </p:nvCxnSpPr>
        <p:spPr>
          <a:xfrm flipH="1" flipV="1">
            <a:off x="6837522" y="3976666"/>
            <a:ext cx="1361502" cy="24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365662-D766-43B6-BFFE-49FB1085C443}"/>
              </a:ext>
            </a:extLst>
          </p:cNvPr>
          <p:cNvSpPr/>
          <p:nvPr/>
        </p:nvSpPr>
        <p:spPr>
          <a:xfrm>
            <a:off x="838200" y="404817"/>
            <a:ext cx="5128865" cy="27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/>
              <a:t>More info: Refer chapter 3 of “Natural language processing with TensorFlow”</a:t>
            </a:r>
          </a:p>
        </p:txBody>
      </p:sp>
    </p:spTree>
    <p:extLst>
      <p:ext uri="{BB962C8B-B14F-4D97-AF65-F5344CB8AC3E}">
        <p14:creationId xmlns:p14="http://schemas.microsoft.com/office/powerpoint/2010/main" val="120148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7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889E-AA34-48B7-B58D-2718F9D8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Skip-gram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1BCCE-229A-4E34-8276-115C57124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Consists of following components</a:t>
            </a:r>
          </a:p>
          <a:p>
            <a:pPr lvl="1"/>
            <a:r>
              <a:rPr lang="en-AU" dirty="0"/>
              <a:t>Input word </a:t>
            </a:r>
          </a:p>
          <a:p>
            <a:pPr lvl="2"/>
            <a:r>
              <a:rPr lang="en-AU" dirty="0"/>
              <a:t>in the form of an id</a:t>
            </a:r>
          </a:p>
          <a:p>
            <a:pPr lvl="1"/>
            <a:r>
              <a:rPr lang="en-AU" dirty="0"/>
              <a:t>Embedding layer </a:t>
            </a:r>
          </a:p>
          <a:p>
            <a:pPr lvl="2"/>
            <a:r>
              <a:rPr lang="en-AU" dirty="0"/>
              <a:t>Looks up the embedding for the input</a:t>
            </a:r>
          </a:p>
          <a:p>
            <a:pPr lvl="1"/>
            <a:r>
              <a:rPr lang="en-AU" dirty="0" err="1"/>
              <a:t>Softmax</a:t>
            </a:r>
            <a:r>
              <a:rPr lang="en-AU" dirty="0"/>
              <a:t> weights </a:t>
            </a:r>
          </a:p>
          <a:p>
            <a:pPr lvl="2"/>
            <a:r>
              <a:rPr lang="en-AU" dirty="0"/>
              <a:t>Convert the embeddings to predictions</a:t>
            </a:r>
          </a:p>
          <a:p>
            <a:pPr lvl="1"/>
            <a:r>
              <a:rPr lang="en-AU" dirty="0"/>
              <a:t>Loss</a:t>
            </a:r>
          </a:p>
          <a:p>
            <a:pPr lvl="2"/>
            <a:r>
              <a:rPr lang="en-AU" dirty="0"/>
              <a:t>Used to optimize the parameters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BF556C-0BDC-4DB3-8D4E-9B899863F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36" y="1056788"/>
            <a:ext cx="5626984" cy="47444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A6DE17-FC39-4159-B7D9-EBC0203BCE6B}"/>
              </a:ext>
            </a:extLst>
          </p:cNvPr>
          <p:cNvSpPr/>
          <p:nvPr/>
        </p:nvSpPr>
        <p:spPr>
          <a:xfrm>
            <a:off x="838200" y="469506"/>
            <a:ext cx="5128865" cy="27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/>
              <a:t>More info: Refer chapter 3 of “Natural language processing with TensorFlow”</a:t>
            </a:r>
          </a:p>
        </p:txBody>
      </p:sp>
    </p:spTree>
    <p:extLst>
      <p:ext uri="{BB962C8B-B14F-4D97-AF65-F5344CB8AC3E}">
        <p14:creationId xmlns:p14="http://schemas.microsoft.com/office/powerpoint/2010/main" val="272345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1190</Words>
  <Application>Microsoft Office PowerPoint</Application>
  <PresentationFormat>Widescreen</PresentationFormat>
  <Paragraphs>188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Word Vectors</vt:lpstr>
      <vt:lpstr>Why word vectors?</vt:lpstr>
      <vt:lpstr>Why word vectors?</vt:lpstr>
      <vt:lpstr>I’m still not very clear how word vectors help</vt:lpstr>
      <vt:lpstr>What are word vectors?</vt:lpstr>
      <vt:lpstr>What learnt word vectors might look like?</vt:lpstr>
      <vt:lpstr>PowerPoint Presentation</vt:lpstr>
      <vt:lpstr>Word2vec Algorithms</vt:lpstr>
      <vt:lpstr>Skip-gram Algorithm</vt:lpstr>
      <vt:lpstr>Creating inputs/outputs from text</vt:lpstr>
      <vt:lpstr>Getting to know data</vt:lpstr>
      <vt:lpstr>Introduction to data</vt:lpstr>
      <vt:lpstr>Pre-processing textual data</vt:lpstr>
      <vt:lpstr>What else happens when you fit_on_texts?</vt:lpstr>
      <vt:lpstr>How to convert any arbitrary text to a sequence?</vt:lpstr>
      <vt:lpstr>Skipgram with TensorFlow</vt:lpstr>
      <vt:lpstr>Defining inputs</vt:lpstr>
      <vt:lpstr>Defining word embeddings and weights</vt:lpstr>
      <vt:lpstr>Defining predictions and outputs</vt:lpstr>
      <vt:lpstr>Defining loss</vt:lpstr>
      <vt:lpstr>Why this complicated loss?</vt:lpstr>
      <vt:lpstr>Why not categorical crossentropy?</vt:lpstr>
      <vt:lpstr>Defining an optimizer</vt:lpstr>
      <vt:lpstr>Generating data</vt:lpstr>
      <vt:lpstr>Running skip-gram</vt:lpstr>
      <vt:lpstr>Evaluating word vectors</vt:lpstr>
      <vt:lpstr>Visualising word vectors</vt:lpstr>
      <vt:lpstr>Improving skip-gram </vt:lpstr>
      <vt:lpstr>Exercise: Why does subsampling help?</vt:lpstr>
      <vt:lpstr>Subsampling with Keras</vt:lpstr>
      <vt:lpstr>Improving skip-gram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Vectors</dc:title>
  <dc:creator>Thushan Ganegedara</dc:creator>
  <cp:lastModifiedBy>Thushan Ganegedara</cp:lastModifiedBy>
  <cp:revision>28</cp:revision>
  <dcterms:created xsi:type="dcterms:W3CDTF">2019-03-13T10:00:48Z</dcterms:created>
  <dcterms:modified xsi:type="dcterms:W3CDTF">2019-03-17T20:37:29Z</dcterms:modified>
</cp:coreProperties>
</file>