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8" r:id="rId12"/>
    <p:sldId id="266" r:id="rId13"/>
    <p:sldId id="268" r:id="rId14"/>
    <p:sldId id="267" r:id="rId15"/>
    <p:sldId id="280" r:id="rId16"/>
    <p:sldId id="269" r:id="rId17"/>
    <p:sldId id="270" r:id="rId18"/>
    <p:sldId id="271" r:id="rId19"/>
    <p:sldId id="272" r:id="rId20"/>
    <p:sldId id="277" r:id="rId21"/>
    <p:sldId id="273" r:id="rId22"/>
    <p:sldId id="274" r:id="rId23"/>
    <p:sldId id="275" r:id="rId24"/>
    <p:sldId id="279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A48A-86B9-408F-BC68-0568137AE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07086-0977-4C97-9CD7-4C9DF607D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0A1B2-3A65-4C1A-ABD4-3ACF9F1F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AEA-299A-4BD2-8B06-C06EE9EEF28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01747-DBBA-4F20-8E7C-93BA43E3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DE1CE-B35F-4D95-9655-B5C1F70C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8300-4B0D-40FD-97BF-679640249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16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37F9-6EDD-4209-BA73-DF5167DA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E2EE1-0332-45FD-BA8D-EF9384AEC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125F-5DD9-489D-BD20-B8451B0F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AEA-299A-4BD2-8B06-C06EE9EEF28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1231E-DED5-4E05-82B9-A99EAB41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2C8A9-B2BD-457F-BF65-E35AF9C9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8300-4B0D-40FD-97BF-679640249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48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AFF8EB-F04A-4988-9E20-EA377B6F4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CE543-C443-404D-A71E-0D4319C3C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C156F-ED58-405A-B87D-374713D1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AEA-299A-4BD2-8B06-C06EE9EEF28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90ADB-DAD3-4431-BC53-E3AAAD20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2C32-E3DC-4E0B-86A7-FEAD2BD8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8300-4B0D-40FD-97BF-679640249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448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F90A-EC1B-438D-A1C6-C030BDA6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8A745-E1F8-42D0-BA2A-AECDC232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00B91-2D93-4908-B33E-72CC7902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AEA-299A-4BD2-8B06-C06EE9EEF28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2A78-5220-4835-9092-A4742BDC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06764-91F9-4AA8-B42A-D2605807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8300-4B0D-40FD-97BF-679640249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80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550B-A04D-4F45-AC4A-EE6B11E8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E66DD-FC38-452D-9944-E7E900E3B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758BA-C142-4F3C-B322-613C0817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AEA-299A-4BD2-8B06-C06EE9EEF28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9E195-1185-4EFE-A766-FC6DB9A6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8940-DB9F-4159-AF70-89C7D07F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8300-4B0D-40FD-97BF-679640249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6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2C2F-F0D3-41EA-9544-33F27922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50FF-263D-4630-9FBE-985C548B6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4C82-352E-40F6-9BFD-66AC9AB37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8804F-6BF8-4873-943C-3E835CAE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AEA-299A-4BD2-8B06-C06EE9EEF28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42183-9EC3-4085-8906-E9167AEE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A436C-B36A-4300-98B7-58B6ADD2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8300-4B0D-40FD-97BF-679640249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700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5DC7-B943-49D0-A0D7-5C165E08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0A123-3128-433E-8EF3-232B4B06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0B558-47E7-438C-B355-0BB736F8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697C7-1082-4140-99A0-D2EDB95B5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22CF1-296B-456C-9A79-B3C6EA5CC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7EE2E-FC4B-40B5-A8E7-EF70AA96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AEA-299A-4BD2-8B06-C06EE9EEF28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B1063-DE1A-47E8-9C15-4C07BEA9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3F399-E3BF-42CD-B824-8DE9CD77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8300-4B0D-40FD-97BF-679640249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21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DD0C-214A-4C4A-873C-ABF78B98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016DD-C33A-45CC-B113-053A6D35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AEA-299A-4BD2-8B06-C06EE9EEF28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08EA-C53B-43BE-8456-42F65A44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15634-5D91-4F06-89A1-2342720A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8300-4B0D-40FD-97BF-679640249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0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43ED3-2CBE-4CCF-81EE-57EBB2F9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AEA-299A-4BD2-8B06-C06EE9EEF28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7B89E-2F67-4D87-ACC2-B88E2540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DCF47-9CEF-4C31-A76E-21144F27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8300-4B0D-40FD-97BF-679640249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39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B466-748E-4577-8847-05ECC030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935D-21B5-4EC8-B2B3-F209E912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C40F9-9CC0-49DE-8F17-5794D9230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30093-9C17-4297-AB06-A47DCD97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AEA-299A-4BD2-8B06-C06EE9EEF28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53414-0DBC-4580-8108-331E83C3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88914-44C7-43CB-AA33-52BA25A2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8300-4B0D-40FD-97BF-679640249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3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00DE-9353-4CD9-9593-081B3B4A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BE748-65ED-4BC5-A7BE-4A0072FE9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5BD86-330D-4B86-9147-08086293C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CBC38-63E1-48AC-82DD-1B493C31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AEA-299A-4BD2-8B06-C06EE9EEF28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E5EA5-0BFE-4585-B997-1A21BC32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31841-163D-48DB-99F2-B13346D1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8300-4B0D-40FD-97BF-679640249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18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A3EB0-5C31-401D-B011-0D6DE76F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06E78-7582-409B-9DAC-959D70BF1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F6344-EF08-46EA-8098-0AB1DAAF6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69AEA-299A-4BD2-8B06-C06EE9EEF28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A7EE5-2F2A-44DE-A545-8719C09F1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C6577-3052-4816-A097-F89F155DC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58300-4B0D-40FD-97BF-679640249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94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765A-6FAA-4775-9753-7C1FD35B6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Sentiment Analysis with LSTMs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EF4B0-03B3-4398-AF61-6FB3EB152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376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5084-E581-4546-A382-471FD7CA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Computations in an LSTM cell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5807-6887-4621-AAF7-B0E5B79D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A3A49-5E48-41E7-B192-FA9A6BAC2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142" y="1826654"/>
            <a:ext cx="4331658" cy="4350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430408-F718-4A91-87EB-3B5D43CF0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509" y="1825625"/>
            <a:ext cx="2981325" cy="4324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0C4ACA-4C63-4296-8311-DCCB5F171886}"/>
              </a:ext>
            </a:extLst>
          </p:cNvPr>
          <p:cNvSpPr txBox="1"/>
          <p:nvPr/>
        </p:nvSpPr>
        <p:spPr>
          <a:xfrm>
            <a:off x="1216239" y="2010284"/>
            <a:ext cx="158910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gate</a:t>
            </a:r>
          </a:p>
          <a:p>
            <a:endParaRPr lang="en-US" dirty="0"/>
          </a:p>
          <a:p>
            <a:endParaRPr lang="en-US" sz="1100" dirty="0"/>
          </a:p>
          <a:p>
            <a:r>
              <a:rPr lang="en-US" dirty="0"/>
              <a:t>Forget gate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700" dirty="0"/>
          </a:p>
          <a:p>
            <a:r>
              <a:rPr lang="en-US" dirty="0"/>
              <a:t>Cell memory</a:t>
            </a:r>
          </a:p>
          <a:p>
            <a:endParaRPr lang="en-US" sz="1000" dirty="0"/>
          </a:p>
          <a:p>
            <a:endParaRPr lang="en-US" dirty="0"/>
          </a:p>
          <a:p>
            <a:r>
              <a:rPr lang="en-US" dirty="0"/>
              <a:t>Output gate</a:t>
            </a:r>
          </a:p>
          <a:p>
            <a:endParaRPr lang="en-US" dirty="0"/>
          </a:p>
          <a:p>
            <a:endParaRPr lang="en-US" sz="1050" dirty="0"/>
          </a:p>
          <a:p>
            <a:r>
              <a:rPr lang="en-US" dirty="0"/>
              <a:t>Output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235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7C35-B25E-49B2-85B6-C8C25EA0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a RNN and an LSTM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76D6CF-67CB-4ED8-87D5-4B881E011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26" y="2134425"/>
            <a:ext cx="3543607" cy="35588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B9CD78-5534-4CCD-8AA9-ACA6BDB58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36" y="2663300"/>
            <a:ext cx="2750102" cy="250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4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5A29-73A6-49AB-9728-C261DE2B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LSTMs for prediction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4150-BAE4-4E8B-AED7-79693025B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5225" cy="4351338"/>
          </a:xfrm>
        </p:spPr>
        <p:txBody>
          <a:bodyPr/>
          <a:lstStyle/>
          <a:p>
            <a:r>
              <a:rPr lang="en-US" dirty="0"/>
              <a:t>LSTMs are not very useful without a prediction layer on top</a:t>
            </a:r>
          </a:p>
          <a:p>
            <a:r>
              <a:rPr lang="en-US" dirty="0"/>
              <a:t>Therefore we use a </a:t>
            </a:r>
            <a:r>
              <a:rPr lang="en-US" dirty="0" err="1"/>
              <a:t>Softmax</a:t>
            </a:r>
            <a:r>
              <a:rPr lang="en-US" dirty="0"/>
              <a:t> layer on top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146B8-DC31-4EB3-9CE8-57C585207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29" y="1458969"/>
            <a:ext cx="7324716" cy="507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420A-FAC5-400C-B8EA-8BBFD2A0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LSTMs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083AF-7631-41D8-9222-13A9F94B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7796" cy="4351338"/>
          </a:xfrm>
        </p:spPr>
        <p:txBody>
          <a:bodyPr/>
          <a:lstStyle/>
          <a:p>
            <a:r>
              <a:rPr lang="en-US" dirty="0"/>
              <a:t>In order to train an LSTM we perform “unrolling”</a:t>
            </a:r>
          </a:p>
          <a:p>
            <a:r>
              <a:rPr lang="en-US" dirty="0"/>
              <a:t>Then the gradients are computed for each step</a:t>
            </a:r>
          </a:p>
          <a:p>
            <a:r>
              <a:rPr lang="en-US" dirty="0"/>
              <a:t>Finally the gradients are summed up to perform backpropagation</a:t>
            </a:r>
          </a:p>
          <a:p>
            <a:r>
              <a:rPr lang="en-US" dirty="0">
                <a:solidFill>
                  <a:srgbClr val="FF0000"/>
                </a:solidFill>
              </a:rPr>
              <a:t>Any limitations with this approach?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7F5D8-D16A-4664-A72F-FC0A5662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93" y="1411549"/>
            <a:ext cx="6370874" cy="45675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63543B-2598-4848-9F7A-665EE1BC4BA5}"/>
              </a:ext>
            </a:extLst>
          </p:cNvPr>
          <p:cNvSpPr/>
          <p:nvPr/>
        </p:nvSpPr>
        <p:spPr>
          <a:xfrm>
            <a:off x="838200" y="365125"/>
            <a:ext cx="5420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/>
              <a:t>More info: Refer chapter 6 and 7 of “Natural language processing with TensorFlow”</a:t>
            </a:r>
          </a:p>
        </p:txBody>
      </p:sp>
    </p:spTree>
    <p:extLst>
      <p:ext uri="{BB962C8B-B14F-4D97-AF65-F5344CB8AC3E}">
        <p14:creationId xmlns:p14="http://schemas.microsoft.com/office/powerpoint/2010/main" val="109301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58CE-4962-4EE0-9EBA-3FEAE06D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 and Exploding gradient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BDBB-63C1-4233-A7C7-F4459A5C2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Gradients can vanish/explode depending on the way the weights are initialized</a:t>
            </a:r>
          </a:p>
          <a:p>
            <a:r>
              <a:rPr lang="en-US" dirty="0"/>
              <a:t>Likelihood of vanishing/exploding gradients increases with longer sequences</a:t>
            </a:r>
          </a:p>
          <a:p>
            <a:r>
              <a:rPr lang="en-US" dirty="0"/>
              <a:t>How to solve the exploding gradient?</a:t>
            </a:r>
          </a:p>
          <a:p>
            <a:r>
              <a:rPr lang="en-US" dirty="0"/>
              <a:t>How to solve vanishing </a:t>
            </a:r>
            <a:r>
              <a:rPr lang="en-US" dirty="0" err="1"/>
              <a:t>greadients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26C5F-F6F9-4C8C-9E92-E2F5799640C5}"/>
              </a:ext>
            </a:extLst>
          </p:cNvPr>
          <p:cNvSpPr/>
          <p:nvPr/>
        </p:nvSpPr>
        <p:spPr>
          <a:xfrm>
            <a:off x="838200" y="365125"/>
            <a:ext cx="51288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/>
              <a:t>More info: Refer chapter 6 and 7 of “Natural language processing with TensorFlow”</a:t>
            </a:r>
          </a:p>
        </p:txBody>
      </p:sp>
    </p:spTree>
    <p:extLst>
      <p:ext uri="{BB962C8B-B14F-4D97-AF65-F5344CB8AC3E}">
        <p14:creationId xmlns:p14="http://schemas.microsoft.com/office/powerpoint/2010/main" val="141982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1A50-AF5C-43BD-B9E6-38BC65B6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Are there better/simpler alternatives?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A7526-5BBA-4824-A182-89A41F991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Gated Recurrent Units is one simpler well-performing alternative for LSTMs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96A25-6D02-420B-A042-5C818315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21" y="3071060"/>
            <a:ext cx="7324078" cy="34218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9A496B-1D06-47E0-B7F0-75A490EC804E}"/>
              </a:ext>
            </a:extLst>
          </p:cNvPr>
          <p:cNvSpPr/>
          <p:nvPr/>
        </p:nvSpPr>
        <p:spPr>
          <a:xfrm>
            <a:off x="838200" y="440689"/>
            <a:ext cx="59088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/>
              <a:t>More info: Refer chapter 7 of “Natural language processing with TensorFlow”</a:t>
            </a:r>
          </a:p>
        </p:txBody>
      </p:sp>
    </p:spTree>
    <p:extLst>
      <p:ext uri="{BB962C8B-B14F-4D97-AF65-F5344CB8AC3E}">
        <p14:creationId xmlns:p14="http://schemas.microsoft.com/office/powerpoint/2010/main" val="7878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D99D56-D8B8-4859-991E-77F1667B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sentiment </a:t>
            </a:r>
            <a:r>
              <a:rPr lang="en-US" dirty="0" err="1"/>
              <a:t>analyser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01988-9C30-4DD6-B81F-50CF78C0A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387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7D60-7FEE-4ADE-9DD3-A552F53A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335D4-DE1B-4694-AF7D-00DACCD5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Positive reviews</a:t>
            </a:r>
          </a:p>
          <a:p>
            <a:pPr lvl="1"/>
            <a:r>
              <a:rPr lang="en-US" altLang="en-US" dirty="0">
                <a:latin typeface="Arial Unicode MS"/>
              </a:rPr>
              <a:t>Sometimes it takes a film-making master like Kubrick to bring that extra little something, …</a:t>
            </a:r>
          </a:p>
          <a:p>
            <a:pPr lvl="1"/>
            <a:r>
              <a:rPr lang="en-US" altLang="en-US" dirty="0">
                <a:latin typeface="Arial Unicode MS"/>
              </a:rPr>
              <a:t>A classy film pulled in 2 directions. To its advantage it is directed by Wes Craven. …</a:t>
            </a:r>
          </a:p>
          <a:p>
            <a:pPr lvl="1"/>
            <a:r>
              <a:rPr lang="en-US" altLang="en-US" dirty="0">
                <a:latin typeface="Arial Unicode MS"/>
              </a:rPr>
              <a:t>I find this movie very enjoyable. The plot is simple and easily digestible, the </a:t>
            </a:r>
            <a:r>
              <a:rPr lang="en-US" altLang="en-US" dirty="0" err="1">
                <a:latin typeface="Arial Unicode MS"/>
              </a:rPr>
              <a:t>humour</a:t>
            </a:r>
            <a:r>
              <a:rPr lang="en-US" altLang="en-US" dirty="0">
                <a:latin typeface="Arial Unicode MS"/>
              </a:rPr>
              <a:t> is light and …</a:t>
            </a:r>
          </a:p>
          <a:p>
            <a:r>
              <a:rPr lang="en-US" altLang="en-US" dirty="0">
                <a:latin typeface="Arial Unicode MS"/>
              </a:rPr>
              <a:t>Negative reviews</a:t>
            </a:r>
          </a:p>
          <a:p>
            <a:pPr lvl="1"/>
            <a:r>
              <a:rPr lang="en-US" altLang="en-US" dirty="0">
                <a:latin typeface="Arial Unicode MS"/>
              </a:rPr>
              <a:t>Even for the cocaine laced 1980's this is a pathetic. I don't understand why someone would want to …</a:t>
            </a:r>
          </a:p>
          <a:p>
            <a:pPr lvl="1"/>
            <a:r>
              <a:rPr lang="en-US" altLang="en-US" dirty="0">
                <a:latin typeface="Arial Unicode MS"/>
              </a:rPr>
              <a:t>I watched this hoping to find out something I didn`t know about modern history`s most infamous man a …</a:t>
            </a:r>
          </a:p>
          <a:p>
            <a:pPr lvl="1"/>
            <a:r>
              <a:rPr lang="en-US" altLang="en-US" dirty="0">
                <a:latin typeface="Arial Unicode MS"/>
              </a:rPr>
              <a:t>Saw this movie when it first came out in the 1970's and hated, hated, hated it! Easily the most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5615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0890-6653-462A-8560-20528D93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text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6F18-A8FA-48AF-A079-900D5583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Fitting a tokenizer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Transforming to sequences and padding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do we need padding? 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4EC5B-2B61-4498-82CE-D472EDDE4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42" y="2387584"/>
            <a:ext cx="6296025" cy="733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BDE729-4E9A-4F60-AAFB-4F6C9522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42" y="4052025"/>
            <a:ext cx="80295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0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ED9C-82CF-4CB5-93E7-161F8332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sentiment </a:t>
            </a:r>
            <a:r>
              <a:rPr lang="en-US" dirty="0" err="1"/>
              <a:t>analyser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1C82-50CE-4DC1-8587-1323BA5D9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layer</a:t>
            </a:r>
          </a:p>
          <a:p>
            <a:endParaRPr lang="en-US" dirty="0"/>
          </a:p>
          <a:p>
            <a:r>
              <a:rPr lang="en-US" dirty="0"/>
              <a:t>Embedding layer</a:t>
            </a:r>
          </a:p>
          <a:p>
            <a:endParaRPr lang="en-US" dirty="0"/>
          </a:p>
          <a:p>
            <a:r>
              <a:rPr lang="en-US" dirty="0"/>
              <a:t>LSTM layer</a:t>
            </a:r>
          </a:p>
          <a:p>
            <a:endParaRPr lang="en-US" dirty="0"/>
          </a:p>
          <a:p>
            <a:r>
              <a:rPr lang="en-US" dirty="0"/>
              <a:t>Prediction layer</a:t>
            </a:r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649BF-8AFB-447D-9EB8-39C01D2D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01" y="2364142"/>
            <a:ext cx="4524375" cy="247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A128D7-5998-45C2-A3E3-6B6A7FA29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01" y="3404586"/>
            <a:ext cx="8896350" cy="209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23B929-7430-4112-B4DF-4DC7C0EF3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001" y="4406930"/>
            <a:ext cx="9353550" cy="20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4006E-97CC-4E3D-A9C7-28B603976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001" y="5440345"/>
            <a:ext cx="4848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2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FDB3-48E0-4A23-902C-B537A61F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EDF91-E842-4959-9AD3-CEAD50B7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Why sentiment analysis (SA)?</a:t>
            </a:r>
          </a:p>
          <a:p>
            <a:r>
              <a:rPr lang="en-AU" dirty="0"/>
              <a:t>What is sentiment analysis?</a:t>
            </a:r>
          </a:p>
          <a:p>
            <a:r>
              <a:rPr lang="en-AU" dirty="0"/>
              <a:t>Solving sentiment analysis as a sequential task</a:t>
            </a:r>
          </a:p>
          <a:p>
            <a:r>
              <a:rPr lang="en-AU" dirty="0"/>
              <a:t>Introduction to deep sequential models</a:t>
            </a:r>
          </a:p>
          <a:p>
            <a:r>
              <a:rPr lang="en-AU" dirty="0"/>
              <a:t>Inside an LSTM</a:t>
            </a:r>
          </a:p>
          <a:p>
            <a:r>
              <a:rPr lang="en-AU" dirty="0"/>
              <a:t>Implementing a SA LSTM network with </a:t>
            </a:r>
            <a:r>
              <a:rPr lang="en-AU" dirty="0" err="1"/>
              <a:t>Keras</a:t>
            </a:r>
            <a:endParaRPr lang="en-AU" dirty="0"/>
          </a:p>
          <a:p>
            <a:r>
              <a:rPr lang="en-AU" dirty="0"/>
              <a:t>Evaluating performance</a:t>
            </a:r>
          </a:p>
          <a:p>
            <a:r>
              <a:rPr lang="en-AU" dirty="0"/>
              <a:t>Comparing the results to RNNs</a:t>
            </a:r>
          </a:p>
        </p:txBody>
      </p:sp>
    </p:spTree>
    <p:extLst>
      <p:ext uri="{BB962C8B-B14F-4D97-AF65-F5344CB8AC3E}">
        <p14:creationId xmlns:p14="http://schemas.microsoft.com/office/powerpoint/2010/main" val="165100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84DF-25DE-463B-A9B7-E5E54D1D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full model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B8C4-4A96-4560-869A-F437378C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1505F-42B1-4541-ACA7-411659033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1599"/>
            <a:ext cx="8124825" cy="600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150E78-B4CA-4ED9-A31A-361C3992F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5793"/>
            <a:ext cx="66389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21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71DA-3B49-4F12-BDC4-109E71C0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sentiment </a:t>
            </a:r>
            <a:r>
              <a:rPr lang="en-US" dirty="0" err="1"/>
              <a:t>analyser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5499-ADBE-477D-BF2F-620A583A8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473BA-5528-4B71-A718-12EF8505F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79" y="1846125"/>
            <a:ext cx="9968189" cy="316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17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519C-7BB2-41D5-BBEA-02AFC42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8A73-0DA2-48D4-B082-EE3D6EBA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EB076-CD2B-44A4-9CE0-591B39BA5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69" y="1825625"/>
            <a:ext cx="10202662" cy="337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32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10E5-D087-400B-9BEA-0CEDEE12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a RNN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6591-A404-4281-8535-5A27B0F3A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</a:t>
            </a:r>
            <a:r>
              <a:rPr lang="en-AU" dirty="0" err="1"/>
              <a:t>hich</a:t>
            </a:r>
            <a:r>
              <a:rPr lang="en-AU" dirty="0"/>
              <a:t> one is better? And why?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270A0-AAF2-44C1-808A-D244705DE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69" y="1901528"/>
            <a:ext cx="10515600" cy="35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03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BA86-AACC-48E5-A189-4CA905DD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Improving LSTM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E6C4-1D5D-4BCD-82A7-05F34E87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Data shuffling for every epoch</a:t>
            </a:r>
          </a:p>
          <a:p>
            <a:r>
              <a:rPr lang="en-AU" dirty="0"/>
              <a:t>Subsampling words</a:t>
            </a:r>
          </a:p>
          <a:p>
            <a:r>
              <a:rPr lang="en-AU" dirty="0"/>
              <a:t>Deep LSTMs</a:t>
            </a:r>
          </a:p>
          <a:p>
            <a:r>
              <a:rPr lang="en-AU" dirty="0"/>
              <a:t>Bidirectional LSTMs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B6B74-40D6-46C8-97F2-5AF6782DF07F}"/>
              </a:ext>
            </a:extLst>
          </p:cNvPr>
          <p:cNvSpPr/>
          <p:nvPr/>
        </p:nvSpPr>
        <p:spPr>
          <a:xfrm>
            <a:off x="1095652" y="3725074"/>
            <a:ext cx="5128865" cy="27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/>
              <a:t>More info: Refer chapter 7 of “Natural language processing with TensorFlow”</a:t>
            </a:r>
          </a:p>
        </p:txBody>
      </p:sp>
    </p:spTree>
    <p:extLst>
      <p:ext uri="{BB962C8B-B14F-4D97-AF65-F5344CB8AC3E}">
        <p14:creationId xmlns:p14="http://schemas.microsoft.com/office/powerpoint/2010/main" val="2852086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7099-9F77-4179-BCFE-D2B9A940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E6854-1F50-4D3C-86CB-424C3280D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Applications/challenges of sentiment analysis</a:t>
            </a:r>
          </a:p>
          <a:p>
            <a:r>
              <a:rPr lang="en-US" dirty="0"/>
              <a:t>What is sentiment analysis</a:t>
            </a:r>
          </a:p>
          <a:p>
            <a:r>
              <a:rPr lang="en-US" dirty="0"/>
              <a:t>How LSTMs work?</a:t>
            </a:r>
          </a:p>
          <a:p>
            <a:r>
              <a:rPr lang="en-US"/>
              <a:t>Other alternatives to LSTMs?</a:t>
            </a:r>
            <a:endParaRPr lang="en-US" dirty="0"/>
          </a:p>
          <a:p>
            <a:r>
              <a:rPr lang="en-US" dirty="0"/>
              <a:t>Implementing a sentiment </a:t>
            </a:r>
            <a:r>
              <a:rPr lang="en-US" dirty="0" err="1"/>
              <a:t>analyser</a:t>
            </a:r>
            <a:r>
              <a:rPr lang="en-US" dirty="0"/>
              <a:t> with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Running/Training the model</a:t>
            </a:r>
          </a:p>
          <a:p>
            <a:r>
              <a:rPr lang="en-US" dirty="0"/>
              <a:t>Evaluating the model</a:t>
            </a:r>
          </a:p>
          <a:p>
            <a:r>
              <a:rPr lang="en-US" dirty="0"/>
              <a:t>Comparing the results with a RNN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720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97DE-3A9E-4A82-A408-B3FDFD90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sentiment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87F3D-BC10-478C-BA91-581B8DC6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phrase/sentence/short paragraph extracting whether the corpus carry a positive/negative/neutral sentiment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 liked that movie a lot – Positive</a:t>
            </a:r>
          </a:p>
          <a:p>
            <a:pPr lvl="1"/>
            <a:r>
              <a:rPr lang="en-US" dirty="0"/>
              <a:t>The movie was an utter disappointment – Negative</a:t>
            </a:r>
          </a:p>
          <a:p>
            <a:pPr lvl="1"/>
            <a:r>
              <a:rPr lang="en-US" dirty="0"/>
              <a:t>It was </a:t>
            </a:r>
            <a:r>
              <a:rPr lang="en-US" dirty="0" err="1"/>
              <a:t>okey</a:t>
            </a:r>
            <a:r>
              <a:rPr lang="en-US" dirty="0"/>
              <a:t> – </a:t>
            </a:r>
            <a:r>
              <a:rPr lang="en-US" dirty="0" err="1"/>
              <a:t>Neurtral</a:t>
            </a:r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510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FD12-396A-48ED-84A0-E2FCC9FF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3083F-4EBE-413F-8064-3C851C708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products and services</a:t>
            </a:r>
          </a:p>
          <a:p>
            <a:r>
              <a:rPr lang="en-US" dirty="0"/>
              <a:t>Detect suicidal thoughts/depression in social media posts</a:t>
            </a:r>
          </a:p>
          <a:p>
            <a:r>
              <a:rPr lang="en-US" dirty="0"/>
              <a:t>Movie recommendation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105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5EB0-F277-4311-8EE4-9B3D8E0F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6D298-6661-400E-AFB5-D3D199312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Double negation: </a:t>
            </a:r>
            <a:r>
              <a:rPr lang="en-US" i="1" dirty="0"/>
              <a:t>I do not dislike that movie</a:t>
            </a:r>
          </a:p>
          <a:p>
            <a:r>
              <a:rPr lang="en-US" dirty="0"/>
              <a:t>    Difference in word ordering: </a:t>
            </a:r>
            <a:r>
              <a:rPr lang="en-US" i="1" dirty="0"/>
              <a:t>That movie was great, not</a:t>
            </a:r>
          </a:p>
          <a:p>
            <a:r>
              <a:rPr lang="en-US" dirty="0"/>
              <a:t>    Sarcasm: </a:t>
            </a:r>
            <a:r>
              <a:rPr lang="en-US" i="1" dirty="0"/>
              <a:t>I enjoyed the late delivery of it so much!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12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DEE4-1268-4435-8E6F-31C3E0EC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sentiment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A8D3-0CD3-4017-919F-D25DA047D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0BF2D-01B8-4C8C-BB0C-9AAE3F89D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82" y="2773485"/>
            <a:ext cx="53149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8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4133-DE35-4517-AF29-1FFDA6CA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deep sequential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DB3B-6E1D-4154-8445-47F29540E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sequential models </a:t>
            </a:r>
          </a:p>
          <a:p>
            <a:pPr lvl="1"/>
            <a:r>
              <a:rPr lang="en-US" dirty="0"/>
              <a:t>RNNs</a:t>
            </a:r>
          </a:p>
          <a:p>
            <a:pPr lvl="1"/>
            <a:r>
              <a:rPr lang="en-US" dirty="0"/>
              <a:t>LSTMs</a:t>
            </a:r>
          </a:p>
          <a:p>
            <a:pPr lvl="1"/>
            <a:r>
              <a:rPr lang="en-US" dirty="0"/>
              <a:t>GRUs</a:t>
            </a:r>
          </a:p>
          <a:p>
            <a:pPr lvl="1"/>
            <a:endParaRPr lang="en-US" dirty="0"/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Sentiment analysis 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Chatbots</a:t>
            </a:r>
          </a:p>
          <a:p>
            <a:pPr lvl="1"/>
            <a:r>
              <a:rPr lang="en-US" dirty="0"/>
              <a:t>Image caption generation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93FAC-5301-4E1D-A5D8-72BFBD53F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39" y="2074199"/>
            <a:ext cx="3932936" cy="36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0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5ADC36-0C9B-4BE1-9939-6F818FE7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76" y="238277"/>
            <a:ext cx="4883587" cy="45059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27D3C4-E720-432F-9A89-B302C69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at an abstract level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CC3E5-EFBE-453C-8205-82C5B772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Input</a:t>
            </a:r>
          </a:p>
          <a:p>
            <a:pPr lvl="1"/>
            <a:r>
              <a:rPr lang="en-US" sz="1600" dirty="0"/>
              <a:t>an input coming into the cell (e.g. a word vector)</a:t>
            </a:r>
          </a:p>
          <a:p>
            <a:r>
              <a:rPr lang="en-US" sz="2000" dirty="0"/>
              <a:t>Cell state</a:t>
            </a:r>
          </a:p>
          <a:p>
            <a:pPr lvl="1"/>
            <a:r>
              <a:rPr lang="en-US" sz="1600" dirty="0"/>
              <a:t>The internal cell state (i.e. memory)</a:t>
            </a:r>
          </a:p>
          <a:p>
            <a:r>
              <a:rPr lang="en-US" sz="2000" dirty="0"/>
              <a:t>Output/Hidden state </a:t>
            </a:r>
          </a:p>
          <a:p>
            <a:pPr lvl="1"/>
            <a:r>
              <a:rPr lang="en-US" sz="1600" dirty="0"/>
              <a:t>A hidden state used to compute the final prediction</a:t>
            </a:r>
          </a:p>
          <a:p>
            <a:r>
              <a:rPr lang="en-US" sz="2000" dirty="0"/>
              <a:t>Input gate </a:t>
            </a:r>
          </a:p>
          <a:p>
            <a:pPr lvl="1"/>
            <a:r>
              <a:rPr lang="en-US" sz="1600" dirty="0"/>
              <a:t>How much of current input read into the cell state</a:t>
            </a:r>
          </a:p>
          <a:p>
            <a:r>
              <a:rPr lang="en-US" sz="2000" dirty="0"/>
              <a:t>Forget gate </a:t>
            </a:r>
          </a:p>
          <a:p>
            <a:pPr lvl="1"/>
            <a:r>
              <a:rPr lang="en-US" sz="1600" dirty="0"/>
              <a:t>How much of previous cell state (t-1) is read into the current cell state (t)</a:t>
            </a:r>
          </a:p>
          <a:p>
            <a:r>
              <a:rPr lang="en-US" sz="2000" dirty="0"/>
              <a:t>Output gate</a:t>
            </a:r>
          </a:p>
          <a:p>
            <a:pPr lvl="1"/>
            <a:r>
              <a:rPr lang="en-US" sz="1600" dirty="0"/>
              <a:t>How much of the cell state filters through as the output</a:t>
            </a:r>
          </a:p>
        </p:txBody>
      </p:sp>
    </p:spTree>
    <p:extLst>
      <p:ext uri="{BB962C8B-B14F-4D97-AF65-F5344CB8AC3E}">
        <p14:creationId xmlns:p14="http://schemas.microsoft.com/office/powerpoint/2010/main" val="161287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5519-A24F-4F40-9381-1DEE27FD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more concretely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B172-ECC3-409A-8C5C-45588A7ED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648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Input gate</a:t>
            </a:r>
          </a:p>
          <a:p>
            <a:pPr lvl="1"/>
            <a:r>
              <a:rPr lang="en-US" dirty="0"/>
              <a:t>Determines how much of current input and previous output goes through</a:t>
            </a:r>
          </a:p>
          <a:p>
            <a:r>
              <a:rPr lang="en-US" dirty="0"/>
              <a:t>Forget gate</a:t>
            </a:r>
          </a:p>
          <a:p>
            <a:pPr lvl="1"/>
            <a:r>
              <a:rPr lang="en-US" dirty="0"/>
              <a:t>Determines how much of current input and previous output is forgotten</a:t>
            </a:r>
          </a:p>
          <a:p>
            <a:r>
              <a:rPr lang="en-US" dirty="0"/>
              <a:t>Memory cell</a:t>
            </a:r>
          </a:p>
          <a:p>
            <a:pPr lvl="1"/>
            <a:r>
              <a:rPr lang="en-US" dirty="0"/>
              <a:t>Computed as a sum of information coming through input gate, and previous value of memory cell</a:t>
            </a:r>
          </a:p>
          <a:p>
            <a:r>
              <a:rPr lang="en-US" dirty="0"/>
              <a:t>Output gate</a:t>
            </a:r>
          </a:p>
          <a:p>
            <a:pPr lvl="1"/>
            <a:r>
              <a:rPr lang="en-US" dirty="0"/>
              <a:t>Determines how much current input and previous output contributes to the output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Memory cell output multiplied by output gate</a:t>
            </a:r>
          </a:p>
          <a:p>
            <a:endParaRPr lang="en-US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863E2-FCBC-424F-A5B7-3F7E42990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142" y="1825625"/>
            <a:ext cx="4331658" cy="43503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03EF7E-4AE9-44D9-B5BA-82E68E35FDD1}"/>
              </a:ext>
            </a:extLst>
          </p:cNvPr>
          <p:cNvSpPr/>
          <p:nvPr/>
        </p:nvSpPr>
        <p:spPr>
          <a:xfrm>
            <a:off x="838200" y="404817"/>
            <a:ext cx="5128865" cy="27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/>
              <a:t>More info: Refer chapter 7 of “Natural language processing with TensorFlow”</a:t>
            </a:r>
          </a:p>
        </p:txBody>
      </p:sp>
    </p:spTree>
    <p:extLst>
      <p:ext uri="{BB962C8B-B14F-4D97-AF65-F5344CB8AC3E}">
        <p14:creationId xmlns:p14="http://schemas.microsoft.com/office/powerpoint/2010/main" val="137926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782</Words>
  <Application>Microsoft Office PowerPoint</Application>
  <PresentationFormat>Widescreen</PresentationFormat>
  <Paragraphs>157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Unicode MS</vt:lpstr>
      <vt:lpstr>Calibri</vt:lpstr>
      <vt:lpstr>Calibri Light</vt:lpstr>
      <vt:lpstr>Office Theme</vt:lpstr>
      <vt:lpstr>Sentiment Analysis with LSTMs</vt:lpstr>
      <vt:lpstr>Agenda</vt:lpstr>
      <vt:lpstr>Why sentiment analysis?</vt:lpstr>
      <vt:lpstr>Applications</vt:lpstr>
      <vt:lpstr>Challenges</vt:lpstr>
      <vt:lpstr>What is sentiment analysis?</vt:lpstr>
      <vt:lpstr>Introduction to deep sequential models</vt:lpstr>
      <vt:lpstr>LSTM at an abstract level</vt:lpstr>
      <vt:lpstr>LSTM more concretely</vt:lpstr>
      <vt:lpstr>Computations in an LSTM cell</vt:lpstr>
      <vt:lpstr>Difference between a RNN and an LSTM</vt:lpstr>
      <vt:lpstr>Using LSTMs for prediction</vt:lpstr>
      <vt:lpstr>Training LSTMs</vt:lpstr>
      <vt:lpstr>Vanishing gradient and Exploding gradient</vt:lpstr>
      <vt:lpstr>Are there better/simpler alternatives?</vt:lpstr>
      <vt:lpstr>Implementing a sentiment analyser</vt:lpstr>
      <vt:lpstr>Introduction to data</vt:lpstr>
      <vt:lpstr>Preprocessing text</vt:lpstr>
      <vt:lpstr>Defining the sentiment analyser</vt:lpstr>
      <vt:lpstr>Defining the full model</vt:lpstr>
      <vt:lpstr>Training the sentiment analyser</vt:lpstr>
      <vt:lpstr>Evaluating results</vt:lpstr>
      <vt:lpstr>Comparing with a RNN</vt:lpstr>
      <vt:lpstr>Improving LSTM performance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with LSTMs</dc:title>
  <dc:creator>Thushan Ganegedara</dc:creator>
  <cp:lastModifiedBy>Thushan Ganegedara</cp:lastModifiedBy>
  <cp:revision>21</cp:revision>
  <dcterms:created xsi:type="dcterms:W3CDTF">2019-03-14T19:37:47Z</dcterms:created>
  <dcterms:modified xsi:type="dcterms:W3CDTF">2019-03-17T21:08:35Z</dcterms:modified>
</cp:coreProperties>
</file>