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4466-2E6C-4887-92EF-F4146A6CC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D92AF-BC98-432A-B443-924D39CA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5904-7ECA-44A9-A5C9-34A8AA16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8AE-EDC0-479C-B89A-0471C287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BB7B-989C-4DE3-AA7B-38DCC0E9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A04D-52EC-4CFA-A000-3357731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281E9-3A2B-4016-88FE-82703F84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97E0-ECDA-40C5-B736-DC949973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0B66-4CB0-46D3-A2CB-FFA74073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F28B-7225-40C1-9C8E-DD8A17A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A59B3-EFAA-4F0D-99A5-28AC4A1E0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9728F-5B31-4296-8DEF-A8447ACE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E4F9-DF8C-4161-94E2-1352B61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D5D8-24F8-4D3D-8981-C7CF24B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541F-F6B0-4200-87D4-697C3EEA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8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5B5B-D1DA-4D69-BF37-1D73F0B9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BC48-38B8-4D7B-843C-C3C44392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5F20-D793-476F-9F40-F54ED2DA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479E-2053-4A46-B6FF-9F2E39E9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5BD-4919-4BCE-B7D1-28225F22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68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145E-DB5C-4542-A3C3-0D772DAC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C0A1-822C-4E51-AA9D-E1A0D23E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2F42-20CB-4822-9B61-519A9BB7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B918-5160-475D-BF0C-CD4D8B35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6CB2-F4C8-40F1-A286-7DD4235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60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A79-5F20-4999-A5D0-EB2BD22D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0B8D-4D87-4C32-85DF-BA68CBA1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765B-A5B1-43E0-A62A-802A9DC5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609D4-7522-43F4-94CA-0C9E240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E033-7C8D-4EFC-8E0F-F4D0EF00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488B-B2B1-4C77-B0B6-66B8CAC5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8C0E-2F49-4800-AA6F-D615ADF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02C9-C511-47BB-A8B7-0732A9EC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6AC0A-77AC-425F-86D6-61F3CED0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6ADF3-0EFA-4769-8BCC-693A4172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960B-28C5-4382-90D8-BD298ADC3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C77FC-D451-4E2E-84F6-C3F319F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64F60-3483-4EC9-BC7B-95381456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277A-6666-4767-A3B0-F9FC8E3D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4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A590-A793-4397-B70B-67721FD8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D98FD-A9DA-40F7-A806-CFD6DC20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3CF19-12DC-485D-AC74-BEFA30E1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55A75-60AF-4268-B5F1-855AA870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3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77F1E-B4EE-4165-A4C5-F7A42381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B60E5-2A6B-4D4B-B1A2-A148538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22B2E-9617-4047-9160-6CA98CD7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DB50-FDB7-4A91-9213-4BAD0FDD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F37E-6C78-494E-A855-023E2DF4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07848-C4D5-4E94-B6B2-6178E023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4591-8374-4ADA-A5C1-AFC608E5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AE64-C5BA-4088-8EAE-94E78A8C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23C5-ECC8-41E5-A646-0D529BA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1297-AC2C-4D66-BCBB-EC84E0EF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5AB33-116C-44F9-8962-AAB90BF0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7908B-B4BC-495A-B1B5-69748277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3B6C-CE27-4325-8A5E-8DC09DFA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BA6E-12F4-4E33-9252-EFEC52D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BF633-B9EF-4E3D-A3C4-45EA64CC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5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24653-625C-4F23-AA11-E74BE906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D375-448F-47BA-BEC1-5274788D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D43E-7512-42ED-A453-9C36AB224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6013-98B7-47CB-BF92-26A32C5C2CFC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2ED-CAE3-437A-BBCA-462D4DA6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8175-1293-49B7-B8B1-5D53840F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42F2-A598-4EC9-94BD-E1D093AA65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rxiv.org/pdf/1502.03044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py/PascalSentenceDataset/blob/master/pascal_sentence_dataset.py" TargetMode="External"/><Relationship Id="rId2" Type="http://schemas.openxmlformats.org/officeDocument/2006/relationships/hyperlink" Target="http://vision.cs.uiuc.edu/pascal-senten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C211-7D45-4FEF-88FA-F20789DC4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caption generation with </a:t>
            </a:r>
            <a:r>
              <a:rPr lang="en-US" dirty="0" err="1"/>
              <a:t>Keras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214B-434F-4A17-A8D7-12071902F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74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F678-7E8E-4470-933D-EF21B138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</a:t>
            </a:r>
            <a:r>
              <a:rPr lang="en-AU" dirty="0" err="1"/>
              <a:t>dataframes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2E0C-1B9E-44CF-B07C-CB828B56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9248-B81A-481F-A585-EC9A7635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15319"/>
            <a:ext cx="10515600" cy="194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58B13-6B5B-484D-81D4-F8ED4684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49" y="4446161"/>
            <a:ext cx="6539144" cy="16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E1C-7CC9-41F5-B2CF-5BBEFCA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Introducing </a:t>
            </a:r>
            <a:r>
              <a:rPr lang="en-AU" dirty="0" err="1"/>
              <a:t>tf.Data</a:t>
            </a:r>
            <a:r>
              <a:rPr lang="en-AU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46F-D3B7-4F23-A0C1-E99620B6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Designed to build large input pipelines</a:t>
            </a:r>
          </a:p>
          <a:p>
            <a:pPr lvl="1"/>
            <a:r>
              <a:rPr lang="en-AU" dirty="0"/>
              <a:t>If data cannot be loaded to the device fully (</a:t>
            </a:r>
            <a:r>
              <a:rPr lang="en-AU" dirty="0" err="1"/>
              <a:t>e.g</a:t>
            </a:r>
            <a:r>
              <a:rPr lang="en-AU" dirty="0"/>
              <a:t> ImageNet dataset)</a:t>
            </a:r>
          </a:p>
          <a:p>
            <a:r>
              <a:rPr lang="en-AU" dirty="0"/>
              <a:t>Two ways to retrieve data</a:t>
            </a:r>
          </a:p>
          <a:p>
            <a:pPr lvl="1"/>
            <a:r>
              <a:rPr lang="en-AU" dirty="0" err="1"/>
              <a:t>tf.data.Dataset.from_tensor_slices</a:t>
            </a:r>
            <a:r>
              <a:rPr lang="en-AU" dirty="0"/>
              <a:t> – data from a tensor object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 err="1"/>
              <a:t>tf.data.Iterator</a:t>
            </a:r>
            <a:r>
              <a:rPr lang="en-AU" dirty="0"/>
              <a:t> – Allows more complex manipulations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3F099-E261-4CFA-A344-D5523E9434B9}"/>
              </a:ext>
            </a:extLst>
          </p:cNvPr>
          <p:cNvSpPr/>
          <p:nvPr/>
        </p:nvSpPr>
        <p:spPr>
          <a:xfrm>
            <a:off x="838200" y="409911"/>
            <a:ext cx="4194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/>
              <a:t>More info: https://www.tensorflow.org/guide/datasets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38818-7542-4BFD-8E90-EB560F35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539045"/>
            <a:ext cx="671512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C5BB4-6B86-4ED2-97D0-3D7A7D9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4787900"/>
            <a:ext cx="4486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2175-854D-46A6-A790-D4A674C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09D9-50A1-4D99-9FA7-09744150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chain several different transformation to perform complex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5B21D-4207-4813-B69F-DACA6C5D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60" y="2695575"/>
            <a:ext cx="6105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B3FE-6BFB-4080-AB5E-D8B0324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data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851B-872E-4AD4-B5FB-69FBB377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AB988-3A5D-4828-8E7F-7821A419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11" y="1825626"/>
            <a:ext cx="5877157" cy="1999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1E89C-93E9-4564-90BB-B1EDDA0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68" y="4041652"/>
            <a:ext cx="7616697" cy="2804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A4936-2080-41D4-8E33-2C26BFDEC6D9}"/>
              </a:ext>
            </a:extLst>
          </p:cNvPr>
          <p:cNvSpPr txBox="1"/>
          <p:nvPr/>
        </p:nvSpPr>
        <p:spPr>
          <a:xfrm>
            <a:off x="4092606" y="3755254"/>
            <a:ext cx="15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1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8D2F-4144-4A94-9846-E3179704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the data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4A78-F95A-407C-84CD-94A2AF7C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3ACDD-5C9F-4474-9895-F0C8049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1971675"/>
            <a:ext cx="7905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33F-AD5E-46CF-BBFB-9747EE0D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generator with </a:t>
            </a:r>
            <a:r>
              <a:rPr lang="en-AU" dirty="0" err="1"/>
              <a:t>tf.data</a:t>
            </a:r>
            <a:r>
              <a:rPr lang="en-AU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47B8-D9DB-4941-A5DB-9996E9A4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15519-D3D1-4107-85AE-EEAA9788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6" y="1825625"/>
            <a:ext cx="8401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D523-0948-4285-87CC-5284EB92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E3C1-C543-48F6-973E-B8C2534A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F7886-4658-4D75-B3A5-EEC2FAD1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085"/>
            <a:ext cx="9065720" cy="46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EEF1-D52B-4AD6-90C6-C4AAAFE6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GRU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F2DA-1CB8-4C10-835A-10077D71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D5F90-60C8-4058-81E7-1ED62AD2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844774" cy="4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5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6715-9F80-458E-953D-659E65E1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the caption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58B5-94C9-4F34-975D-50FE5A78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3F379-7658-4D09-8BD3-0C3973CA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72374" cy="37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2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0051-B2EB-4E7A-B559-6DE2068D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Printing out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6341-BA5C-4872-A8F5-F7B2355A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08FFF-8690-4CFB-B29A-DA6D48CB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17" y="1825625"/>
            <a:ext cx="89344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F9EC-E6A2-46F4-92F8-56C638B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image caption generation?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7166-82AB-45E3-99F9-D584A437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caption generation is the process,</a:t>
            </a:r>
          </a:p>
          <a:p>
            <a:pPr lvl="1"/>
            <a:r>
              <a:rPr lang="en-US" dirty="0"/>
              <a:t>Given an images, generate a phrase/sentence that best describes the image</a:t>
            </a:r>
          </a:p>
          <a:p>
            <a:endParaRPr lang="en-US" dirty="0"/>
          </a:p>
          <a:p>
            <a:r>
              <a:rPr lang="en-US" dirty="0"/>
              <a:t>Done by,</a:t>
            </a:r>
          </a:p>
          <a:p>
            <a:pPr lvl="1"/>
            <a:r>
              <a:rPr lang="en-US" dirty="0"/>
              <a:t>Getting an image embedding from a pretrained-CNN</a:t>
            </a:r>
          </a:p>
          <a:p>
            <a:pPr lvl="1"/>
            <a:r>
              <a:rPr lang="en-US" dirty="0"/>
              <a:t>Using this as the first input to an LSTM</a:t>
            </a:r>
          </a:p>
          <a:p>
            <a:pPr lvl="1"/>
            <a:r>
              <a:rPr lang="en-US" dirty="0"/>
              <a:t>Train the LSTM by projecting words in the caption to the same embedding space and predicting the next word</a:t>
            </a:r>
          </a:p>
          <a:p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Image-based web search</a:t>
            </a:r>
          </a:p>
          <a:p>
            <a:pPr lvl="1"/>
            <a:r>
              <a:rPr lang="en-US" dirty="0"/>
              <a:t>Automatic image captioning for social media</a:t>
            </a:r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375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AC9-8C20-46C5-BEA9-4116254F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A760-8C7B-4340-A85C-F856EE62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CNN with attention</a:t>
            </a:r>
          </a:p>
          <a:p>
            <a:pPr lvl="1"/>
            <a:r>
              <a:rPr lang="en-AU" dirty="0"/>
              <a:t>Show, Attend and Tell: </a:t>
            </a:r>
            <a:r>
              <a:rPr lang="en-AU" dirty="0">
                <a:hlinkClick r:id="rId2"/>
              </a:rPr>
              <a:t>https://arxiv.org/pdf/1502.03044.pdf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D3077-8420-4233-8AB8-EB3F33D6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43" y="2670097"/>
            <a:ext cx="9191625" cy="3914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4F3DF-CAA0-41ED-8CCC-563A873D90E0}"/>
              </a:ext>
            </a:extLst>
          </p:cNvPr>
          <p:cNvSpPr/>
          <p:nvPr/>
        </p:nvSpPr>
        <p:spPr>
          <a:xfrm>
            <a:off x="7486520" y="6492875"/>
            <a:ext cx="2908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hlinkClick r:id="rId2"/>
              </a:rPr>
              <a:t>https://arxiv.org/pdf/1502.03044.pdf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4980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2D69-792B-416E-9CE3-FCA06F49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3483-F03F-4DD2-8360-C87B34E2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image caption generation?</a:t>
            </a:r>
          </a:p>
          <a:p>
            <a:r>
              <a:rPr lang="en-AU" dirty="0"/>
              <a:t>What are some applications?</a:t>
            </a:r>
          </a:p>
          <a:p>
            <a:r>
              <a:rPr lang="en-AU" dirty="0"/>
              <a:t>Architecture of an image caption generator</a:t>
            </a:r>
          </a:p>
          <a:p>
            <a:r>
              <a:rPr lang="en-AU" dirty="0" err="1"/>
              <a:t>tf.data</a:t>
            </a:r>
            <a:r>
              <a:rPr lang="en-AU" dirty="0"/>
              <a:t> API</a:t>
            </a:r>
          </a:p>
          <a:p>
            <a:r>
              <a:rPr lang="en-AU" dirty="0"/>
              <a:t>Using </a:t>
            </a:r>
            <a:r>
              <a:rPr lang="en-AU" dirty="0" err="1"/>
              <a:t>tf.data</a:t>
            </a:r>
            <a:r>
              <a:rPr lang="en-AU" dirty="0"/>
              <a:t> API to generate data</a:t>
            </a:r>
          </a:p>
          <a:p>
            <a:r>
              <a:rPr lang="en-AU" dirty="0"/>
              <a:t>Defining CNN/GRU network of an image caption generator</a:t>
            </a:r>
          </a:p>
          <a:p>
            <a:r>
              <a:rPr lang="en-AU" dirty="0"/>
              <a:t>Running the image caption generator</a:t>
            </a:r>
          </a:p>
          <a:p>
            <a:r>
              <a:rPr lang="en-AU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6476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F6E7-9F65-4FFB-A6C0-2F286E5C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an image caption generator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D6C45-71EA-4B5C-A083-A8A4E8F0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F4531-E5B3-4089-927F-71E35F91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51" y="1690688"/>
            <a:ext cx="5928726" cy="4523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186856-AA20-4DFF-9BD9-B95EE31E4CA0}"/>
              </a:ext>
            </a:extLst>
          </p:cNvPr>
          <p:cNvSpPr/>
          <p:nvPr/>
        </p:nvSpPr>
        <p:spPr>
          <a:xfrm>
            <a:off x="882590" y="404817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9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78966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028A-2B46-4749-BFF6-E624DAFF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image caption generation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CF08-330C-4792-8B42-EF5A8EF9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Often require large pretrained CNNs and LSTM network</a:t>
            </a:r>
          </a:p>
          <a:p>
            <a:pPr lvl="1"/>
            <a:r>
              <a:rPr lang="en-US" dirty="0"/>
              <a:t>Difficult to debug</a:t>
            </a:r>
          </a:p>
          <a:p>
            <a:r>
              <a:rPr lang="en-US" dirty="0"/>
              <a:t>Bias created by limited amount of data</a:t>
            </a:r>
          </a:p>
          <a:p>
            <a:pPr lvl="1"/>
            <a:r>
              <a:rPr lang="en-US" dirty="0"/>
              <a:t>Man in traditional clothing in Asia might be recognized as wearing a suit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76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D7316-CAC9-4A13-8F55-5C34B2D1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Image Caption Generator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FA8F6-FC83-478F-AA15-63176DD3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0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B33-262D-4C36-9BB4-C72894EF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613B-43BC-4672-BABF-E3C84273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http://vision.cs.uiuc.edu/pascal-sentences/</a:t>
            </a:r>
            <a:r>
              <a:rPr lang="en-US" dirty="0"/>
              <a:t> </a:t>
            </a:r>
          </a:p>
          <a:p>
            <a:r>
              <a:rPr lang="en-US" dirty="0"/>
              <a:t>Dataset scraper (Modified): </a:t>
            </a:r>
            <a:r>
              <a:rPr lang="en-US" dirty="0">
                <a:hlinkClick r:id="rId3"/>
              </a:rPr>
              <a:t>https://github.com/rupy/PascalSentenceDataset/blob/master/pascal_sentence_dataset.py</a:t>
            </a:r>
            <a:r>
              <a:rPr lang="en-US" dirty="0"/>
              <a:t> </a:t>
            </a:r>
          </a:p>
          <a:p>
            <a:r>
              <a:rPr lang="en-US" dirty="0"/>
              <a:t>Required packages:</a:t>
            </a:r>
          </a:p>
          <a:p>
            <a:pPr lvl="1"/>
            <a:r>
              <a:rPr lang="en-US" dirty="0"/>
              <a:t>Activate the </a:t>
            </a:r>
            <a:r>
              <a:rPr lang="en-US" dirty="0" err="1"/>
              <a:t>tekbac.deeplearning</a:t>
            </a:r>
            <a:r>
              <a:rPr lang="en-US" dirty="0"/>
              <a:t> virtual environment</a:t>
            </a:r>
          </a:p>
          <a:p>
            <a:pPr lvl="1"/>
            <a:r>
              <a:rPr lang="en-US" dirty="0"/>
              <a:t>Execute pip install </a:t>
            </a:r>
            <a:r>
              <a:rPr lang="en-US" dirty="0" err="1"/>
              <a:t>pyquery</a:t>
            </a:r>
            <a:endParaRPr lang="en-US" dirty="0"/>
          </a:p>
          <a:p>
            <a:pPr lvl="1"/>
            <a:r>
              <a:rPr lang="en-US" dirty="0"/>
              <a:t>Create two folders “dataset” and “sentence” in your project </a:t>
            </a:r>
            <a:r>
              <a:rPr lang="en-US" dirty="0" err="1"/>
              <a:t>dir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69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305303-B805-4ED1-9DEF-31C1712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824FE7-2530-4E7C-9D9D-ABC58321E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" y="1494944"/>
            <a:ext cx="2588557" cy="14392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847AC-C1EB-46E9-8F3D-2793BB1B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6" y="1707974"/>
            <a:ext cx="6143625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018B8-AD03-4E77-8CDF-24519B3F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" y="3039357"/>
            <a:ext cx="2588557" cy="172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0ADE0-8CC6-4ABC-9E95-67268FE500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817"/>
          <a:stretch/>
        </p:blipFill>
        <p:spPr>
          <a:xfrm>
            <a:off x="3255006" y="3322814"/>
            <a:ext cx="8274128" cy="1057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2CAC12-7743-4402-A3DE-71CAB1E9F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006" y="5407326"/>
            <a:ext cx="7677150" cy="1047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4C1C6-DC79-4D0F-A936-B3C53419F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" y="4868510"/>
            <a:ext cx="2588557" cy="19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B33-262D-4C36-9BB4-C72894EF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text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613B-43BC-4672-BABF-E3C84273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“A dog sitting”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Lower_and_tokenize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[“a”, “dog”, “sitting”]</a:t>
            </a:r>
          </a:p>
          <a:p>
            <a:r>
              <a:rPr lang="en-US" dirty="0">
                <a:sym typeface="Wingdings" panose="05000000000000000000" pitchFamily="2" charset="2"/>
              </a:rPr>
              <a:t>“A dog sitting”  </a:t>
            </a:r>
            <a:r>
              <a:rPr lang="en-US" dirty="0" err="1">
                <a:sym typeface="Wingdings" panose="05000000000000000000" pitchFamily="2" charset="2"/>
              </a:rPr>
              <a:t>preprocess_caption</a:t>
            </a:r>
            <a:r>
              <a:rPr lang="en-US" dirty="0">
                <a:sym typeface="Wingdings" panose="05000000000000000000" pitchFamily="2" charset="2"/>
              </a:rPr>
              <a:t>   [1, 2, 3, 0, 0, 0]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740A2-A1DB-4E4F-BD3B-764D7925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6" y="1825625"/>
            <a:ext cx="6496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8C3-8D22-4730-AC65-13BB1EE6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4575-91EC-402D-BE95-2D3EA413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need to associate captions with images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pd.DataFrame</a:t>
            </a:r>
            <a:r>
              <a:rPr lang="en-US" dirty="0"/>
              <a:t> objects</a:t>
            </a:r>
          </a:p>
          <a:p>
            <a:r>
              <a:rPr lang="en-US" dirty="0"/>
              <a:t>Following columns will be available</a:t>
            </a:r>
          </a:p>
          <a:p>
            <a:pPr lvl="1"/>
            <a:r>
              <a:rPr lang="en-US" dirty="0"/>
              <a:t>captions – Caption text</a:t>
            </a:r>
          </a:p>
          <a:p>
            <a:pPr lvl="1"/>
            <a:r>
              <a:rPr lang="en-US" dirty="0"/>
              <a:t>images – Filename of the image</a:t>
            </a:r>
          </a:p>
          <a:p>
            <a:pPr lvl="1"/>
            <a:r>
              <a:rPr lang="en-US" dirty="0" err="1"/>
              <a:t>captions_preproc</a:t>
            </a:r>
            <a:r>
              <a:rPr lang="en-US" dirty="0"/>
              <a:t> – Preprocessed caption text</a:t>
            </a:r>
          </a:p>
          <a:p>
            <a:pPr lvl="1"/>
            <a:r>
              <a:rPr lang="en-US" dirty="0" err="1"/>
              <a:t>captions_length</a:t>
            </a:r>
            <a:r>
              <a:rPr lang="en-US" dirty="0"/>
              <a:t> – Length of the caption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453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504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Image caption generation with Keras</vt:lpstr>
      <vt:lpstr>Why image caption generation?</vt:lpstr>
      <vt:lpstr>Overview of an image caption generator</vt:lpstr>
      <vt:lpstr>Challenges in image caption generation</vt:lpstr>
      <vt:lpstr>Implementing an Image Caption Generator</vt:lpstr>
      <vt:lpstr>Introduction to data</vt:lpstr>
      <vt:lpstr>Introduction to data</vt:lpstr>
      <vt:lpstr>Preprocessing text</vt:lpstr>
      <vt:lpstr>Creating dataframes</vt:lpstr>
      <vt:lpstr>Creating dataframes</vt:lpstr>
      <vt:lpstr>Introducing tf.Data API</vt:lpstr>
      <vt:lpstr>Dataset transformations</vt:lpstr>
      <vt:lpstr>Defining a data generator</vt:lpstr>
      <vt:lpstr>Running the data generator</vt:lpstr>
      <vt:lpstr>Using generator with tf.data API</vt:lpstr>
      <vt:lpstr>Defining the CNN</vt:lpstr>
      <vt:lpstr>Defining the GRU network</vt:lpstr>
      <vt:lpstr>Running the caption generator</vt:lpstr>
      <vt:lpstr>Printing out predictions</vt:lpstr>
      <vt:lpstr>Improving further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generation with Keras</dc:title>
  <dc:creator>Thushan Ganegedara</dc:creator>
  <cp:lastModifiedBy>Thushan Ganegedara</cp:lastModifiedBy>
  <cp:revision>14</cp:revision>
  <dcterms:created xsi:type="dcterms:W3CDTF">2019-03-17T10:15:35Z</dcterms:created>
  <dcterms:modified xsi:type="dcterms:W3CDTF">2019-03-24T21:16:59Z</dcterms:modified>
</cp:coreProperties>
</file>