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22" r:id="rId1"/>
  </p:sldMasterIdLst>
  <p:notesMasterIdLst>
    <p:notesMasterId r:id="rId23"/>
  </p:notesMasterIdLst>
  <p:sldIdLst>
    <p:sldId id="256" r:id="rId2"/>
    <p:sldId id="257" r:id="rId3"/>
    <p:sldId id="275" r:id="rId4"/>
    <p:sldId id="274" r:id="rId5"/>
    <p:sldId id="276" r:id="rId6"/>
    <p:sldId id="280" r:id="rId7"/>
    <p:sldId id="277" r:id="rId8"/>
    <p:sldId id="281" r:id="rId9"/>
    <p:sldId id="279" r:id="rId10"/>
    <p:sldId id="262" r:id="rId11"/>
    <p:sldId id="263" r:id="rId12"/>
    <p:sldId id="264" r:id="rId13"/>
    <p:sldId id="265" r:id="rId14"/>
    <p:sldId id="278" r:id="rId15"/>
    <p:sldId id="267" r:id="rId16"/>
    <p:sldId id="268" r:id="rId17"/>
    <p:sldId id="282" r:id="rId18"/>
    <p:sldId id="283" r:id="rId19"/>
    <p:sldId id="284" r:id="rId20"/>
    <p:sldId id="285" r:id="rId21"/>
    <p:sldId id="271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4" autoAdjust="0"/>
    <p:restoredTop sz="92620" autoAdjust="0"/>
  </p:normalViewPr>
  <p:slideViewPr>
    <p:cSldViewPr snapToGrid="0">
      <p:cViewPr varScale="1">
        <p:scale>
          <a:sx n="67" d="100"/>
          <a:sy n="67" d="100"/>
        </p:scale>
        <p:origin x="84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021738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07691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GM</a:t>
            </a:r>
            <a:r>
              <a:rPr lang="en-US" baseline="0" dirty="0"/>
              <a:t> Cadillac CTS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48729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27656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24508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68909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76792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71055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70886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00654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57121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6085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08188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1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are some application level</a:t>
            </a:r>
          </a:p>
          <a:p>
            <a:r>
              <a:rPr lang="en-US" sz="11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shortcomings identified in WD, such as, user intervention</a:t>
            </a:r>
          </a:p>
          <a:p>
            <a:r>
              <a:rPr lang="en-US" sz="11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required for connection, ambiguity in selecting a group to</a:t>
            </a:r>
          </a:p>
          <a:p>
            <a:r>
              <a:rPr lang="en-US" sz="11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 while more groups are available and implementation</a:t>
            </a:r>
          </a:p>
          <a:p>
            <a:r>
              <a:rPr lang="en-US" sz="11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differences between operating systems and versions. These</a:t>
            </a:r>
          </a:p>
          <a:p>
            <a:r>
              <a:rPr lang="en-US" sz="11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shortcomings also need to be addressed to fine tune WD for</a:t>
            </a:r>
          </a:p>
          <a:p>
            <a:r>
              <a:rPr lang="en-US" sz="11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VANETs.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64418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7204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4069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 lang="en-US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5082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2992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6754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56260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lang="en-US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6982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9863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0339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4409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85649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0531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20690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22075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1802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0954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78022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5548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1226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5" Type="http://schemas.openxmlformats.org/officeDocument/2006/relationships/tags" Target="../tags/tag5.xml"/><Relationship Id="rId61" Type="http://schemas.openxmlformats.org/officeDocument/2006/relationships/notesSlide" Target="../notesSlides/notesSlide15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479794" y="3185340"/>
            <a:ext cx="11155680" cy="18941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400" b="0" i="0" u="none" strike="noStrike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Module EN 4202 : Project</a:t>
            </a:r>
            <a:br>
              <a:rPr lang="en-US" sz="2400" b="0" i="0" u="none" strike="noStrike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</a:br>
            <a:r>
              <a:rPr lang="en-US" sz="3000" b="1" i="0" u="none" strike="noStrike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EXPERIMENTING THE SUITABILITY OF WIFI-DIRECT FOR </a:t>
            </a:r>
            <a:r>
              <a:rPr lang="en-US" sz="30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INTELLIGENT TRANSPORTATION SYSTEMS</a:t>
            </a:r>
            <a:br>
              <a:rPr lang="en-US" sz="2400" b="1" i="0" u="none" strike="noStrike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</a:br>
            <a:r>
              <a:rPr lang="en-US" sz="2400" b="1" i="0" u="none" strike="noStrike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Supervisor : Dr. </a:t>
            </a:r>
            <a:r>
              <a:rPr lang="en-US" sz="2400" b="1" cap="none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Tharaka</a:t>
            </a:r>
            <a:r>
              <a:rPr lang="en-US" sz="24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2400" b="1" cap="none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Samarasinghe</a:t>
            </a:r>
            <a:endParaRPr lang="en-US" sz="2400" b="0" i="0" u="none" strike="noStrike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1485634" y="5291325"/>
            <a:ext cx="9144000" cy="10424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/>
            <a:r>
              <a:rPr lang="en-US" sz="16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Department of Electronics and Telecommunication Engineering </a:t>
            </a:r>
            <a:br>
              <a:rPr lang="en-US" sz="16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</a:br>
            <a:r>
              <a:rPr lang="en-US" sz="16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University of </a:t>
            </a:r>
            <a:r>
              <a:rPr lang="en-US" sz="1600" b="0" i="0" u="none" strike="noStrike" cap="none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Moratuwa</a:t>
            </a:r>
            <a:endParaRPr lang="en-US" sz="1600" b="0" i="0" u="none" strike="noStrike" cap="none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alibri"/>
            </a:endParaRPr>
          </a:p>
          <a:p>
            <a:pPr marL="0" marR="0" lvl="0" indent="0" algn="ctr" rtl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22</a:t>
            </a:r>
            <a:r>
              <a:rPr lang="en-US" sz="1600" b="0" i="0" u="none" strike="noStrike" cap="none" baseline="30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nd</a:t>
            </a:r>
            <a:r>
              <a:rPr lang="en-US" sz="16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 July 2016</a:t>
            </a:r>
          </a:p>
        </p:txBody>
      </p:sp>
      <p:pic>
        <p:nvPicPr>
          <p:cNvPr id="86" name="Shape 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13508" y="688210"/>
            <a:ext cx="1911277" cy="2031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</p:txBody>
      </p:sp>
      <p:sp>
        <p:nvSpPr>
          <p:cNvPr id="19" name="Rectangle 41"/>
          <p:cNvSpPr>
            <a:spLocks noChangeArrowheads="1"/>
          </p:cNvSpPr>
          <p:nvPr/>
        </p:nvSpPr>
        <p:spPr bwMode="auto">
          <a:xfrm>
            <a:off x="2295533" y="2049331"/>
            <a:ext cx="1304925" cy="8477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Wi-Fi Direct Network: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Android Phones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38"/>
          <p:cNvSpPr>
            <a:spLocks noChangeArrowheads="1"/>
          </p:cNvSpPr>
          <p:nvPr/>
        </p:nvSpPr>
        <p:spPr bwMode="auto">
          <a:xfrm>
            <a:off x="3998127" y="1862137"/>
            <a:ext cx="1323975" cy="552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Implementing Automatic Authentication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37"/>
          <p:cNvSpPr>
            <a:spLocks noChangeArrowheads="1"/>
          </p:cNvSpPr>
          <p:nvPr/>
        </p:nvSpPr>
        <p:spPr bwMode="auto">
          <a:xfrm>
            <a:off x="5719771" y="2062162"/>
            <a:ext cx="1304925" cy="8477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Wi-Fi Network with Automatic Authentication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36"/>
          <p:cNvSpPr>
            <a:spLocks noChangeArrowheads="1"/>
          </p:cNvSpPr>
          <p:nvPr/>
        </p:nvSpPr>
        <p:spPr bwMode="auto">
          <a:xfrm>
            <a:off x="7581908" y="3328987"/>
            <a:ext cx="2514600" cy="2209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Environment: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Changing Distance between the Members in the Network (Members are still)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Changing the Moving Speed of Members (Keeping the Distant Constant)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Changing the Number of Members in the Group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AutoShape 35"/>
          <p:cNvSpPr>
            <a:spLocks noChangeShapeType="1"/>
          </p:cNvSpPr>
          <p:nvPr/>
        </p:nvSpPr>
        <p:spPr bwMode="auto">
          <a:xfrm>
            <a:off x="7067558" y="2490787"/>
            <a:ext cx="1257300" cy="7905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34"/>
          <p:cNvSpPr>
            <a:spLocks noChangeArrowheads="1"/>
          </p:cNvSpPr>
          <p:nvPr/>
        </p:nvSpPr>
        <p:spPr bwMode="auto">
          <a:xfrm>
            <a:off x="4601504" y="4322893"/>
            <a:ext cx="1924050" cy="1074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WireShark Tool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Measuring Performances: Packet Loss, Transmission Delay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AutoShape 33"/>
          <p:cNvSpPr>
            <a:spLocks noChangeShapeType="1"/>
          </p:cNvSpPr>
          <p:nvPr/>
        </p:nvSpPr>
        <p:spPr bwMode="auto">
          <a:xfrm>
            <a:off x="6553208" y="4519612"/>
            <a:ext cx="9810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32"/>
          <p:cNvSpPr>
            <a:spLocks noChangeArrowheads="1"/>
          </p:cNvSpPr>
          <p:nvPr/>
        </p:nvSpPr>
        <p:spPr bwMode="auto">
          <a:xfrm>
            <a:off x="4562483" y="6205537"/>
            <a:ext cx="1614488" cy="552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Required Performance measures by ITS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AutoShape 31"/>
          <p:cNvSpPr>
            <a:spLocks noChangeShapeType="1"/>
          </p:cNvSpPr>
          <p:nvPr/>
        </p:nvSpPr>
        <p:spPr bwMode="auto">
          <a:xfrm flipV="1">
            <a:off x="5381633" y="5386387"/>
            <a:ext cx="0" cy="7715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Rectangle 30"/>
          <p:cNvSpPr>
            <a:spLocks noChangeArrowheads="1"/>
          </p:cNvSpPr>
          <p:nvPr/>
        </p:nvSpPr>
        <p:spPr bwMode="auto">
          <a:xfrm>
            <a:off x="5705483" y="5643562"/>
            <a:ext cx="752475" cy="2571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AutoShape 29"/>
          <p:cNvSpPr>
            <a:spLocks noChangeShapeType="1"/>
          </p:cNvSpPr>
          <p:nvPr/>
        </p:nvSpPr>
        <p:spPr bwMode="auto">
          <a:xfrm flipH="1" flipV="1">
            <a:off x="3295658" y="4205287"/>
            <a:ext cx="1247775" cy="22955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28"/>
          <p:cNvSpPr>
            <a:spLocks noChangeShapeType="1"/>
          </p:cNvSpPr>
          <p:nvPr/>
        </p:nvSpPr>
        <p:spPr bwMode="auto">
          <a:xfrm flipH="1" flipV="1">
            <a:off x="3914783" y="3967162"/>
            <a:ext cx="647700" cy="5524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Rectangle 27"/>
          <p:cNvSpPr>
            <a:spLocks noChangeArrowheads="1"/>
          </p:cNvSpPr>
          <p:nvPr/>
        </p:nvSpPr>
        <p:spPr bwMode="auto">
          <a:xfrm>
            <a:off x="2828933" y="3757612"/>
            <a:ext cx="1057275" cy="3905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Optimizations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AutoShape 26"/>
          <p:cNvSpPr>
            <a:spLocks noChangeShapeType="1"/>
          </p:cNvSpPr>
          <p:nvPr/>
        </p:nvSpPr>
        <p:spPr bwMode="auto">
          <a:xfrm flipV="1">
            <a:off x="3343283" y="2624137"/>
            <a:ext cx="2305050" cy="11239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42"/>
          <p:cNvSpPr>
            <a:spLocks noChangeArrowheads="1"/>
          </p:cNvSpPr>
          <p:nvPr/>
        </p:nvSpPr>
        <p:spPr bwMode="auto">
          <a:xfrm>
            <a:off x="3600458" y="135731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37" name="Straight Arrow Connector 36"/>
          <p:cNvCxnSpPr>
            <a:stCxn id="19" idx="3"/>
            <a:endCxn id="23" idx="1"/>
          </p:cNvCxnSpPr>
          <p:nvPr/>
        </p:nvCxnSpPr>
        <p:spPr>
          <a:xfrm>
            <a:off x="3600458" y="2473194"/>
            <a:ext cx="2119313" cy="12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Benefits and Beneficiaries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designers</a:t>
            </a:r>
          </a:p>
          <a:p>
            <a:pPr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Public</a:t>
            </a:r>
          </a:p>
          <a:p>
            <a:pPr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World Communities – Since DSRC penetration is very low and availability of Wi-Fi Direct</a:t>
            </a:r>
          </a:p>
          <a:p>
            <a:pPr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Community</a:t>
            </a:r>
          </a:p>
          <a:p>
            <a:pPr>
              <a:spcBef>
                <a:spcPts val="0"/>
              </a:spcBef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RISKs and plans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idx="1"/>
          </p:nvPr>
        </p:nvSpPr>
        <p:spPr>
          <a:xfrm>
            <a:off x="581192" y="2180496"/>
            <a:ext cx="11029615" cy="401913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Variability of performance of app due to different Android versions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phones with the same Android OS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of damaging phones after rooting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Resource Requirements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phones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Wi-Fi signal free area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Budget and Funding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Grant is already available for the simulation project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available number of Android phones is sufficient, no further funding is required.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444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Task Delegation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720255"/>
              </p:ext>
            </p:extLst>
          </p:nvPr>
        </p:nvGraphicFramePr>
        <p:xfrm>
          <a:off x="581192" y="2219853"/>
          <a:ext cx="11029619" cy="3977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5171">
                  <a:extLst>
                    <a:ext uri="{9D8B030D-6E8A-4147-A177-3AD203B41FA5}">
                      <a16:colId xmlns:a16="http://schemas.microsoft.com/office/drawing/2014/main" val="915951576"/>
                    </a:ext>
                  </a:extLst>
                </a:gridCol>
                <a:gridCol w="1700212">
                  <a:extLst>
                    <a:ext uri="{9D8B030D-6E8A-4147-A177-3AD203B41FA5}">
                      <a16:colId xmlns:a16="http://schemas.microsoft.com/office/drawing/2014/main" val="1739384906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1385178044"/>
                    </a:ext>
                  </a:extLst>
                </a:gridCol>
                <a:gridCol w="1643066">
                  <a:extLst>
                    <a:ext uri="{9D8B030D-6E8A-4147-A177-3AD203B41FA5}">
                      <a16:colId xmlns:a16="http://schemas.microsoft.com/office/drawing/2014/main" val="384885938"/>
                    </a:ext>
                  </a:extLst>
                </a:gridCol>
                <a:gridCol w="1480970">
                  <a:extLst>
                    <a:ext uri="{9D8B030D-6E8A-4147-A177-3AD203B41FA5}">
                      <a16:colId xmlns:a16="http://schemas.microsoft.com/office/drawing/2014/main" val="1161106707"/>
                    </a:ext>
                  </a:extLst>
                </a:gridCol>
              </a:tblGrid>
              <a:tr h="5561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Nanayakkara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N.P.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Perera</a:t>
                      </a:r>
                      <a:r>
                        <a:rPr lang="en-US" dirty="0"/>
                        <a:t> B.A.V.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Siriwardhana</a:t>
                      </a:r>
                      <a:r>
                        <a:rPr lang="en-US" baseline="0" dirty="0"/>
                        <a:t> M.A.A.S.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Welagedara T.D.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873967"/>
                  </a:ext>
                </a:extLst>
              </a:tr>
              <a:tr h="556154">
                <a:tc>
                  <a:txBody>
                    <a:bodyPr/>
                    <a:lstStyle/>
                    <a:p>
                      <a:r>
                        <a:rPr lang="en-US" dirty="0"/>
                        <a:t>Creating the</a:t>
                      </a:r>
                      <a:r>
                        <a:rPr lang="en-US" baseline="0" dirty="0"/>
                        <a:t> basic network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377782"/>
                  </a:ext>
                </a:extLst>
              </a:tr>
              <a:tr h="556154">
                <a:tc>
                  <a:txBody>
                    <a:bodyPr/>
                    <a:lstStyle/>
                    <a:p>
                      <a:r>
                        <a:rPr lang="en-US" dirty="0"/>
                        <a:t>Implementing automatic authentication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32229"/>
                  </a:ext>
                </a:extLst>
              </a:tr>
              <a:tr h="556154">
                <a:tc>
                  <a:txBody>
                    <a:bodyPr/>
                    <a:lstStyle/>
                    <a:p>
                      <a:r>
                        <a:rPr lang="en-US" dirty="0"/>
                        <a:t>Monitoring network traffic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065945"/>
                  </a:ext>
                </a:extLst>
              </a:tr>
              <a:tr h="556154">
                <a:tc>
                  <a:txBody>
                    <a:bodyPr/>
                    <a:lstStyle/>
                    <a:p>
                      <a:r>
                        <a:rPr lang="en-US" dirty="0"/>
                        <a:t>Designing suitable performance measures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564789"/>
                  </a:ext>
                </a:extLst>
              </a:tr>
              <a:tr h="556154">
                <a:tc>
                  <a:txBody>
                    <a:bodyPr/>
                    <a:lstStyle/>
                    <a:p>
                      <a:r>
                        <a:rPr lang="en-US" dirty="0"/>
                        <a:t>Measuring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167953"/>
                  </a:ext>
                </a:extLst>
              </a:tr>
              <a:tr h="556154">
                <a:tc>
                  <a:txBody>
                    <a:bodyPr/>
                    <a:lstStyle/>
                    <a:p>
                      <a:r>
                        <a:rPr lang="en-US" dirty="0"/>
                        <a:t>Implement possible improvements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44256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Timeline</a:t>
            </a:r>
          </a:p>
        </p:txBody>
      </p:sp>
      <p:cxnSp>
        <p:nvCxnSpPr>
          <p:cNvPr id="58" name="OTLSHAPE_T_f02e4cc2a6284ce199eb4a87d14b7e46_HorizontalConnector1"/>
          <p:cNvCxnSpPr/>
          <p:nvPr>
            <p:custDataLst>
              <p:tags r:id="rId1"/>
            </p:custDataLst>
          </p:nvPr>
        </p:nvCxnSpPr>
        <p:spPr>
          <a:xfrm>
            <a:off x="2711747" y="5647055"/>
            <a:ext cx="4080609" cy="0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OTLSHAPE_T_75d126ff902e48508e8ed5e336eba7f0_HorizontalConnector1"/>
          <p:cNvCxnSpPr/>
          <p:nvPr>
            <p:custDataLst>
              <p:tags r:id="rId2"/>
            </p:custDataLst>
          </p:nvPr>
        </p:nvCxnSpPr>
        <p:spPr>
          <a:xfrm>
            <a:off x="1523915" y="5380355"/>
            <a:ext cx="4932269" cy="0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OTLSHAPE_T_b24bf2e6a8094ddc96cc39f97d37f308_HorizontalConnector1"/>
          <p:cNvCxnSpPr/>
          <p:nvPr>
            <p:custDataLst>
              <p:tags r:id="rId3"/>
            </p:custDataLst>
          </p:nvPr>
        </p:nvCxnSpPr>
        <p:spPr>
          <a:xfrm>
            <a:off x="1461516" y="5113655"/>
            <a:ext cx="3986153" cy="0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OTLSHAPE_T_7c612ed96fe3463996a07b4c5702d092_HorizontalConnector1"/>
          <p:cNvCxnSpPr/>
          <p:nvPr>
            <p:custDataLst>
              <p:tags r:id="rId4"/>
            </p:custDataLst>
          </p:nvPr>
        </p:nvCxnSpPr>
        <p:spPr>
          <a:xfrm>
            <a:off x="1670347" y="4846955"/>
            <a:ext cx="2096465" cy="0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OTLSHAPE_T_58cb31df340f4780bfec09cb36aa8956_HorizontalConnector1"/>
          <p:cNvCxnSpPr/>
          <p:nvPr>
            <p:custDataLst>
              <p:tags r:id="rId5"/>
            </p:custDataLst>
          </p:nvPr>
        </p:nvCxnSpPr>
        <p:spPr>
          <a:xfrm>
            <a:off x="2439120" y="4580255"/>
            <a:ext cx="991520" cy="0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OTLSHAPE_T_b0fe4d31d96241e0885361923d2ed3c6_HorizontalConnector1"/>
          <p:cNvCxnSpPr/>
          <p:nvPr>
            <p:custDataLst>
              <p:tags r:id="rId6"/>
            </p:custDataLst>
          </p:nvPr>
        </p:nvCxnSpPr>
        <p:spPr>
          <a:xfrm>
            <a:off x="1553634" y="4313555"/>
            <a:ext cx="1204663" cy="0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OTLSHAPE_T_8d74ab52eba04d24bad15565ed032abe_HorizontalConnector1"/>
          <p:cNvCxnSpPr/>
          <p:nvPr>
            <p:custDataLst>
              <p:tags r:id="rId7"/>
            </p:custDataLst>
          </p:nvPr>
        </p:nvCxnSpPr>
        <p:spPr>
          <a:xfrm>
            <a:off x="650029" y="4046855"/>
            <a:ext cx="1435925" cy="0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OTLSHAPE_M_bde98425c5054945bada70cc653db911_Connector1"/>
          <p:cNvCxnSpPr/>
          <p:nvPr>
            <p:custDataLst>
              <p:tags r:id="rId8"/>
            </p:custDataLst>
          </p:nvPr>
        </p:nvCxnSpPr>
        <p:spPr>
          <a:xfrm>
            <a:off x="10736716" y="2605828"/>
            <a:ext cx="0" cy="442172"/>
          </a:xfrm>
          <a:prstGeom prst="line">
            <a:avLst/>
          </a:prstGeom>
          <a:ln w="9525" cap="rnd" cmpd="sng" algn="ctr">
            <a:solidFill>
              <a:schemeClr val="accent2">
                <a:alpha val="4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OTLSHAPE_M_8327cac7c65a4e6984033bf177301cdc_Connector1"/>
          <p:cNvCxnSpPr/>
          <p:nvPr>
            <p:custDataLst>
              <p:tags r:id="rId9"/>
            </p:custDataLst>
          </p:nvPr>
        </p:nvCxnSpPr>
        <p:spPr>
          <a:xfrm>
            <a:off x="4637603" y="2605828"/>
            <a:ext cx="0" cy="442172"/>
          </a:xfrm>
          <a:prstGeom prst="line">
            <a:avLst/>
          </a:prstGeom>
          <a:ln w="9525" cap="rnd" cmpd="sng" algn="ctr">
            <a:solidFill>
              <a:schemeClr val="accent1">
                <a:alpha val="4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OTLSHAPE_M_5a13d4aa00064fa4b5ce911dcb10330c_Connector1"/>
          <p:cNvCxnSpPr/>
          <p:nvPr>
            <p:custDataLst>
              <p:tags r:id="rId10"/>
            </p:custDataLst>
          </p:nvPr>
        </p:nvCxnSpPr>
        <p:spPr>
          <a:xfrm>
            <a:off x="2140328" y="2605828"/>
            <a:ext cx="0" cy="442172"/>
          </a:xfrm>
          <a:prstGeom prst="line">
            <a:avLst/>
          </a:prstGeom>
          <a:ln w="9525" cap="rnd" cmpd="sng" algn="ctr">
            <a:solidFill>
              <a:srgbClr val="0072BC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TLSHAPE_TB_00000000000000000000000000000000_LeftEndCaps"/>
          <p:cNvSpPr txBox="1"/>
          <p:nvPr>
            <p:custDataLst>
              <p:tags r:id="rId11"/>
            </p:custDataLst>
          </p:nvPr>
        </p:nvSpPr>
        <p:spPr>
          <a:xfrm>
            <a:off x="317500" y="30989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800" b="1" spc="-38">
                <a:solidFill>
                  <a:srgbClr val="C0504D"/>
                </a:solidFill>
                <a:latin typeface="Calibri" panose="020F0502020204030204" pitchFamily="34" charset="0"/>
              </a:rPr>
              <a:t>2016</a:t>
            </a:r>
          </a:p>
        </p:txBody>
      </p:sp>
      <p:sp>
        <p:nvSpPr>
          <p:cNvPr id="69" name="OTLSHAPE_TB_00000000000000000000000000000000_RightEndCaps"/>
          <p:cNvSpPr txBox="1"/>
          <p:nvPr>
            <p:custDataLst>
              <p:tags r:id="rId12"/>
            </p:custDataLst>
          </p:nvPr>
        </p:nvSpPr>
        <p:spPr>
          <a:xfrm>
            <a:off x="11411034" y="30989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800" b="1" spc="-38">
                <a:solidFill>
                  <a:srgbClr val="C0504D"/>
                </a:solidFill>
                <a:latin typeface="Calibri" panose="020F0502020204030204" pitchFamily="34" charset="0"/>
              </a:rPr>
              <a:t>2017</a:t>
            </a:r>
          </a:p>
        </p:txBody>
      </p:sp>
      <p:sp>
        <p:nvSpPr>
          <p:cNvPr id="70" name="OTLSHAPE_TB_00000000000000000000000000000000_ScaleContainer"/>
          <p:cNvSpPr/>
          <p:nvPr>
            <p:custDataLst>
              <p:tags r:id="rId13"/>
            </p:custDataLst>
          </p:nvPr>
        </p:nvSpPr>
        <p:spPr>
          <a:xfrm>
            <a:off x="933365" y="3048000"/>
            <a:ext cx="10337800" cy="381000"/>
          </a:xfrm>
          <a:prstGeom prst="rect">
            <a:avLst/>
          </a:prstGeom>
          <a:gradFill flip="none" rotWithShape="1">
            <a:gsLst>
              <a:gs pos="0">
                <a:srgbClr val="44546A"/>
              </a:gs>
              <a:gs pos="0">
                <a:srgbClr val="44546A"/>
              </a:gs>
            </a:gsLst>
            <a:lin ang="5400000" scaled="1"/>
            <a:tileRect/>
          </a:gradFill>
          <a:ln w="22225" cap="rnd" cmpd="sng" algn="ctr">
            <a:noFill/>
            <a:prstDash val="solid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22225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TLSHAPE_TB_00000000000000000000000000000000_ElapsedTime"/>
          <p:cNvSpPr/>
          <p:nvPr>
            <p:custDataLst>
              <p:tags r:id="rId14"/>
            </p:custDataLst>
          </p:nvPr>
        </p:nvSpPr>
        <p:spPr>
          <a:xfrm>
            <a:off x="933365" y="3352800"/>
            <a:ext cx="3670300" cy="76200"/>
          </a:xfrm>
          <a:prstGeom prst="rect">
            <a:avLst/>
          </a:prstGeom>
          <a:solidFill>
            <a:srgbClr val="FF0000">
              <a:alpha val="74902"/>
            </a:srgbClr>
          </a:solidFill>
          <a:ln w="22225" cap="rnd" cmpd="sng" algn="ctr">
            <a:noFill/>
            <a:prstDash val="solid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22225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TLSHAPE_TB_00000000000000000000000000000000_TodayMarkerShape"/>
          <p:cNvSpPr/>
          <p:nvPr>
            <p:custDataLst>
              <p:tags r:id="rId15"/>
            </p:custDataLst>
          </p:nvPr>
        </p:nvSpPr>
        <p:spPr>
          <a:xfrm>
            <a:off x="4545478" y="3429000"/>
            <a:ext cx="114300" cy="127000"/>
          </a:xfrm>
          <a:prstGeom prst="triangle">
            <a:avLst/>
          </a:prstGeom>
          <a:solidFill>
            <a:srgbClr val="FF0000"/>
          </a:solidFill>
          <a:ln w="22225" cap="rnd" cmpd="sng" algn="ctr">
            <a:noFill/>
            <a:prstDash val="solid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22225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TLSHAPE_TB_00000000000000000000000000000000_TodayMarkerText"/>
          <p:cNvSpPr txBox="1"/>
          <p:nvPr>
            <p:custDataLst>
              <p:tags r:id="rId16"/>
            </p:custDataLst>
          </p:nvPr>
        </p:nvSpPr>
        <p:spPr>
          <a:xfrm>
            <a:off x="4419778" y="3556000"/>
            <a:ext cx="364522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pc="-26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74" name="OTLSHAPE_TB_00000000000000000000000000000000_TimescaleInterval1"/>
          <p:cNvSpPr txBox="1"/>
          <p:nvPr>
            <p:custDataLst>
              <p:tags r:id="rId17"/>
            </p:custDataLst>
          </p:nvPr>
        </p:nvSpPr>
        <p:spPr>
          <a:xfrm>
            <a:off x="996865" y="3145473"/>
            <a:ext cx="15818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Jul</a:t>
            </a:r>
          </a:p>
        </p:txBody>
      </p:sp>
      <p:cxnSp>
        <p:nvCxnSpPr>
          <p:cNvPr id="75" name="OTLSHAPE_TB_00000000000000000000000000000000_Separator1"/>
          <p:cNvCxnSpPr/>
          <p:nvPr>
            <p:custDataLst>
              <p:tags r:id="rId18"/>
            </p:custDataLst>
          </p:nvPr>
        </p:nvCxnSpPr>
        <p:spPr>
          <a:xfrm>
            <a:off x="2422125" y="3136900"/>
            <a:ext cx="0" cy="203200"/>
          </a:xfrm>
          <a:prstGeom prst="line">
            <a:avLst/>
          </a:prstGeom>
          <a:ln w="12700" cap="rnd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TLSHAPE_TB_00000000000000000000000000000000_TimescaleInterval2"/>
          <p:cNvSpPr txBox="1"/>
          <p:nvPr>
            <p:custDataLst>
              <p:tags r:id="rId19"/>
            </p:custDataLst>
          </p:nvPr>
        </p:nvSpPr>
        <p:spPr>
          <a:xfrm>
            <a:off x="2485625" y="3145473"/>
            <a:ext cx="241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Aug</a:t>
            </a:r>
          </a:p>
        </p:txBody>
      </p:sp>
      <p:cxnSp>
        <p:nvCxnSpPr>
          <p:cNvPr id="77" name="OTLSHAPE_TB_00000000000000000000000000000000_Separator2"/>
          <p:cNvCxnSpPr/>
          <p:nvPr>
            <p:custDataLst>
              <p:tags r:id="rId20"/>
            </p:custDataLst>
          </p:nvPr>
        </p:nvCxnSpPr>
        <p:spPr>
          <a:xfrm>
            <a:off x="3910885" y="3136900"/>
            <a:ext cx="0" cy="203200"/>
          </a:xfrm>
          <a:prstGeom prst="line">
            <a:avLst/>
          </a:prstGeom>
          <a:ln w="12700" cap="rnd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TLSHAPE_TB_00000000000000000000000000000000_TimescaleInterval3"/>
          <p:cNvSpPr txBox="1"/>
          <p:nvPr>
            <p:custDataLst>
              <p:tags r:id="rId21"/>
            </p:custDataLst>
          </p:nvPr>
        </p:nvSpPr>
        <p:spPr>
          <a:xfrm>
            <a:off x="3974385" y="3145473"/>
            <a:ext cx="228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Sep</a:t>
            </a:r>
          </a:p>
        </p:txBody>
      </p:sp>
      <p:cxnSp>
        <p:nvCxnSpPr>
          <p:cNvPr id="79" name="OTLSHAPE_TB_00000000000000000000000000000000_Separator3"/>
          <p:cNvCxnSpPr/>
          <p:nvPr>
            <p:custDataLst>
              <p:tags r:id="rId22"/>
            </p:custDataLst>
          </p:nvPr>
        </p:nvCxnSpPr>
        <p:spPr>
          <a:xfrm>
            <a:off x="5351620" y="3136900"/>
            <a:ext cx="0" cy="203200"/>
          </a:xfrm>
          <a:prstGeom prst="line">
            <a:avLst/>
          </a:prstGeom>
          <a:ln w="12700" cap="rnd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TLSHAPE_TB_00000000000000000000000000000000_TimescaleInterval4"/>
          <p:cNvSpPr txBox="1"/>
          <p:nvPr>
            <p:custDataLst>
              <p:tags r:id="rId23"/>
            </p:custDataLst>
          </p:nvPr>
        </p:nvSpPr>
        <p:spPr>
          <a:xfrm>
            <a:off x="5415120" y="3145473"/>
            <a:ext cx="21114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>
                <a:solidFill>
                  <a:schemeClr val="lt1"/>
                </a:solidFill>
                <a:latin typeface="Calibri" panose="020F0502020204030204" pitchFamily="34" charset="0"/>
              </a:rPr>
              <a:t>Oct</a:t>
            </a:r>
          </a:p>
        </p:txBody>
      </p:sp>
      <p:cxnSp>
        <p:nvCxnSpPr>
          <p:cNvPr id="81" name="OTLSHAPE_TB_00000000000000000000000000000000_Separator4"/>
          <p:cNvCxnSpPr/>
          <p:nvPr>
            <p:custDataLst>
              <p:tags r:id="rId24"/>
            </p:custDataLst>
          </p:nvPr>
        </p:nvCxnSpPr>
        <p:spPr>
          <a:xfrm>
            <a:off x="6840379" y="3136900"/>
            <a:ext cx="0" cy="203200"/>
          </a:xfrm>
          <a:prstGeom prst="line">
            <a:avLst/>
          </a:prstGeom>
          <a:ln w="12700" cap="rnd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TLSHAPE_TB_00000000000000000000000000000000_TimescaleInterval5"/>
          <p:cNvSpPr txBox="1"/>
          <p:nvPr>
            <p:custDataLst>
              <p:tags r:id="rId25"/>
            </p:custDataLst>
          </p:nvPr>
        </p:nvSpPr>
        <p:spPr>
          <a:xfrm>
            <a:off x="6903880" y="3145473"/>
            <a:ext cx="243913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>
                <a:solidFill>
                  <a:schemeClr val="lt1"/>
                </a:solidFill>
                <a:latin typeface="Calibri" panose="020F0502020204030204" pitchFamily="34" charset="0"/>
              </a:rPr>
              <a:t>Nov</a:t>
            </a:r>
          </a:p>
        </p:txBody>
      </p:sp>
      <p:cxnSp>
        <p:nvCxnSpPr>
          <p:cNvPr id="83" name="OTLSHAPE_TB_00000000000000000000000000000000_Separator5"/>
          <p:cNvCxnSpPr/>
          <p:nvPr>
            <p:custDataLst>
              <p:tags r:id="rId26"/>
            </p:custDataLst>
          </p:nvPr>
        </p:nvCxnSpPr>
        <p:spPr>
          <a:xfrm>
            <a:off x="8281115" y="3136900"/>
            <a:ext cx="0" cy="203200"/>
          </a:xfrm>
          <a:prstGeom prst="line">
            <a:avLst/>
          </a:prstGeom>
          <a:ln w="12700" cap="rnd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TLSHAPE_TB_00000000000000000000000000000000_TimescaleInterval6"/>
          <p:cNvSpPr txBox="1"/>
          <p:nvPr>
            <p:custDataLst>
              <p:tags r:id="rId27"/>
            </p:custDataLst>
          </p:nvPr>
        </p:nvSpPr>
        <p:spPr>
          <a:xfrm>
            <a:off x="8344615" y="3145473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>
                <a:solidFill>
                  <a:schemeClr val="lt1"/>
                </a:solidFill>
                <a:latin typeface="Calibri" panose="020F0502020204030204" pitchFamily="34" charset="0"/>
              </a:rPr>
              <a:t>Dec</a:t>
            </a:r>
          </a:p>
        </p:txBody>
      </p:sp>
      <p:cxnSp>
        <p:nvCxnSpPr>
          <p:cNvPr id="85" name="OTLSHAPE_TB_00000000000000000000000000000000_Separator6"/>
          <p:cNvCxnSpPr/>
          <p:nvPr>
            <p:custDataLst>
              <p:tags r:id="rId28"/>
            </p:custDataLst>
          </p:nvPr>
        </p:nvCxnSpPr>
        <p:spPr>
          <a:xfrm>
            <a:off x="9769875" y="3136900"/>
            <a:ext cx="0" cy="203200"/>
          </a:xfrm>
          <a:prstGeom prst="line">
            <a:avLst/>
          </a:prstGeom>
          <a:ln w="12700" cap="rnd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TLSHAPE_TB_00000000000000000000000000000000_TimescaleInterval7"/>
          <p:cNvSpPr txBox="1"/>
          <p:nvPr>
            <p:custDataLst>
              <p:tags r:id="rId29"/>
            </p:custDataLst>
          </p:nvPr>
        </p:nvSpPr>
        <p:spPr>
          <a:xfrm>
            <a:off x="9833376" y="3145473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2017</a:t>
            </a:r>
          </a:p>
        </p:txBody>
      </p:sp>
      <p:sp>
        <p:nvSpPr>
          <p:cNvPr id="87" name="OTLSHAPE_M_5a13d4aa00064fa4b5ce911dcb10330c_Title"/>
          <p:cNvSpPr txBox="1"/>
          <p:nvPr>
            <p:custDataLst>
              <p:tags r:id="rId30"/>
            </p:custDataLst>
          </p:nvPr>
        </p:nvSpPr>
        <p:spPr>
          <a:xfrm>
            <a:off x="2362578" y="2493857"/>
            <a:ext cx="355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4">
                <a:solidFill>
                  <a:schemeClr val="dk1"/>
                </a:solidFill>
                <a:latin typeface="Calibri" panose="020F0502020204030204" pitchFamily="34" charset="0"/>
              </a:rPr>
              <a:t>START</a:t>
            </a:r>
          </a:p>
        </p:txBody>
      </p:sp>
      <p:sp>
        <p:nvSpPr>
          <p:cNvPr id="88" name="OTLSHAPE_M_5a13d4aa00064fa4b5ce911dcb10330c_Date"/>
          <p:cNvSpPr txBox="1"/>
          <p:nvPr>
            <p:custDataLst>
              <p:tags r:id="rId31"/>
            </p:custDataLst>
          </p:nvPr>
        </p:nvSpPr>
        <p:spPr>
          <a:xfrm>
            <a:off x="2362578" y="267707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rgbClr val="1F497E"/>
                </a:solidFill>
                <a:latin typeface="Calibri" panose="020F0502020204030204" pitchFamily="34" charset="0"/>
              </a:rPr>
              <a:t>7/25/2016</a:t>
            </a:r>
          </a:p>
        </p:txBody>
      </p:sp>
      <p:sp>
        <p:nvSpPr>
          <p:cNvPr id="89" name="OTLSHAPE_M_5a13d4aa00064fa4b5ce911dcb10330c_Shape"/>
          <p:cNvSpPr/>
          <p:nvPr>
            <p:custDataLst>
              <p:tags r:id="rId32"/>
            </p:custDataLst>
          </p:nvPr>
        </p:nvSpPr>
        <p:spPr>
          <a:xfrm rot="16200000">
            <a:off x="2165728" y="2605828"/>
            <a:ext cx="165100" cy="165100"/>
          </a:xfrm>
          <a:prstGeom prst="flowChartMerge">
            <a:avLst/>
          </a:prstGeom>
          <a:solidFill>
            <a:srgbClr val="0072BC"/>
          </a:solidFill>
          <a:ln w="22225" cap="rnd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22225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TLSHAPE_M_8327cac7c65a4e6984033bf177301cdc_Title"/>
          <p:cNvSpPr txBox="1"/>
          <p:nvPr>
            <p:custDataLst>
              <p:tags r:id="rId33"/>
            </p:custDataLst>
          </p:nvPr>
        </p:nvSpPr>
        <p:spPr>
          <a:xfrm>
            <a:off x="4859852" y="2545839"/>
            <a:ext cx="555267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4" dirty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91" name="OTLSHAPE_M_8327cac7c65a4e6984033bf177301cdc_Date"/>
          <p:cNvSpPr txBox="1"/>
          <p:nvPr>
            <p:custDataLst>
              <p:tags r:id="rId34"/>
            </p:custDataLst>
          </p:nvPr>
        </p:nvSpPr>
        <p:spPr>
          <a:xfrm>
            <a:off x="4859853" y="2701135"/>
            <a:ext cx="664352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dirty="0">
                <a:solidFill>
                  <a:srgbClr val="1F497E"/>
                </a:solidFill>
                <a:latin typeface="Calibri" panose="020F0502020204030204" pitchFamily="34" charset="0"/>
              </a:rPr>
              <a:t>10/13/2016</a:t>
            </a:r>
          </a:p>
        </p:txBody>
      </p:sp>
      <p:sp>
        <p:nvSpPr>
          <p:cNvPr id="92" name="OTLSHAPE_M_8327cac7c65a4e6984033bf177301cdc_Shape"/>
          <p:cNvSpPr/>
          <p:nvPr>
            <p:custDataLst>
              <p:tags r:id="rId35"/>
            </p:custDataLst>
          </p:nvPr>
        </p:nvSpPr>
        <p:spPr>
          <a:xfrm rot="16200000">
            <a:off x="4663003" y="2605828"/>
            <a:ext cx="165100" cy="165100"/>
          </a:xfrm>
          <a:prstGeom prst="flowChartMerge">
            <a:avLst/>
          </a:prstGeom>
          <a:solidFill>
            <a:schemeClr val="accent1"/>
          </a:solidFill>
          <a:ln w="22225" cap="rnd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22225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TLSHAPE_M_bde98425c5054945bada70cc653db911_Title"/>
          <p:cNvSpPr txBox="1"/>
          <p:nvPr>
            <p:custDataLst>
              <p:tags r:id="rId36"/>
            </p:custDataLst>
          </p:nvPr>
        </p:nvSpPr>
        <p:spPr>
          <a:xfrm>
            <a:off x="10958966" y="2493857"/>
            <a:ext cx="254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2">
                <a:solidFill>
                  <a:schemeClr val="dk1"/>
                </a:solidFill>
                <a:latin typeface="Calibri" panose="020F0502020204030204" pitchFamily="34" charset="0"/>
              </a:rPr>
              <a:t>END</a:t>
            </a:r>
          </a:p>
        </p:txBody>
      </p:sp>
      <p:sp>
        <p:nvSpPr>
          <p:cNvPr id="94" name="OTLSHAPE_M_bde98425c5054945bada70cc653db911_Date"/>
          <p:cNvSpPr txBox="1"/>
          <p:nvPr>
            <p:custDataLst>
              <p:tags r:id="rId37"/>
            </p:custDataLst>
          </p:nvPr>
        </p:nvSpPr>
        <p:spPr>
          <a:xfrm>
            <a:off x="10958966" y="267707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rgbClr val="1F497E"/>
                </a:solidFill>
                <a:latin typeface="Calibri" panose="020F0502020204030204" pitchFamily="34" charset="0"/>
              </a:rPr>
              <a:t>1/20/2017</a:t>
            </a:r>
          </a:p>
        </p:txBody>
      </p:sp>
      <p:sp>
        <p:nvSpPr>
          <p:cNvPr id="95" name="OTLSHAPE_M_bde98425c5054945bada70cc653db911_Shape"/>
          <p:cNvSpPr/>
          <p:nvPr>
            <p:custDataLst>
              <p:tags r:id="rId38"/>
            </p:custDataLst>
          </p:nvPr>
        </p:nvSpPr>
        <p:spPr>
          <a:xfrm rot="16200000">
            <a:off x="10762116" y="2605828"/>
            <a:ext cx="165100" cy="165100"/>
          </a:xfrm>
          <a:prstGeom prst="flowChartMerge">
            <a:avLst/>
          </a:prstGeom>
          <a:solidFill>
            <a:schemeClr val="accent2"/>
          </a:solidFill>
          <a:ln w="22225" cap="rnd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22225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TLSHAPE_T_8d74ab52eba04d24bad15565ed032abe_Shape"/>
          <p:cNvSpPr/>
          <p:nvPr>
            <p:custDataLst>
              <p:tags r:id="rId39"/>
            </p:custDataLst>
          </p:nvPr>
        </p:nvSpPr>
        <p:spPr>
          <a:xfrm>
            <a:off x="2085954" y="3945255"/>
            <a:ext cx="7645400" cy="203200"/>
          </a:xfrm>
          <a:prstGeom prst="rect">
            <a:avLst/>
          </a:prstGeom>
          <a:solidFill>
            <a:srgbClr val="0072BC"/>
          </a:solidFill>
          <a:ln w="22225" cap="rnd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2225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TLSHAPE_T_8d74ab52eba04d24bad15565ed032abe_JoinedDate"/>
          <p:cNvSpPr txBox="1"/>
          <p:nvPr>
            <p:custDataLst>
              <p:tags r:id="rId40"/>
            </p:custDataLst>
          </p:nvPr>
        </p:nvSpPr>
        <p:spPr>
          <a:xfrm>
            <a:off x="9772651" y="3969343"/>
            <a:ext cx="1270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rgbClr val="1F497E"/>
                </a:solidFill>
                <a:latin typeface="Calibri" panose="020F0502020204030204" pitchFamily="34" charset="0"/>
              </a:rPr>
              <a:t>7/25/2016 - 12/30/2016</a:t>
            </a:r>
          </a:p>
        </p:txBody>
      </p:sp>
      <p:sp>
        <p:nvSpPr>
          <p:cNvPr id="98" name="OTLSHAPE_T_8d74ab52eba04d24bad15565ed032abe_Title"/>
          <p:cNvSpPr txBox="1"/>
          <p:nvPr>
            <p:custDataLst>
              <p:tags r:id="rId41"/>
            </p:custDataLst>
          </p:nvPr>
        </p:nvSpPr>
        <p:spPr>
          <a:xfrm>
            <a:off x="127000" y="3961596"/>
            <a:ext cx="533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>
                <a:solidFill>
                  <a:schemeClr val="dk1"/>
                </a:solidFill>
                <a:latin typeface="Calibri" panose="020F0502020204030204" pitchFamily="34" charset="0"/>
              </a:rPr>
              <a:t>Research</a:t>
            </a:r>
          </a:p>
        </p:txBody>
      </p:sp>
      <p:sp>
        <p:nvSpPr>
          <p:cNvPr id="99" name="OTLSHAPE_T_b0fe4d31d96241e0885361923d2ed3c6_Shape"/>
          <p:cNvSpPr/>
          <p:nvPr>
            <p:custDataLst>
              <p:tags r:id="rId42"/>
            </p:custDataLst>
          </p:nvPr>
        </p:nvSpPr>
        <p:spPr>
          <a:xfrm>
            <a:off x="2758297" y="4211955"/>
            <a:ext cx="584200" cy="203200"/>
          </a:xfrm>
          <a:prstGeom prst="rect">
            <a:avLst/>
          </a:prstGeom>
          <a:solidFill>
            <a:schemeClr val="accent1"/>
          </a:solidFill>
          <a:ln w="22225" cap="rnd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2225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TLSHAPE_T_b0fe4d31d96241e0885361923d2ed3c6_JoinedDate"/>
          <p:cNvSpPr txBox="1"/>
          <p:nvPr>
            <p:custDataLst>
              <p:tags r:id="rId43"/>
            </p:custDataLst>
          </p:nvPr>
        </p:nvSpPr>
        <p:spPr>
          <a:xfrm>
            <a:off x="3385391" y="4236043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rgbClr val="1F497E"/>
                </a:solidFill>
                <a:latin typeface="Calibri" panose="020F0502020204030204" pitchFamily="34" charset="0"/>
              </a:rPr>
              <a:t>8/8/2016 - 8/19/2016</a:t>
            </a:r>
          </a:p>
        </p:txBody>
      </p:sp>
      <p:sp>
        <p:nvSpPr>
          <p:cNvPr id="101" name="OTLSHAPE_T_b0fe4d31d96241e0885361923d2ed3c6_Title"/>
          <p:cNvSpPr txBox="1"/>
          <p:nvPr>
            <p:custDataLst>
              <p:tags r:id="rId44"/>
            </p:custDataLst>
          </p:nvPr>
        </p:nvSpPr>
        <p:spPr>
          <a:xfrm>
            <a:off x="127000" y="4228296"/>
            <a:ext cx="1435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Creating a basic network</a:t>
            </a:r>
          </a:p>
        </p:txBody>
      </p:sp>
      <p:sp>
        <p:nvSpPr>
          <p:cNvPr id="102" name="OTLSHAPE_T_58cb31df340f4780bfec09cb36aa8956_Shape"/>
          <p:cNvSpPr/>
          <p:nvPr>
            <p:custDataLst>
              <p:tags r:id="rId45"/>
            </p:custDataLst>
          </p:nvPr>
        </p:nvSpPr>
        <p:spPr>
          <a:xfrm>
            <a:off x="3430640" y="4478655"/>
            <a:ext cx="1930400" cy="203200"/>
          </a:xfrm>
          <a:prstGeom prst="rect">
            <a:avLst/>
          </a:prstGeom>
          <a:solidFill>
            <a:schemeClr val="accent2"/>
          </a:solidFill>
          <a:ln w="22225" cap="rnd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2225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TLSHAPE_T_58cb31df340f4780bfec09cb36aa8956_JoinedDate"/>
          <p:cNvSpPr txBox="1"/>
          <p:nvPr>
            <p:custDataLst>
              <p:tags r:id="rId46"/>
            </p:custDataLst>
          </p:nvPr>
        </p:nvSpPr>
        <p:spPr>
          <a:xfrm>
            <a:off x="5402420" y="4502743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rgbClr val="1F497E"/>
                </a:solidFill>
                <a:latin typeface="Calibri" panose="020F0502020204030204" pitchFamily="34" charset="0"/>
              </a:rPr>
              <a:t>8/22/2016 - 9/30/2016</a:t>
            </a:r>
          </a:p>
        </p:txBody>
      </p:sp>
      <p:sp>
        <p:nvSpPr>
          <p:cNvPr id="104" name="OTLSHAPE_T_58cb31df340f4780bfec09cb36aa8956_Title"/>
          <p:cNvSpPr txBox="1"/>
          <p:nvPr>
            <p:custDataLst>
              <p:tags r:id="rId47"/>
            </p:custDataLst>
          </p:nvPr>
        </p:nvSpPr>
        <p:spPr>
          <a:xfrm>
            <a:off x="127000" y="4494996"/>
            <a:ext cx="2324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Implementing automatic authentication</a:t>
            </a:r>
          </a:p>
        </p:txBody>
      </p:sp>
      <p:sp>
        <p:nvSpPr>
          <p:cNvPr id="105" name="OTLSHAPE_T_7c612ed96fe3463996a07b4c5702d092_Shape"/>
          <p:cNvSpPr/>
          <p:nvPr>
            <p:custDataLst>
              <p:tags r:id="rId48"/>
            </p:custDataLst>
          </p:nvPr>
        </p:nvSpPr>
        <p:spPr>
          <a:xfrm>
            <a:off x="3766812" y="4745355"/>
            <a:ext cx="584200" cy="203200"/>
          </a:xfrm>
          <a:prstGeom prst="rect">
            <a:avLst/>
          </a:prstGeom>
          <a:solidFill>
            <a:schemeClr val="accent3"/>
          </a:solidFill>
          <a:ln w="22225" cap="rnd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2225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TLSHAPE_T_7c612ed96fe3463996a07b4c5702d092_JoinedDate"/>
          <p:cNvSpPr txBox="1"/>
          <p:nvPr>
            <p:custDataLst>
              <p:tags r:id="rId49"/>
            </p:custDataLst>
          </p:nvPr>
        </p:nvSpPr>
        <p:spPr>
          <a:xfrm>
            <a:off x="4393905" y="4769443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rgbClr val="1F497E"/>
                </a:solidFill>
                <a:latin typeface="Calibri" panose="020F0502020204030204" pitchFamily="34" charset="0"/>
              </a:rPr>
              <a:t>8/29/2016 - 9/9/2016</a:t>
            </a:r>
          </a:p>
        </p:txBody>
      </p:sp>
      <p:sp>
        <p:nvSpPr>
          <p:cNvPr id="107" name="OTLSHAPE_T_7c612ed96fe3463996a07b4c5702d092_Title"/>
          <p:cNvSpPr txBox="1"/>
          <p:nvPr>
            <p:custDataLst>
              <p:tags r:id="rId50"/>
            </p:custDataLst>
          </p:nvPr>
        </p:nvSpPr>
        <p:spPr>
          <a:xfrm>
            <a:off x="127000" y="4761696"/>
            <a:ext cx="1549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Monitoring network traffic</a:t>
            </a:r>
          </a:p>
        </p:txBody>
      </p:sp>
      <p:sp>
        <p:nvSpPr>
          <p:cNvPr id="108" name="OTLSHAPE_T_b24bf2e6a8094ddc96cc39f97d37f308_Shape"/>
          <p:cNvSpPr/>
          <p:nvPr>
            <p:custDataLst>
              <p:tags r:id="rId51"/>
            </p:custDataLst>
          </p:nvPr>
        </p:nvSpPr>
        <p:spPr>
          <a:xfrm>
            <a:off x="5447669" y="5012055"/>
            <a:ext cx="914400" cy="203200"/>
          </a:xfrm>
          <a:prstGeom prst="rect">
            <a:avLst/>
          </a:prstGeom>
          <a:solidFill>
            <a:schemeClr val="accent4"/>
          </a:solidFill>
          <a:ln w="22225" cap="rnd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2225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TLSHAPE_T_b24bf2e6a8094ddc96cc39f97d37f308_JoinedDate"/>
          <p:cNvSpPr txBox="1"/>
          <p:nvPr>
            <p:custDataLst>
              <p:tags r:id="rId52"/>
            </p:custDataLst>
          </p:nvPr>
        </p:nvSpPr>
        <p:spPr>
          <a:xfrm>
            <a:off x="6410935" y="5036143"/>
            <a:ext cx="1270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rgbClr val="1F497E"/>
                </a:solidFill>
                <a:latin typeface="Calibri" panose="020F0502020204030204" pitchFamily="34" charset="0"/>
              </a:rPr>
              <a:t>10/3/2016 - 10/21/2016</a:t>
            </a:r>
          </a:p>
        </p:txBody>
      </p:sp>
      <p:sp>
        <p:nvSpPr>
          <p:cNvPr id="110" name="OTLSHAPE_T_b24bf2e6a8094ddc96cc39f97d37f308_Title"/>
          <p:cNvSpPr txBox="1"/>
          <p:nvPr>
            <p:custDataLst>
              <p:tags r:id="rId53"/>
            </p:custDataLst>
          </p:nvPr>
        </p:nvSpPr>
        <p:spPr>
          <a:xfrm>
            <a:off x="127000" y="5028396"/>
            <a:ext cx="1346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Performance measures</a:t>
            </a:r>
          </a:p>
        </p:txBody>
      </p:sp>
      <p:sp>
        <p:nvSpPr>
          <p:cNvPr id="111" name="OTLSHAPE_T_75d126ff902e48508e8ed5e336eba7f0_Shape"/>
          <p:cNvSpPr/>
          <p:nvPr>
            <p:custDataLst>
              <p:tags r:id="rId54"/>
            </p:custDataLst>
          </p:nvPr>
        </p:nvSpPr>
        <p:spPr>
          <a:xfrm>
            <a:off x="6456184" y="5278755"/>
            <a:ext cx="241300" cy="203200"/>
          </a:xfrm>
          <a:prstGeom prst="rect">
            <a:avLst/>
          </a:prstGeom>
          <a:solidFill>
            <a:schemeClr val="accent5"/>
          </a:solidFill>
          <a:ln w="22225" cap="rnd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2225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TLSHAPE_T_75d126ff902e48508e8ed5e336eba7f0_JoinedDate"/>
          <p:cNvSpPr txBox="1"/>
          <p:nvPr>
            <p:custDataLst>
              <p:tags r:id="rId55"/>
            </p:custDataLst>
          </p:nvPr>
        </p:nvSpPr>
        <p:spPr>
          <a:xfrm>
            <a:off x="6747107" y="5302843"/>
            <a:ext cx="1333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rgbClr val="1F497E"/>
                </a:solidFill>
                <a:latin typeface="Calibri" panose="020F0502020204030204" pitchFamily="34" charset="0"/>
              </a:rPr>
              <a:t>10/24/2016 - 10/28/2016</a:t>
            </a:r>
          </a:p>
        </p:txBody>
      </p:sp>
      <p:sp>
        <p:nvSpPr>
          <p:cNvPr id="113" name="OTLSHAPE_T_75d126ff902e48508e8ed5e336eba7f0_Title"/>
          <p:cNvSpPr txBox="1"/>
          <p:nvPr>
            <p:custDataLst>
              <p:tags r:id="rId56"/>
            </p:custDataLst>
          </p:nvPr>
        </p:nvSpPr>
        <p:spPr>
          <a:xfrm>
            <a:off x="127000" y="5295096"/>
            <a:ext cx="1397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">
                <a:solidFill>
                  <a:schemeClr val="dk1"/>
                </a:solidFill>
                <a:latin typeface="Calibri" panose="020F0502020204030204" pitchFamily="34" charset="0"/>
              </a:rPr>
              <a:t>Measuring performance</a:t>
            </a:r>
          </a:p>
        </p:txBody>
      </p:sp>
      <p:sp>
        <p:nvSpPr>
          <p:cNvPr id="114" name="OTLSHAPE_T_f02e4cc2a6284ce199eb4a87d14b7e46_Shape"/>
          <p:cNvSpPr/>
          <p:nvPr>
            <p:custDataLst>
              <p:tags r:id="rId57"/>
            </p:custDataLst>
          </p:nvPr>
        </p:nvSpPr>
        <p:spPr>
          <a:xfrm>
            <a:off x="6792356" y="5545455"/>
            <a:ext cx="3949700" cy="203200"/>
          </a:xfrm>
          <a:prstGeom prst="rect">
            <a:avLst/>
          </a:prstGeom>
          <a:solidFill>
            <a:schemeClr val="dk2"/>
          </a:solidFill>
          <a:ln w="22225" cap="rnd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22225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TLSHAPE_T_f02e4cc2a6284ce199eb4a87d14b7e46_JoinedDate"/>
          <p:cNvSpPr txBox="1"/>
          <p:nvPr>
            <p:custDataLst>
              <p:tags r:id="rId58"/>
            </p:custDataLst>
          </p:nvPr>
        </p:nvSpPr>
        <p:spPr>
          <a:xfrm>
            <a:off x="10781166" y="5569543"/>
            <a:ext cx="1270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rgbClr val="1F497E"/>
                </a:solidFill>
                <a:latin typeface="Calibri" panose="020F0502020204030204" pitchFamily="34" charset="0"/>
              </a:rPr>
              <a:t>10/31/2016 - 1/20/2017</a:t>
            </a:r>
          </a:p>
        </p:txBody>
      </p:sp>
      <p:sp>
        <p:nvSpPr>
          <p:cNvPr id="116" name="OTLSHAPE_T_f02e4cc2a6284ce199eb4a87d14b7e46_Title"/>
          <p:cNvSpPr txBox="1"/>
          <p:nvPr>
            <p:custDataLst>
              <p:tags r:id="rId59"/>
            </p:custDataLst>
          </p:nvPr>
        </p:nvSpPr>
        <p:spPr>
          <a:xfrm>
            <a:off x="127000" y="5561796"/>
            <a:ext cx="2590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Suggesting and implementing improvements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</a:t>
            </a:r>
          </a:p>
        </p:txBody>
      </p:sp>
      <p:sp>
        <p:nvSpPr>
          <p:cNvPr id="3" name="Shape 140"/>
          <p:cNvSpPr txBox="1"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Measuring Wi-Fi Direct signal range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Approximately 50m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Inside moving vehicles : 30-40m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4000"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006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</a:t>
            </a:r>
          </a:p>
        </p:txBody>
      </p:sp>
      <p:sp>
        <p:nvSpPr>
          <p:cNvPr id="3" name="Shape 140"/>
          <p:cNvSpPr txBox="1">
            <a:spLocks noGrp="1"/>
          </p:cNvSpPr>
          <p:nvPr>
            <p:ph idx="1"/>
          </p:nvPr>
        </p:nvSpPr>
        <p:spPr>
          <a:xfrm>
            <a:off x="581193" y="2180497"/>
            <a:ext cx="4519446" cy="273440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Wi-Fi Direct Android app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authentication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Exchange messages between group owner and group members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4000"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983" y="1894418"/>
            <a:ext cx="2695574" cy="47921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5363" y="1894418"/>
            <a:ext cx="2695574" cy="479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961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</a:t>
            </a:r>
          </a:p>
        </p:txBody>
      </p:sp>
      <p:sp>
        <p:nvSpPr>
          <p:cNvPr id="3" name="Shape 140"/>
          <p:cNvSpPr txBox="1">
            <a:spLocks noGrp="1"/>
          </p:cNvSpPr>
          <p:nvPr>
            <p:ph idx="1"/>
          </p:nvPr>
        </p:nvSpPr>
        <p:spPr>
          <a:xfrm>
            <a:off x="581193" y="2180497"/>
            <a:ext cx="4333708" cy="297729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Wi-Fi Direct Android app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authentication (WPA2)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Exchange messages between group owner and group members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4000"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2305" y="1871663"/>
            <a:ext cx="2631095" cy="47863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2516" y="1871663"/>
            <a:ext cx="2631874" cy="478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511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120415V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Nanayakkara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N.P.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120459H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Perera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B.A.V.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120631E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Siriwardhana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M.A.A.S.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120700P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Welagedara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T.D.</a:t>
            </a:r>
          </a:p>
          <a:p>
            <a:pPr marL="228600" marR="0" lvl="0" indent="-22860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</a:t>
            </a:r>
          </a:p>
        </p:txBody>
      </p:sp>
      <p:sp>
        <p:nvSpPr>
          <p:cNvPr id="3" name="Shape 140"/>
          <p:cNvSpPr txBox="1">
            <a:spLocks noGrp="1"/>
          </p:cNvSpPr>
          <p:nvPr>
            <p:ph idx="1"/>
          </p:nvPr>
        </p:nvSpPr>
        <p:spPr>
          <a:xfrm>
            <a:off x="581193" y="2180498"/>
            <a:ext cx="4162257" cy="124850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packets with Wireshark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Decryption of messages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4000"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293" t="15427" r="4722" b="33191"/>
          <a:stretch/>
        </p:blipFill>
        <p:spPr>
          <a:xfrm>
            <a:off x="6672263" y="5069632"/>
            <a:ext cx="5210008" cy="16013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788" t="28088" r="3409" b="21016"/>
          <a:stretch/>
        </p:blipFill>
        <p:spPr>
          <a:xfrm>
            <a:off x="6372224" y="3693797"/>
            <a:ext cx="5238583" cy="15646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/>
          <a:srcRect l="2305" t="11563" r="5982" b="33520"/>
          <a:stretch/>
        </p:blipFill>
        <p:spPr>
          <a:xfrm>
            <a:off x="5871924" y="1915701"/>
            <a:ext cx="5281684" cy="17780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/>
          <a:srcRect l="11364" t="14623" r="8808" b="12361"/>
          <a:stretch/>
        </p:blipFill>
        <p:spPr>
          <a:xfrm>
            <a:off x="111476" y="3804315"/>
            <a:ext cx="5574710" cy="28667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911537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ctrTitle"/>
          </p:nvPr>
        </p:nvSpPr>
        <p:spPr>
          <a:xfrm>
            <a:off x="553759" y="1097280"/>
            <a:ext cx="10993549" cy="103240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you…..!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Shortcomings of DSRC for ITS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available only in newer vehicles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cost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Likely to take a long time to deploy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Pedestrians cannot be included</a:t>
            </a:r>
          </a:p>
          <a:p>
            <a:pPr marL="7740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marR="0" lvl="0" indent="-2286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7356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Objectives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Wi-Fi direct network </a:t>
            </a:r>
          </a:p>
          <a:p>
            <a:pPr marL="457200" indent="-228600"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 the performance of the network</a:t>
            </a:r>
          </a:p>
          <a:p>
            <a:pPr marL="457200" indent="-228600"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 and implement improvements for the network</a:t>
            </a:r>
          </a:p>
          <a:p>
            <a:pPr marL="457200" indent="-228600"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performance</a:t>
            </a:r>
          </a:p>
          <a:p>
            <a:pPr marL="228600" indent="0">
              <a:spcBef>
                <a:spcPts val="0"/>
              </a:spcBef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956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idx="1"/>
          </p:nvPr>
        </p:nvSpPr>
        <p:spPr>
          <a:xfrm>
            <a:off x="581192" y="2180496"/>
            <a:ext cx="11029615" cy="44544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Wi-Fi Direct network using Android phones</a:t>
            </a:r>
          </a:p>
          <a:p>
            <a:pPr marL="457200" lvl="0"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automatic authentication feature in the Wi-Fi network</a:t>
            </a:r>
          </a:p>
          <a:p>
            <a:pPr marL="457200" lvl="0"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network packets using Wireshark</a:t>
            </a:r>
          </a:p>
          <a:p>
            <a:pPr marL="457200" lvl="0"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 performance measures (packet losses, transmission delays with respect to distance between members, speed and number of members in the group etc.) </a:t>
            </a:r>
          </a:p>
          <a:p>
            <a:pPr marL="457200" lvl="0"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measured performance with required performance for an ITS </a:t>
            </a:r>
          </a:p>
          <a:p>
            <a:pPr marL="457200" lvl="0"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 and implement suitable improvements for the current network</a:t>
            </a:r>
          </a:p>
          <a:p>
            <a:pPr marL="457200" lvl="0">
              <a:lnSpc>
                <a:spcPct val="150000"/>
              </a:lnSpc>
              <a:spcBef>
                <a:spcPts val="0"/>
              </a:spcBef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>
              <a:lnSpc>
                <a:spcPct val="150000"/>
              </a:lnSpc>
              <a:spcBef>
                <a:spcPts val="0"/>
              </a:spcBef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1200" lv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>
              <a:lnSpc>
                <a:spcPct val="150000"/>
              </a:lnSpc>
              <a:spcBef>
                <a:spcPts val="0"/>
              </a:spcBef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0">
              <a:spcBef>
                <a:spcPts val="0"/>
              </a:spcBef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237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idx="1"/>
          </p:nvPr>
        </p:nvSpPr>
        <p:spPr>
          <a:xfrm>
            <a:off x="581192" y="2180496"/>
            <a:ext cx="11029615" cy="41654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36950" indent="-285750">
              <a:spcBef>
                <a:spcPts val="0"/>
              </a:spcBef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Wi-Fi Direct communication</a:t>
            </a:r>
          </a:p>
          <a:p>
            <a:pPr marL="760950" lvl="1" indent="-285750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Device-to-device Communications With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Direct: Overview And Experimentation,</a:t>
            </a:r>
            <a:r>
              <a:rPr lang="en-US" sz="2000" b="1" dirty="0"/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Daniel Camps-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Andres Garcia-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saavedra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Pablo Serrano</a:t>
            </a:r>
          </a:p>
          <a:p>
            <a:pPr marL="475200" lvl="1" indent="0">
              <a:spcBef>
                <a:spcPts val="0"/>
              </a:spcBef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6950" indent="-285750">
              <a:spcBef>
                <a:spcPts val="0"/>
              </a:spcBef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Wi-Fi Direct and DSRC comparison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Inter-vehicular communication for collision avoidance using Wi-Fi Direct, Thesis, Chaitra Satish</a:t>
            </a:r>
          </a:p>
          <a:p>
            <a:pPr marL="324000" lvl="1" indent="0">
              <a:buNone/>
            </a:pPr>
            <a:endParaRPr lang="en-US" sz="1200" dirty="0"/>
          </a:p>
          <a:p>
            <a:pPr marL="436950" indent="-285750">
              <a:spcBef>
                <a:spcPts val="0"/>
              </a:spcBef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Nominating a Backup Group Owner (BGO)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Persistence of Wi-Fi Direct Networks for Smartphone-based Collision Avoidance, Thesis, Priyanka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Angadi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24000" lvl="1" indent="0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5200" lvl="1" indent="0">
              <a:spcBef>
                <a:spcPts val="0"/>
              </a:spcBef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317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idx="1"/>
          </p:nvPr>
        </p:nvSpPr>
        <p:spPr>
          <a:xfrm>
            <a:off x="581192" y="2180496"/>
            <a:ext cx="11029615" cy="41654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36950" indent="-285750">
              <a:spcBef>
                <a:spcPts val="0"/>
              </a:spcBef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algorithm for reduction of delay in group formation</a:t>
            </a:r>
          </a:p>
          <a:p>
            <a:pPr marL="760950" lvl="1" indent="-285750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WD2: An Improved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-Direct Group Formation Protocol,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Hongxu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Zhang,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Yufeng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Wang, and Chiu C. Tan</a:t>
            </a:r>
          </a:p>
          <a:p>
            <a:pPr marL="475200" lvl="1" indent="0">
              <a:spcBef>
                <a:spcPts val="0"/>
              </a:spcBef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6950" indent="-285750">
              <a:spcBef>
                <a:spcPts val="0"/>
              </a:spcBef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Wi-Fi Direct implementation using Android</a:t>
            </a:r>
          </a:p>
          <a:p>
            <a:pPr marL="760950" lvl="1" indent="-285750">
              <a:spcBef>
                <a:spcPts val="0"/>
              </a:spcBef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Automatic Android-based Wireless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Mesh Networks, Paul Wong, Vijay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Varikota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Duong Nguyen and Ahmed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Abukmail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1200" lv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1200" lv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94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 strategies</a:t>
            </a:r>
          </a:p>
        </p:txBody>
      </p:sp>
      <p:sp>
        <p:nvSpPr>
          <p:cNvPr id="5" name="Shape 92"/>
          <p:cNvSpPr txBox="1">
            <a:spLocks noGrp="1"/>
          </p:cNvSpPr>
          <p:nvPr>
            <p:ph idx="1"/>
          </p:nvPr>
        </p:nvSpPr>
        <p:spPr>
          <a:xfrm>
            <a:off x="581192" y="1946648"/>
            <a:ext cx="11029615" cy="43978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</a:p>
          <a:p>
            <a:pPr marL="781200" lvl="1" indent="-228600">
              <a:spcBef>
                <a:spcPts val="0"/>
              </a:spcBef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Wi-Fi modules – with microcontrollers</a:t>
            </a:r>
          </a:p>
          <a:p>
            <a:pPr marL="781200" lvl="1" indent="-228600">
              <a:spcBef>
                <a:spcPts val="0"/>
              </a:spcBef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Laptops – on Linux</a:t>
            </a:r>
          </a:p>
          <a:p>
            <a:pPr marL="781200" lvl="1" indent="-228600">
              <a:spcBef>
                <a:spcPts val="0"/>
              </a:spcBef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phones</a:t>
            </a:r>
          </a:p>
          <a:p>
            <a:pPr marL="457200" indent="-228600"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</a:t>
            </a:r>
          </a:p>
          <a:p>
            <a:pPr marL="781200" lvl="1" indent="-228600">
              <a:spcBef>
                <a:spcPts val="0"/>
              </a:spcBef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authentication (WPS)</a:t>
            </a:r>
          </a:p>
          <a:p>
            <a:pPr marL="781200" lvl="1" indent="-228600">
              <a:spcBef>
                <a:spcPts val="0"/>
              </a:spcBef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android phones</a:t>
            </a:r>
          </a:p>
          <a:p>
            <a:pPr marL="781200" lvl="1" indent="-228600">
              <a:spcBef>
                <a:spcPts val="0"/>
              </a:spcBef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WPA2 authentication</a:t>
            </a:r>
          </a:p>
          <a:p>
            <a:pPr marL="457200" indent="-228600"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</a:t>
            </a:r>
          </a:p>
          <a:p>
            <a:pPr marL="781200" lvl="1" indent="-228600">
              <a:spcBef>
                <a:spcPts val="0"/>
              </a:spcBef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files</a:t>
            </a:r>
          </a:p>
          <a:p>
            <a:pPr marL="781200" lvl="1" indent="-228600">
              <a:spcBef>
                <a:spcPts val="0"/>
              </a:spcBef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Wireshark</a:t>
            </a:r>
          </a:p>
          <a:p>
            <a:pPr marL="781200" lvl="1" indent="-228600">
              <a:spcBef>
                <a:spcPts val="0"/>
              </a:spcBef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0">
              <a:spcBef>
                <a:spcPts val="0"/>
              </a:spcBef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101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 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idx="1"/>
          </p:nvPr>
        </p:nvSpPr>
        <p:spPr>
          <a:xfrm>
            <a:off x="581192" y="2180496"/>
            <a:ext cx="11029615" cy="41654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94100" indent="-342900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phones + Root Android phones + Wireshark </a:t>
            </a:r>
          </a:p>
          <a:p>
            <a:pPr marL="151200" indent="0">
              <a:spcBef>
                <a:spcPts val="0"/>
              </a:spcBef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6950" indent="-285750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phones + WPA2 Authentication + Wireshark</a:t>
            </a:r>
          </a:p>
          <a:p>
            <a:pPr marL="436950" indent="-285750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phones + Root Android phones + Log files</a:t>
            </a:r>
          </a:p>
          <a:p>
            <a:pPr marL="436950" indent="-285750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phones + Manual Authentication + Wireshark</a:t>
            </a:r>
          </a:p>
          <a:p>
            <a:pPr marL="436950" indent="-285750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Laptops + Log files</a:t>
            </a:r>
          </a:p>
          <a:p>
            <a:pPr marL="436950" indent="-285750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Laptops + Wireshark</a:t>
            </a:r>
          </a:p>
          <a:p>
            <a:pPr marL="436950" indent="-285750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Wi-Fi modules + Wireshark</a:t>
            </a:r>
          </a:p>
          <a:p>
            <a:pPr marL="436950" indent="-285750">
              <a:spcBef>
                <a:spcPts val="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6950" indent="-285750">
              <a:spcBef>
                <a:spcPts val="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6950" indent="-285750">
              <a:spcBef>
                <a:spcPts val="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6950" indent="-285750">
              <a:spcBef>
                <a:spcPts val="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6950" indent="-285750">
              <a:spcBef>
                <a:spcPts val="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1200" indent="0">
              <a:spcBef>
                <a:spcPts val="0"/>
              </a:spcBef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6950" indent="-285750">
              <a:spcBef>
                <a:spcPts val="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6950" indent="-285750">
              <a:spcBef>
                <a:spcPts val="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6950" indent="-285750">
              <a:spcBef>
                <a:spcPts val="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6950" indent="-285750">
              <a:spcBef>
                <a:spcPts val="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6950" indent="-285750">
              <a:spcBef>
                <a:spcPts val="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6950" indent="-285750">
              <a:spcBef>
                <a:spcPts val="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6950" indent="-285750">
              <a:spcBef>
                <a:spcPts val="0"/>
              </a:spcBef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1200" lv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7637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2331</TotalTime>
  <Words>675</Words>
  <Application>Microsoft Office PowerPoint</Application>
  <PresentationFormat>Widescreen</PresentationFormat>
  <Paragraphs>179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Gill Sans MT</vt:lpstr>
      <vt:lpstr>Times New Roman</vt:lpstr>
      <vt:lpstr>Wingdings</vt:lpstr>
      <vt:lpstr>Wingdings 2</vt:lpstr>
      <vt:lpstr>Dividend</vt:lpstr>
      <vt:lpstr>Module EN 4202 : Project EXPERIMENTING THE SUITABILITY OF WIFI-DIRECT FOR INTELLIGENT TRANSPORTATION SYSTEMS Supervisor : Dr. Tharaka Samarasinghe</vt:lpstr>
      <vt:lpstr>Group members</vt:lpstr>
      <vt:lpstr>Problem Statement</vt:lpstr>
      <vt:lpstr>Primary Objectives</vt:lpstr>
      <vt:lpstr>Scope</vt:lpstr>
      <vt:lpstr>Literature review</vt:lpstr>
      <vt:lpstr>Literature review</vt:lpstr>
      <vt:lpstr>Alternative strategies</vt:lpstr>
      <vt:lpstr>Strategies </vt:lpstr>
      <vt:lpstr>Architecture</vt:lpstr>
      <vt:lpstr>Benefits and Beneficiaries</vt:lpstr>
      <vt:lpstr>RISKs and plans</vt:lpstr>
      <vt:lpstr>Resource Requirements</vt:lpstr>
      <vt:lpstr>Budget and Funding</vt:lpstr>
      <vt:lpstr>Task Delegation</vt:lpstr>
      <vt:lpstr>Timeline</vt:lpstr>
      <vt:lpstr>progress</vt:lpstr>
      <vt:lpstr>progress</vt:lpstr>
      <vt:lpstr>progress</vt:lpstr>
      <vt:lpstr>progress</vt:lpstr>
      <vt:lpstr>Thank you…..!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EN 4202 : Project RISC V BASED ISA PROCESSOR Supervisor : Dr. Ajith Pasqual   </dc:title>
  <cp:lastModifiedBy>Thusitha</cp:lastModifiedBy>
  <cp:revision>132</cp:revision>
  <dcterms:modified xsi:type="dcterms:W3CDTF">2016-10-13T12:43:11Z</dcterms:modified>
</cp:coreProperties>
</file>