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0" r:id="rId11"/>
    <p:sldId id="258" r:id="rId12"/>
    <p:sldId id="25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2567-30F9-4594-8A3E-9E64D6F06D3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89CF-6D03-4B85-A131-C5B9EB4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6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2567-30F9-4594-8A3E-9E64D6F06D3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89CF-6D03-4B85-A131-C5B9EB4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7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2567-30F9-4594-8A3E-9E64D6F06D3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89CF-6D03-4B85-A131-C5B9EB4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7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2567-30F9-4594-8A3E-9E64D6F06D3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89CF-6D03-4B85-A131-C5B9EB4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9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2567-30F9-4594-8A3E-9E64D6F06D3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89CF-6D03-4B85-A131-C5B9EB4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2567-30F9-4594-8A3E-9E64D6F06D3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89CF-6D03-4B85-A131-C5B9EB4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5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2567-30F9-4594-8A3E-9E64D6F06D3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89CF-6D03-4B85-A131-C5B9EB4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2567-30F9-4594-8A3E-9E64D6F06D3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89CF-6D03-4B85-A131-C5B9EB4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7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2567-30F9-4594-8A3E-9E64D6F06D3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89CF-6D03-4B85-A131-C5B9EB4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9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2567-30F9-4594-8A3E-9E64D6F06D3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89CF-6D03-4B85-A131-C5B9EB4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1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2567-30F9-4594-8A3E-9E64D6F06D3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89CF-6D03-4B85-A131-C5B9EB4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6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02567-30F9-4594-8A3E-9E64D6F06D3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089CF-6D03-4B85-A131-C5B9EB4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9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0"/>
            <a:ext cx="8046720" cy="2140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2" y="3083755"/>
            <a:ext cx="1864556" cy="21960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15" y="2285415"/>
            <a:ext cx="3542436" cy="28774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89255" y="6147581"/>
            <a:ext cx="3055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Thusitha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Kariyawasam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797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Namespacing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275" y="2157211"/>
            <a:ext cx="76295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98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4692"/>
            <a:ext cx="9144000" cy="856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File naming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9993"/>
            <a:ext cx="9144000" cy="417621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Controllers : </a:t>
            </a:r>
            <a:r>
              <a:rPr lang="en-US" b="1" dirty="0" err="1"/>
              <a:t>ScheduleCtrl</a:t>
            </a:r>
            <a:endParaRPr lang="en-US" b="1" dirty="0"/>
          </a:p>
          <a:p>
            <a:pPr lvl="1" algn="l"/>
            <a:r>
              <a:rPr lang="en-US" sz="2400" dirty="0"/>
              <a:t>• Services : </a:t>
            </a:r>
            <a:r>
              <a:rPr lang="en-US" sz="2400" dirty="0" err="1"/>
              <a:t>ScheduleSvc</a:t>
            </a:r>
            <a:endParaRPr lang="en-US" sz="2400" dirty="0"/>
          </a:p>
          <a:p>
            <a:pPr lvl="1" algn="l"/>
            <a:r>
              <a:rPr lang="en-US" sz="2400" dirty="0"/>
              <a:t>• Filters : </a:t>
            </a:r>
            <a:r>
              <a:rPr lang="en-US" sz="2400" dirty="0" err="1"/>
              <a:t>RatingFilter</a:t>
            </a:r>
            <a:endParaRPr lang="en-US" sz="2400" dirty="0"/>
          </a:p>
          <a:p>
            <a:pPr lvl="1" algn="l"/>
            <a:r>
              <a:rPr lang="en-US" sz="2400" dirty="0"/>
              <a:t>• Directives : small-schedule</a:t>
            </a:r>
          </a:p>
          <a:p>
            <a:pPr lvl="1" algn="l"/>
            <a:r>
              <a:rPr lang="en-US" sz="2400" dirty="0"/>
              <a:t>• Partials </a:t>
            </a:r>
            <a:r>
              <a:rPr lang="en-US" sz="2400" dirty="0" smtClean="0"/>
              <a:t>:</a:t>
            </a:r>
          </a:p>
          <a:p>
            <a:pPr lvl="2" algn="l"/>
            <a:r>
              <a:rPr lang="en-US" sz="2000" dirty="0" smtClean="0"/>
              <a:t>– </a:t>
            </a:r>
            <a:r>
              <a:rPr lang="en-US" sz="2000" dirty="0"/>
              <a:t>if my controller is </a:t>
            </a:r>
            <a:r>
              <a:rPr lang="en-US" sz="2000" dirty="0" err="1"/>
              <a:t>ScheduleCtrl</a:t>
            </a:r>
            <a:r>
              <a:rPr lang="en-US" sz="2000" dirty="0"/>
              <a:t>  </a:t>
            </a:r>
            <a:r>
              <a:rPr lang="en-US" sz="2000" dirty="0" smtClean="0"/>
              <a:t>ScheduleCtrl.html</a:t>
            </a:r>
            <a:endParaRPr lang="en-US" sz="2000" dirty="0"/>
          </a:p>
          <a:p>
            <a:pPr lvl="2" algn="l"/>
            <a:r>
              <a:rPr lang="en-US" sz="2000" dirty="0"/>
              <a:t>– If my directives is small-schedule  </a:t>
            </a:r>
            <a:r>
              <a:rPr lang="en-US" sz="2000" dirty="0" smtClean="0"/>
              <a:t>small-schedule.html</a:t>
            </a:r>
            <a:endParaRPr lang="en-US" sz="2000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146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Understand Module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have nothing to do</a:t>
            </a:r>
          </a:p>
          <a:p>
            <a:pPr marL="0" indent="0">
              <a:buNone/>
            </a:pPr>
            <a:r>
              <a:rPr lang="en-US" dirty="0"/>
              <a:t>with object naming (so far</a:t>
            </a:r>
            <a:r>
              <a:rPr lang="en-US" dirty="0" smtClean="0"/>
              <a:t>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Injector has the list of all</a:t>
            </a:r>
          </a:p>
          <a:p>
            <a:pPr marL="0" indent="0">
              <a:buNone/>
            </a:pPr>
            <a:r>
              <a:rPr lang="en-US" dirty="0"/>
              <a:t>the objects in our </a:t>
            </a:r>
            <a:r>
              <a:rPr lang="en-US" dirty="0" smtClean="0"/>
              <a:t>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Only one injector exists in each</a:t>
            </a:r>
          </a:p>
          <a:p>
            <a:pPr marL="0" indent="0">
              <a:buNone/>
            </a:pPr>
            <a:r>
              <a:rPr lang="en-US" dirty="0"/>
              <a:t>Angular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883" y="1843041"/>
            <a:ext cx="44672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433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Organizing Module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One Module</a:t>
            </a:r>
          </a:p>
          <a:p>
            <a:endParaRPr lang="en-US" dirty="0"/>
          </a:p>
          <a:p>
            <a:r>
              <a:rPr lang="en-US" dirty="0"/>
              <a:t>+ it's the simplest option by far</a:t>
            </a:r>
          </a:p>
          <a:p>
            <a:pPr marL="0" indent="0">
              <a:buNone/>
            </a:pPr>
            <a:r>
              <a:rPr lang="en-US" dirty="0"/>
              <a:t>you don't have to worry about how your module organization reflects the</a:t>
            </a:r>
          </a:p>
          <a:p>
            <a:pPr marL="0" indent="0">
              <a:buNone/>
            </a:pPr>
            <a:r>
              <a:rPr lang="en-US" dirty="0"/>
              <a:t>organization of your files and folders, and you still only need to deliver the code</a:t>
            </a:r>
          </a:p>
          <a:p>
            <a:pPr marL="0" indent="0">
              <a:buNone/>
            </a:pPr>
            <a:r>
              <a:rPr lang="en-US" dirty="0"/>
              <a:t>you want running in the browser.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 if you have code that you are sharing amongst several applications, then they</a:t>
            </a:r>
          </a:p>
          <a:p>
            <a:pPr marL="0" indent="0">
              <a:buNone/>
            </a:pPr>
            <a:r>
              <a:rPr lang="en-US" dirty="0"/>
              <a:t>all need to have the same module name.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 delivering code as a third party or publishing it to the open source community</a:t>
            </a:r>
          </a:p>
          <a:p>
            <a:pPr marL="0" indent="0">
              <a:buNone/>
            </a:pPr>
            <a:r>
              <a:rPr lang="en-US" dirty="0"/>
              <a:t>is not really a possibility</a:t>
            </a:r>
          </a:p>
        </p:txBody>
      </p:sp>
    </p:spTree>
    <p:extLst>
      <p:ext uri="{BB962C8B-B14F-4D97-AF65-F5344CB8AC3E}">
        <p14:creationId xmlns:p14="http://schemas.microsoft.com/office/powerpoint/2010/main" val="34286903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Organizing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Two Modules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One for code custom to the current application, and one for any shared code.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+ </a:t>
            </a:r>
            <a:r>
              <a:rPr lang="en-US" dirty="0"/>
              <a:t>simplicity</a:t>
            </a:r>
          </a:p>
          <a:p>
            <a:pPr marL="0" indent="0">
              <a:buNone/>
            </a:pPr>
            <a:r>
              <a:rPr lang="en-US" dirty="0" smtClean="0"/>
              <a:t> - </a:t>
            </a:r>
            <a:r>
              <a:rPr lang="en-US" dirty="0"/>
              <a:t>increased complexity, and some rigidity when sharing or publishing code.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strategy works best if you will be building multiple applications that may</a:t>
            </a:r>
          </a:p>
          <a:p>
            <a:pPr marL="0" indent="0">
              <a:buNone/>
            </a:pPr>
            <a:r>
              <a:rPr lang="en-US" dirty="0"/>
              <a:t>share some code, or if you intend to publish a portion of your code to third</a:t>
            </a:r>
          </a:p>
          <a:p>
            <a:pPr marL="0" indent="0">
              <a:buNone/>
            </a:pPr>
            <a:r>
              <a:rPr lang="en-US" dirty="0"/>
              <a:t>parties, or you plan to open source it, say a library of widgets.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50" y="876300"/>
            <a:ext cx="22288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55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Organizing module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9666" y="1411418"/>
            <a:ext cx="4876800" cy="1685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736981"/>
            <a:ext cx="1011571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MainModule</a:t>
            </a:r>
            <a:r>
              <a:rPr lang="en-US" sz="2400" dirty="0"/>
              <a:t> with several sub-modules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MainModule</a:t>
            </a:r>
            <a:r>
              <a:rPr lang="en-US" sz="2400" dirty="0"/>
              <a:t> may or may not have any actual objects in it, it might just be a</a:t>
            </a:r>
          </a:p>
          <a:p>
            <a:r>
              <a:rPr lang="en-US" sz="2400" dirty="0"/>
              <a:t>collection of sub-modules.</a:t>
            </a:r>
          </a:p>
          <a:p>
            <a:endParaRPr lang="en-US" sz="2400" dirty="0"/>
          </a:p>
          <a:p>
            <a:r>
              <a:rPr lang="en-US" sz="2400" dirty="0"/>
              <a:t>+ you have tons of organization for your code</a:t>
            </a:r>
          </a:p>
          <a:p>
            <a:r>
              <a:rPr lang="en-US" sz="2400" dirty="0"/>
              <a:t>Modules become an extra way to organize and deliver just the parts of your</a:t>
            </a:r>
          </a:p>
          <a:p>
            <a:r>
              <a:rPr lang="en-US" sz="2400" dirty="0"/>
              <a:t>application that you want to deliver.</a:t>
            </a:r>
          </a:p>
          <a:p>
            <a:endParaRPr lang="en-US" sz="2400" dirty="0"/>
          </a:p>
          <a:p>
            <a:r>
              <a:rPr lang="en-US" sz="2400" dirty="0"/>
              <a:t>- increased complexity of managing those different modules.</a:t>
            </a:r>
          </a:p>
          <a:p>
            <a:r>
              <a:rPr lang="en-US" sz="2400" dirty="0"/>
              <a:t>- build system will have to be more complex as well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99179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Main Module </a:t>
            </a:r>
            <a:r>
              <a:rPr lang="en-US" b="1" dirty="0"/>
              <a:t>with several sub-modules</a:t>
            </a:r>
            <a:br>
              <a:rPr lang="en-US" b="1" dirty="0"/>
            </a:br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servicesA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/>
              <a:t>servicesA</a:t>
            </a:r>
            <a:r>
              <a:rPr lang="en-US" dirty="0"/>
              <a:t>', </a:t>
            </a:r>
            <a:r>
              <a:rPr lang="en-US" dirty="0" smtClean="0"/>
              <a:t>[]);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servicesB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/>
              <a:t>servicesB</a:t>
            </a:r>
            <a:r>
              <a:rPr lang="en-US" dirty="0"/>
              <a:t>', </a:t>
            </a:r>
            <a:r>
              <a:rPr lang="en-US" dirty="0" smtClean="0"/>
              <a:t>[]);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serviceApp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/>
              <a:t>serviceApp</a:t>
            </a:r>
            <a:r>
              <a:rPr lang="en-US" dirty="0"/>
              <a:t>', ['</a:t>
            </a:r>
            <a:r>
              <a:rPr lang="en-US" dirty="0" err="1"/>
              <a:t>servicesA</a:t>
            </a:r>
            <a:r>
              <a:rPr lang="en-US" dirty="0"/>
              <a:t>‘, '</a:t>
            </a:r>
            <a:r>
              <a:rPr lang="en-US" dirty="0" err="1"/>
              <a:t>servicesB</a:t>
            </a:r>
            <a:r>
              <a:rPr lang="en-US" dirty="0"/>
              <a:t>']);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227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Definitions and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2197"/>
            <a:ext cx="10515600" cy="511791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•Controllers</a:t>
            </a:r>
          </a:p>
          <a:p>
            <a:pPr marL="0" indent="0">
              <a:buNone/>
            </a:pPr>
            <a:r>
              <a:rPr lang="en-US" sz="2400" dirty="0"/>
              <a:t>– setup the scope</a:t>
            </a:r>
          </a:p>
          <a:p>
            <a:pPr marL="0" indent="0">
              <a:buNone/>
            </a:pPr>
            <a:r>
              <a:rPr lang="en-US" sz="2400" dirty="0"/>
              <a:t>– view interaction</a:t>
            </a:r>
          </a:p>
          <a:p>
            <a:pPr marL="0" indent="0">
              <a:buNone/>
            </a:pPr>
            <a:r>
              <a:rPr lang="en-US" dirty="0"/>
              <a:t>• Services</a:t>
            </a:r>
          </a:p>
          <a:p>
            <a:pPr marL="0" indent="0">
              <a:buNone/>
            </a:pPr>
            <a:r>
              <a:rPr lang="en-US" sz="2400" dirty="0"/>
              <a:t>– handle non-view logic</a:t>
            </a:r>
          </a:p>
          <a:p>
            <a:pPr marL="0" indent="0">
              <a:buNone/>
            </a:pPr>
            <a:r>
              <a:rPr lang="en-US" sz="2400" dirty="0"/>
              <a:t>– communicate with the server</a:t>
            </a:r>
          </a:p>
          <a:p>
            <a:pPr marL="0" indent="0">
              <a:buNone/>
            </a:pPr>
            <a:r>
              <a:rPr lang="en-US" sz="2400" dirty="0"/>
              <a:t>– hold data &amp; state (not the only one)</a:t>
            </a:r>
          </a:p>
          <a:p>
            <a:pPr marL="0" indent="0">
              <a:buNone/>
            </a:pPr>
            <a:r>
              <a:rPr lang="en-US" sz="2400" dirty="0"/>
              <a:t>– DOM manipulation (code smell ;))</a:t>
            </a:r>
          </a:p>
          <a:p>
            <a:pPr marL="0" indent="0">
              <a:buNone/>
            </a:pPr>
            <a:r>
              <a:rPr lang="en-US" sz="2400" dirty="0"/>
              <a:t>– </a:t>
            </a:r>
            <a:r>
              <a:rPr lang="en-US" sz="2400" dirty="0" smtClean="0"/>
              <a:t>Business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• Directives</a:t>
            </a:r>
          </a:p>
          <a:p>
            <a:pPr marL="0" indent="0">
              <a:buNone/>
            </a:pPr>
            <a:r>
              <a:rPr lang="en-US" sz="2400" dirty="0"/>
              <a:t>– Manipulate DOM</a:t>
            </a:r>
          </a:p>
          <a:p>
            <a:pPr marL="0" indent="0">
              <a:buNone/>
            </a:pPr>
            <a:r>
              <a:rPr lang="en-US" sz="2400" dirty="0"/>
              <a:t>– Receive View Events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• Views</a:t>
            </a:r>
          </a:p>
          <a:p>
            <a:pPr marL="0" indent="0">
              <a:buNone/>
            </a:pPr>
            <a:r>
              <a:rPr lang="en-US" sz="2400" dirty="0"/>
              <a:t>– Display the application</a:t>
            </a:r>
          </a:p>
          <a:p>
            <a:pPr marL="0" indent="0">
              <a:buNone/>
            </a:pPr>
            <a:r>
              <a:rPr lang="en-US" sz="2400" dirty="0"/>
              <a:t>– Declare bindings &amp; directives</a:t>
            </a:r>
          </a:p>
        </p:txBody>
      </p:sp>
    </p:spTree>
    <p:extLst>
      <p:ext uri="{BB962C8B-B14F-4D97-AF65-F5344CB8AC3E}">
        <p14:creationId xmlns:p14="http://schemas.microsoft.com/office/powerpoint/2010/main" val="33862559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Controllers – Design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coordinate View and Model</a:t>
            </a:r>
          </a:p>
          <a:p>
            <a:r>
              <a:rPr lang="en-US" dirty="0"/>
              <a:t>Nothing else, the ctrl shouldn’t </a:t>
            </a:r>
            <a:r>
              <a:rPr lang="en-US" dirty="0" err="1"/>
              <a:t>knwon</a:t>
            </a:r>
            <a:r>
              <a:rPr lang="en-US" dirty="0"/>
              <a:t> the business logic or the model </a:t>
            </a:r>
            <a:r>
              <a:rPr lang="en-US" dirty="0" smtClean="0"/>
              <a:t>structure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/>
              <a:t>angular.module</a:t>
            </a:r>
            <a:r>
              <a:rPr lang="en-US" dirty="0"/>
              <a:t>('app').controller('</a:t>
            </a:r>
            <a:r>
              <a:rPr lang="en-US" dirty="0" err="1"/>
              <a:t>scheduleCtrl</a:t>
            </a:r>
            <a:r>
              <a:rPr lang="en-US" dirty="0"/>
              <a:t>',function($scope, schedule) {</a:t>
            </a:r>
          </a:p>
          <a:p>
            <a:pPr marL="914400" lvl="2" indent="0">
              <a:buNone/>
            </a:pPr>
            <a:r>
              <a:rPr lang="en-US" dirty="0"/>
              <a:t>$</a:t>
            </a:r>
            <a:r>
              <a:rPr lang="en-US" dirty="0" err="1"/>
              <a:t>scope.schedule</a:t>
            </a:r>
            <a:r>
              <a:rPr lang="en-US" dirty="0"/>
              <a:t> = schedule;</a:t>
            </a:r>
          </a:p>
          <a:p>
            <a:pPr marL="914400" lvl="2" indent="0">
              <a:buNone/>
            </a:pPr>
            <a:r>
              <a:rPr lang="en-US" dirty="0"/>
              <a:t>$</a:t>
            </a:r>
            <a:r>
              <a:rPr lang="en-US" dirty="0" err="1"/>
              <a:t>scope.register</a:t>
            </a:r>
            <a:r>
              <a:rPr lang="en-US" dirty="0"/>
              <a:t> = function(</a:t>
            </a:r>
            <a:r>
              <a:rPr lang="en-US" dirty="0" err="1"/>
              <a:t>newClass</a:t>
            </a:r>
            <a:r>
              <a:rPr lang="en-US" dirty="0"/>
              <a:t>) {</a:t>
            </a:r>
          </a:p>
          <a:p>
            <a:pPr marL="914400" lvl="2" indent="0">
              <a:buNone/>
            </a:pPr>
            <a:r>
              <a:rPr lang="en-US" dirty="0" smtClean="0"/>
              <a:t>     $</a:t>
            </a:r>
            <a:r>
              <a:rPr lang="en-US" dirty="0" err="1"/>
              <a:t>scope.schedule.register</a:t>
            </a:r>
            <a:r>
              <a:rPr lang="en-US" dirty="0"/>
              <a:t>(</a:t>
            </a:r>
            <a:r>
              <a:rPr lang="en-US" dirty="0" err="1"/>
              <a:t>newClass</a:t>
            </a:r>
            <a:r>
              <a:rPr lang="en-US" dirty="0" smtClean="0"/>
              <a:t>);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});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Limited # of collaborators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split </a:t>
            </a:r>
            <a:r>
              <a:rPr lang="en-US" dirty="0"/>
              <a:t>the ctrl in smaller </a:t>
            </a:r>
            <a:r>
              <a:rPr lang="en-US" dirty="0" smtClean="0"/>
              <a:t>ones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Facade </a:t>
            </a:r>
            <a:r>
              <a:rPr lang="en-US" dirty="0"/>
              <a:t>pattern</a:t>
            </a:r>
          </a:p>
          <a:p>
            <a:pPr marL="0" indent="0">
              <a:buNone/>
            </a:pPr>
            <a:r>
              <a:rPr lang="en-US" dirty="0"/>
              <a:t>• Testable</a:t>
            </a:r>
          </a:p>
        </p:txBody>
      </p:sp>
    </p:spTree>
    <p:extLst>
      <p:ext uri="{BB962C8B-B14F-4D97-AF65-F5344CB8AC3E}">
        <p14:creationId xmlns:p14="http://schemas.microsoft.com/office/powerpoint/2010/main" val="2181809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Services -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A service is treated as a singleton, that is there is only one instance of </a:t>
            </a:r>
            <a:r>
              <a:rPr lang="en-US" dirty="0" smtClean="0"/>
              <a:t>a specific </a:t>
            </a:r>
            <a:r>
              <a:rPr lang="en-US" dirty="0"/>
              <a:t>service available during the whole lifetime of the Angular </a:t>
            </a:r>
            <a:r>
              <a:rPr lang="en-US" dirty="0" err="1" smtClean="0"/>
              <a:t>application.This</a:t>
            </a:r>
            <a:r>
              <a:rPr lang="en-US" dirty="0" smtClean="0"/>
              <a:t> </a:t>
            </a:r>
            <a:r>
              <a:rPr lang="en-US" dirty="0"/>
              <a:t>is different </a:t>
            </a:r>
            <a:r>
              <a:rPr lang="en-US" sz="2600" dirty="0"/>
              <a:t>from e.g. a controller of which many instances can be created</a:t>
            </a:r>
            <a:r>
              <a:rPr lang="en-US" sz="2600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app.service</a:t>
            </a:r>
            <a:r>
              <a:rPr lang="en-US" dirty="0"/>
              <a:t>(‘registration’, function() {</a:t>
            </a:r>
          </a:p>
          <a:p>
            <a:pPr marL="457200" lvl="1" indent="0">
              <a:buNone/>
            </a:pPr>
            <a:r>
              <a:rPr lang="en-US" dirty="0" smtClean="0"/>
              <a:t>	return 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		title</a:t>
            </a:r>
            <a:r>
              <a:rPr lang="en-US" dirty="0"/>
              <a:t>: ‘Service from Service’</a:t>
            </a:r>
          </a:p>
          <a:p>
            <a:pPr marL="457200" lvl="1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But in Angular there are actually </a:t>
            </a:r>
            <a:r>
              <a:rPr lang="en-US" dirty="0" smtClean="0"/>
              <a:t>several way to create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743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9776"/>
          </a:xfrm>
        </p:spPr>
        <p:txBody>
          <a:bodyPr/>
          <a:lstStyle/>
          <a:p>
            <a:pPr algn="ctr"/>
            <a:r>
              <a:rPr lang="en-US" b="1" dirty="0" smtClean="0"/>
              <a:t>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902"/>
            <a:ext cx="10515600" cy="4662061"/>
          </a:xfrm>
        </p:spPr>
        <p:txBody>
          <a:bodyPr numCol="2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Getting Started with angular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File Organization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Modules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Organizing </a:t>
            </a:r>
            <a:r>
              <a:rPr lang="en-US" dirty="0"/>
              <a:t>modules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Definitions </a:t>
            </a:r>
            <a:r>
              <a:rPr lang="en-US" dirty="0"/>
              <a:t>and roles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Controllers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Services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Directives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Scope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Communicating </a:t>
            </a:r>
            <a:r>
              <a:rPr lang="en-US" dirty="0"/>
              <a:t>between components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Avoiding FOUC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Thinking </a:t>
            </a:r>
            <a:r>
              <a:rPr lang="en-US" dirty="0"/>
              <a:t>Declaratively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Directives </a:t>
            </a:r>
            <a:r>
              <a:rPr lang="en-US" dirty="0"/>
              <a:t>as a DSL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Breaking </a:t>
            </a:r>
            <a:r>
              <a:rPr lang="en-US" dirty="0"/>
              <a:t>Down A Page into </a:t>
            </a:r>
            <a:r>
              <a:rPr lang="en-US" dirty="0" smtClean="0"/>
              <a:t>Components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$resource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Restangular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Betclic</a:t>
            </a:r>
            <a:r>
              <a:rPr lang="en-US" dirty="0" smtClean="0"/>
              <a:t> </a:t>
            </a:r>
            <a:r>
              <a:rPr lang="en-US" dirty="0"/>
              <a:t>best </a:t>
            </a:r>
            <a:r>
              <a:rPr lang="en-US" dirty="0" smtClean="0"/>
              <a:t>practices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Security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769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Services – constant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constant function is essentially the same as the value function, except </a:t>
            </a:r>
            <a:r>
              <a:rPr lang="en-US" dirty="0" smtClean="0"/>
              <a:t>it's available </a:t>
            </a:r>
            <a:r>
              <a:rPr lang="en-US" dirty="0"/>
              <a:t>during the app configuration phase.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app.constant</a:t>
            </a:r>
            <a:r>
              <a:rPr lang="en-US" b="1" dirty="0"/>
              <a:t>(‘</a:t>
            </a:r>
            <a:r>
              <a:rPr lang="en-US" b="1" dirty="0" err="1"/>
              <a:t>myValService</a:t>
            </a:r>
            <a:r>
              <a:rPr lang="en-US" b="1" dirty="0"/>
              <a:t>’, ‘</a:t>
            </a:r>
            <a:r>
              <a:rPr lang="en-US" b="1" dirty="0" err="1"/>
              <a:t>someValue</a:t>
            </a:r>
            <a:r>
              <a:rPr lang="en-US" b="1" dirty="0" smtClean="0"/>
              <a:t>’);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difference between a value and a constant service is that the former </a:t>
            </a:r>
            <a:r>
              <a:rPr lang="en-US" dirty="0" smtClean="0"/>
              <a:t>can only </a:t>
            </a:r>
            <a:r>
              <a:rPr lang="en-US" dirty="0"/>
              <a:t>be injected (and thus be used) in a </a:t>
            </a:r>
            <a:r>
              <a:rPr lang="en-US" b="1" dirty="0"/>
              <a:t>service </a:t>
            </a:r>
            <a:r>
              <a:rPr lang="en-US" dirty="0"/>
              <a:t>or a </a:t>
            </a:r>
            <a:r>
              <a:rPr lang="en-US" b="1" dirty="0"/>
              <a:t>controller</a:t>
            </a:r>
            <a:r>
              <a:rPr lang="en-US" dirty="0"/>
              <a:t> while the </a:t>
            </a:r>
            <a:r>
              <a:rPr lang="en-US" dirty="0" smtClean="0"/>
              <a:t>latter can </a:t>
            </a:r>
            <a:r>
              <a:rPr lang="en-US" dirty="0"/>
              <a:t>also be injected into a module configuration function</a:t>
            </a:r>
            <a:r>
              <a:rPr lang="en-US" dirty="0" smtClean="0"/>
              <a:t>..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Dependancy</a:t>
            </a:r>
            <a:r>
              <a:rPr lang="en-US" dirty="0"/>
              <a:t> Injection is not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39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Services – 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smtClean="0"/>
              <a:t>  	</a:t>
            </a:r>
            <a:r>
              <a:rPr lang="en-US" sz="2000" dirty="0" err="1" smtClean="0"/>
              <a:t>app.constant</a:t>
            </a:r>
            <a:r>
              <a:rPr lang="en-US" sz="2000" dirty="0"/>
              <a:t>(‘</a:t>
            </a:r>
            <a:r>
              <a:rPr lang="en-US" sz="2000" dirty="0" err="1"/>
              <a:t>myValService</a:t>
            </a:r>
            <a:r>
              <a:rPr lang="en-US" sz="2000" dirty="0"/>
              <a:t>’, ‘</a:t>
            </a:r>
            <a:r>
              <a:rPr lang="en-US" sz="2000" dirty="0" err="1"/>
              <a:t>someValue</a:t>
            </a:r>
            <a:r>
              <a:rPr lang="en-US" sz="2000" dirty="0" smtClean="0"/>
              <a:t>’);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 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app = </a:t>
            </a:r>
            <a:r>
              <a:rPr lang="en-US" sz="2000" dirty="0" err="1"/>
              <a:t>angular.module</a:t>
            </a:r>
            <a:r>
              <a:rPr lang="en-US" sz="2000" dirty="0"/>
              <a:t>('app', </a:t>
            </a:r>
            <a:r>
              <a:rPr lang="en-US" sz="2000" dirty="0" smtClean="0"/>
              <a:t>[]);</a:t>
            </a:r>
          </a:p>
          <a:p>
            <a:pPr marL="457200" lvl="1" indent="0">
              <a:buNone/>
            </a:pPr>
            <a:endParaRPr lang="en-US" sz="2000" dirty="0"/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app.config</a:t>
            </a:r>
            <a:r>
              <a:rPr lang="en-US" dirty="0" smtClean="0"/>
              <a:t>(function </a:t>
            </a:r>
            <a:r>
              <a:rPr lang="en-US" dirty="0"/>
              <a:t>($provide) {</a:t>
            </a:r>
          </a:p>
          <a:p>
            <a:pPr marL="914400" lvl="2" indent="0">
              <a:buNone/>
            </a:pPr>
            <a:r>
              <a:rPr lang="en-US" dirty="0" smtClean="0"/>
              <a:t> 	$</a:t>
            </a:r>
            <a:r>
              <a:rPr lang="en-US" dirty="0" err="1"/>
              <a:t>provide.constant</a:t>
            </a:r>
            <a:r>
              <a:rPr lang="en-US" dirty="0"/>
              <a:t>('</a:t>
            </a:r>
            <a:r>
              <a:rPr lang="en-US" dirty="0" err="1"/>
              <a:t>movieTitle</a:t>
            </a:r>
            <a:r>
              <a:rPr lang="en-US" dirty="0"/>
              <a:t>', 'The Matrix');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});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app.controller</a:t>
            </a:r>
            <a:r>
              <a:rPr lang="en-US" dirty="0"/>
              <a:t>('ctrl', function (</a:t>
            </a:r>
            <a:r>
              <a:rPr lang="en-US" dirty="0" err="1"/>
              <a:t>movieTitle</a:t>
            </a:r>
            <a:r>
              <a:rPr lang="en-US" dirty="0"/>
              <a:t>) {</a:t>
            </a:r>
          </a:p>
          <a:p>
            <a:pPr marL="914400" lvl="2" indent="0">
              <a:buNone/>
            </a:pPr>
            <a:r>
              <a:rPr lang="en-US" dirty="0" smtClean="0"/>
              <a:t>         expect(</a:t>
            </a:r>
            <a:r>
              <a:rPr lang="en-US" dirty="0" err="1" smtClean="0"/>
              <a:t>movieTitle</a:t>
            </a:r>
            <a:r>
              <a:rPr lang="en-US" dirty="0"/>
              <a:t>).</a:t>
            </a:r>
            <a:r>
              <a:rPr lang="en-US" dirty="0" err="1"/>
              <a:t>toEqual</a:t>
            </a:r>
            <a:r>
              <a:rPr lang="en-US" dirty="0"/>
              <a:t>('The Matrix');</a:t>
            </a:r>
          </a:p>
          <a:p>
            <a:pPr marL="914400" lvl="2" indent="0">
              <a:buNone/>
            </a:pPr>
            <a:r>
              <a:rPr lang="en-US" dirty="0" smtClean="0"/>
              <a:t>  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331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Next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Way of think with pure JavaScript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8576"/>
            <a:ext cx="3096057" cy="3972479"/>
          </a:xfrm>
        </p:spPr>
      </p:pic>
      <p:sp>
        <p:nvSpPr>
          <p:cNvPr id="5" name="TextBox 4"/>
          <p:cNvSpPr txBox="1"/>
          <p:nvPr/>
        </p:nvSpPr>
        <p:spPr>
          <a:xfrm>
            <a:off x="4534346" y="4756920"/>
            <a:ext cx="6934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won’t say I shed a tear, but I was a little frustrated because I’ve been using JavaScript since the </a:t>
            </a:r>
            <a:r>
              <a:rPr lang="en-US" b="1" dirty="0" smtClean="0"/>
              <a:t>90’s and </a:t>
            </a:r>
            <a:r>
              <a:rPr lang="en-US" b="1" dirty="0"/>
              <a:t>usually I pick up on stuff pretty quickly so I figured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563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When familiar with angular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7625"/>
            <a:ext cx="4410691" cy="3896269"/>
          </a:xfrm>
        </p:spPr>
      </p:pic>
      <p:sp>
        <p:nvSpPr>
          <p:cNvPr id="5" name="TextBox 4"/>
          <p:cNvSpPr txBox="1"/>
          <p:nvPr/>
        </p:nvSpPr>
        <p:spPr>
          <a:xfrm>
            <a:off x="5547920" y="2585936"/>
            <a:ext cx="62437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AngularJS</a:t>
            </a:r>
            <a:r>
              <a:rPr lang="en-US" sz="2800" i="1" dirty="0"/>
              <a:t> </a:t>
            </a:r>
            <a:r>
              <a:rPr lang="en-US" sz="2800" dirty="0"/>
              <a:t>truly in my opinion is an awesome framework and so a lot of light bulbs went off. </a:t>
            </a:r>
            <a:r>
              <a:rPr lang="en-US" sz="2800" dirty="0" smtClean="0"/>
              <a:t>Once that started happening </a:t>
            </a:r>
            <a:r>
              <a:rPr lang="en-US" sz="2800" dirty="0"/>
              <a:t>all the pieces fitted in </a:t>
            </a:r>
            <a:r>
              <a:rPr lang="en-US" sz="2800" dirty="0" smtClean="0"/>
              <a:t>and made </a:t>
            </a:r>
            <a:r>
              <a:rPr lang="en-US" sz="2800" dirty="0"/>
              <a:t>total sense to </a:t>
            </a:r>
            <a:r>
              <a:rPr lang="en-US" sz="2800" dirty="0" smtClean="0"/>
              <a:t>me.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056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8" y="33728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Single Page Application (SPA)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569493" y="2074460"/>
            <a:ext cx="2511188" cy="11600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7337" y="2074460"/>
            <a:ext cx="2606723" cy="11600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95146" y="4506036"/>
            <a:ext cx="2606723" cy="11600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69493" y="4506035"/>
            <a:ext cx="2511188" cy="11600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954137" y="2503048"/>
            <a:ext cx="1774209" cy="60864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830101" y="3589361"/>
            <a:ext cx="600502" cy="68238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4995080" y="4792637"/>
            <a:ext cx="1733266" cy="58685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2347415" y="3589361"/>
            <a:ext cx="586854" cy="68238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226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44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Challenge with SPA’s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9" y="1690688"/>
            <a:ext cx="5953956" cy="44106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3020" y="1690688"/>
            <a:ext cx="53941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Routing becomes a huge issue because you have to have some way to track “Where are we? </a:t>
            </a:r>
            <a:r>
              <a:rPr lang="en-US" sz="2000" dirty="0" smtClean="0"/>
              <a:t>And where </a:t>
            </a:r>
            <a:r>
              <a:rPr lang="en-US" sz="2000" dirty="0"/>
              <a:t>are we going</a:t>
            </a:r>
            <a:r>
              <a:rPr lang="en-US" sz="2000" dirty="0" smtClean="0"/>
              <a:t>?”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of this type of stuff you’re going to see is built into Angular. Now we can certainly do all this </a:t>
            </a:r>
            <a:r>
              <a:rPr lang="en-US" sz="2000" dirty="0" smtClean="0"/>
              <a:t>with different </a:t>
            </a:r>
            <a:r>
              <a:rPr lang="en-US" sz="2000" dirty="0"/>
              <a:t>scripts out there.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But Angular, you’re going to see, provides a lot of cool features.</a:t>
            </a:r>
          </a:p>
        </p:txBody>
      </p:sp>
    </p:spTree>
    <p:extLst>
      <p:ext uri="{BB962C8B-B14F-4D97-AF65-F5344CB8AC3E}">
        <p14:creationId xmlns:p14="http://schemas.microsoft.com/office/powerpoint/2010/main" val="26294229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File Organization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for small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602" y="1388710"/>
            <a:ext cx="2962688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753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File Organization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Feature app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65" y="1528114"/>
            <a:ext cx="2943636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706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Namespacing</a:t>
            </a:r>
            <a:r>
              <a:rPr lang="en-US" b="1" dirty="0" smtClean="0"/>
              <a:t> and file naming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412752"/>
            <a:ext cx="5629275" cy="3695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8675" y="2743200"/>
            <a:ext cx="33337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Why naming ?</a:t>
            </a:r>
          </a:p>
          <a:p>
            <a:pPr lvl="1"/>
            <a:r>
              <a:rPr lang="en-US" sz="2400" dirty="0"/>
              <a:t>– Object type reading</a:t>
            </a:r>
          </a:p>
          <a:p>
            <a:pPr lvl="1"/>
            <a:r>
              <a:rPr lang="en-US" sz="2400" dirty="0"/>
              <a:t>– Avoid collisions</a:t>
            </a:r>
          </a:p>
        </p:txBody>
      </p:sp>
    </p:spTree>
    <p:extLst>
      <p:ext uri="{BB962C8B-B14F-4D97-AF65-F5344CB8AC3E}">
        <p14:creationId xmlns:p14="http://schemas.microsoft.com/office/powerpoint/2010/main" val="42554645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845</Words>
  <Application>Microsoft Office PowerPoint</Application>
  <PresentationFormat>Widescreen</PresentationFormat>
  <Paragraphs>164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PowerPoint Presentation</vt:lpstr>
      <vt:lpstr>Flow</vt:lpstr>
      <vt:lpstr>Way of think with pure JavaScript</vt:lpstr>
      <vt:lpstr>When familiar with angular</vt:lpstr>
      <vt:lpstr>Single Page Application (SPA)</vt:lpstr>
      <vt:lpstr>Challenge with SPA’s</vt:lpstr>
      <vt:lpstr>File Organization </vt:lpstr>
      <vt:lpstr>File Organization </vt:lpstr>
      <vt:lpstr>Namespacing and file naming </vt:lpstr>
      <vt:lpstr>Namespacing </vt:lpstr>
      <vt:lpstr>File naming </vt:lpstr>
      <vt:lpstr>Understand Module</vt:lpstr>
      <vt:lpstr>Organizing Module</vt:lpstr>
      <vt:lpstr>Organizing Module</vt:lpstr>
      <vt:lpstr>Organizing module</vt:lpstr>
      <vt:lpstr>Main Module with several sub-modules Example</vt:lpstr>
      <vt:lpstr>Definitions and roles</vt:lpstr>
      <vt:lpstr>Controllers – Design guidelines</vt:lpstr>
      <vt:lpstr>Services - creation</vt:lpstr>
      <vt:lpstr>Services – constant</vt:lpstr>
      <vt:lpstr>Services – constant</vt:lpstr>
      <vt:lpstr> Next Day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57</cp:revision>
  <dcterms:created xsi:type="dcterms:W3CDTF">2016-08-01T08:03:15Z</dcterms:created>
  <dcterms:modified xsi:type="dcterms:W3CDTF">2016-08-02T05:06:29Z</dcterms:modified>
</cp:coreProperties>
</file>