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73" r:id="rId3"/>
    <p:sldId id="265" r:id="rId4"/>
    <p:sldId id="257" r:id="rId5"/>
    <p:sldId id="260" r:id="rId6"/>
    <p:sldId id="261" r:id="rId7"/>
    <p:sldId id="262" r:id="rId8"/>
    <p:sldId id="276" r:id="rId9"/>
    <p:sldId id="272" r:id="rId10"/>
    <p:sldId id="264" r:id="rId11"/>
    <p:sldId id="268" r:id="rId12"/>
    <p:sldId id="274" r:id="rId13"/>
    <p:sldId id="275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7F661-9EE5-4A75-B1C4-CF5410C0D0B6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AF57E-770A-4F38-9FD7-C6B2FC6C1C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06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015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53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042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61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101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4903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6571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42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175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721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30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507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52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532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14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024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7084E5-9564-4196-93B5-6754BDD78553}" type="datetimeFigureOut">
              <a:rPr lang="en-US" smtClean="0"/>
              <a:pPr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63E2C85-8C1C-4BEA-882B-8A319ED75B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04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6712" y="25401"/>
            <a:ext cx="8676222" cy="1879599"/>
          </a:xfrm>
        </p:spPr>
        <p:txBody>
          <a:bodyPr>
            <a:normAutofit/>
          </a:bodyPr>
          <a:lstStyle/>
          <a:p>
            <a:pPr algn="ctr"/>
            <a:r>
              <a:rPr lang="en-US" sz="5200" dirty="0" err="1" smtClean="0"/>
              <a:t>MethodTrace</a:t>
            </a:r>
            <a:r>
              <a:rPr lang="en-US" sz="5200" dirty="0" smtClean="0"/>
              <a:t> Analyzing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659" y="2692401"/>
            <a:ext cx="4720041" cy="359536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Team Size : 4</a:t>
            </a:r>
          </a:p>
          <a:p>
            <a:pPr algn="ctr"/>
            <a:endParaRPr lang="en-US" b="1" u="sng" dirty="0" smtClean="0">
              <a:solidFill>
                <a:schemeClr val="bg1"/>
              </a:solidFill>
            </a:endParaRPr>
          </a:p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Team Members :</a:t>
            </a:r>
          </a:p>
          <a:p>
            <a:pPr algn="ctr"/>
            <a:endParaRPr lang="en-US" b="1" u="sng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Talib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hussain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Siddhant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sharma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Sumit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maindoliya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Mamta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Siyak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53659" y="2400300"/>
            <a:ext cx="10612841" cy="12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10708" y="1843426"/>
            <a:ext cx="445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Team Name:  </a:t>
            </a:r>
            <a:r>
              <a:rPr lang="en-US" sz="2400" b="1" dirty="0" err="1" smtClean="0">
                <a:solidFill>
                  <a:schemeClr val="bg1"/>
                </a:solidFill>
              </a:rPr>
              <a:t>BitCoders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5500" y="2471081"/>
            <a:ext cx="5537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bg1"/>
                </a:solidFill>
              </a:rPr>
              <a:t>College:</a:t>
            </a:r>
          </a:p>
          <a:p>
            <a:pPr algn="ctr"/>
            <a:endParaRPr lang="en-US" sz="2400" b="1" u="sng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Swami </a:t>
            </a:r>
            <a:r>
              <a:rPr lang="en-US" sz="2400" dirty="0" err="1" smtClean="0">
                <a:solidFill>
                  <a:schemeClr val="bg1"/>
                </a:solidFill>
              </a:rPr>
              <a:t>Keshvanand</a:t>
            </a:r>
            <a:r>
              <a:rPr lang="en-US" sz="2400" dirty="0" smtClean="0">
                <a:solidFill>
                  <a:schemeClr val="bg1"/>
                </a:solidFill>
              </a:rPr>
              <a:t> Institute of Technology Management &amp; </a:t>
            </a:r>
            <a:r>
              <a:rPr lang="en-US" sz="2400" dirty="0" err="1" smtClean="0">
                <a:solidFill>
                  <a:schemeClr val="bg1"/>
                </a:solidFill>
              </a:rPr>
              <a:t>Gramothan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jaipur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  <a:r>
              <a:rPr lang="en-US" sz="2400" b="1" u="sng" dirty="0" smtClean="0"/>
              <a:t> </a:t>
            </a:r>
            <a:endParaRPr lang="en-US" sz="2400" b="1" u="sng" dirty="0" smtClean="0"/>
          </a:p>
          <a:p>
            <a:pPr algn="ctr"/>
            <a:endParaRPr lang="en-US" dirty="0" smtClean="0"/>
          </a:p>
          <a:p>
            <a:r>
              <a:rPr lang="en-US" sz="1600" dirty="0" smtClean="0"/>
              <a:t>	</a:t>
            </a:r>
            <a:r>
              <a:rPr lang="en-US" sz="1600" dirty="0" smtClean="0"/>
              <a:t>		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806266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 and PL’s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31799" y="2291087"/>
            <a:ext cx="38099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Technologies</a:t>
            </a:r>
          </a:p>
          <a:p>
            <a:r>
              <a:rPr lang="en-US" sz="2400" dirty="0" smtClean="0"/>
              <a:t>			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		</a:t>
            </a:r>
            <a:r>
              <a:rPr lang="en-US" sz="2400" dirty="0" smtClean="0"/>
              <a:t>AWT</a:t>
            </a:r>
          </a:p>
          <a:p>
            <a:r>
              <a:rPr lang="en-US" sz="2400" dirty="0" smtClean="0"/>
              <a:t>			Swing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0200" y="2463800"/>
            <a:ext cx="29591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Java </a:t>
            </a:r>
            <a:r>
              <a:rPr lang="en-US" sz="2400" b="1" dirty="0" smtClean="0"/>
              <a:t>Libraries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dirty="0" err="1" smtClean="0"/>
              <a:t>j</a:t>
            </a:r>
            <a:r>
              <a:rPr lang="en-US" sz="2400" dirty="0" err="1" smtClean="0"/>
              <a:t>ava.jFreeChart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j</a:t>
            </a:r>
            <a:r>
              <a:rPr lang="en-US" sz="2400" dirty="0" err="1" smtClean="0"/>
              <a:t>ava.util.ArrayList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j</a:t>
            </a:r>
            <a:r>
              <a:rPr lang="en-US" sz="2400" dirty="0" err="1" smtClean="0"/>
              <a:t>ava.util.Stack</a:t>
            </a:r>
            <a:endParaRPr lang="en-US" sz="2400" dirty="0" smtClean="0"/>
          </a:p>
          <a:p>
            <a:pPr algn="ctr"/>
            <a:r>
              <a:rPr lang="en-US" sz="2400" dirty="0" err="1" smtClean="0"/>
              <a:t>j</a:t>
            </a:r>
            <a:r>
              <a:rPr lang="en-US" sz="2400" dirty="0" err="1" smtClean="0"/>
              <a:t>ava.util.HashMap</a:t>
            </a:r>
            <a:endParaRPr lang="en-US" sz="2400" dirty="0" smtClean="0"/>
          </a:p>
          <a:p>
            <a:pPr algn="ctr"/>
            <a:r>
              <a:rPr lang="en-US" sz="2400" dirty="0" err="1" smtClean="0"/>
              <a:t>j</a:t>
            </a:r>
            <a:r>
              <a:rPr lang="en-US" sz="2400" dirty="0" err="1" smtClean="0"/>
              <a:t>ava.util.Set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j</a:t>
            </a:r>
            <a:r>
              <a:rPr lang="en-US" sz="2400" dirty="0" err="1" smtClean="0"/>
              <a:t>ava.io.File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err="1" smtClean="0"/>
              <a:t>JFreeChart</a:t>
            </a:r>
            <a:endParaRPr lang="en-US" sz="2400" dirty="0" smtClean="0"/>
          </a:p>
          <a:p>
            <a:pPr algn="ctr"/>
            <a:r>
              <a:rPr lang="en-US" sz="2400" dirty="0" err="1" smtClean="0"/>
              <a:t>Jcommon</a:t>
            </a:r>
            <a:endParaRPr lang="en-US" sz="2400" dirty="0" smtClean="0"/>
          </a:p>
          <a:p>
            <a:pPr algn="ctr"/>
            <a:endParaRPr lang="en-US" b="1" dirty="0"/>
          </a:p>
          <a:p>
            <a:pPr algn="ctr"/>
            <a:endParaRPr lang="en-US" sz="24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15250" y="254728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Languages </a:t>
            </a:r>
            <a:r>
              <a:rPr lang="en-US" sz="2400" b="1" dirty="0" smtClean="0"/>
              <a:t>Used</a:t>
            </a:r>
          </a:p>
          <a:p>
            <a:pPr algn="ctr"/>
            <a:endParaRPr lang="en-US" dirty="0" smtClean="0"/>
          </a:p>
          <a:p>
            <a:r>
              <a:rPr lang="en-US" sz="1600" dirty="0" smtClean="0"/>
              <a:t>	</a:t>
            </a:r>
            <a:r>
              <a:rPr lang="en-US" sz="1600" dirty="0" smtClean="0"/>
              <a:t>		</a:t>
            </a:r>
            <a:r>
              <a:rPr lang="en-US" sz="2400" dirty="0" smtClean="0"/>
              <a:t>JAVA</a:t>
            </a:r>
            <a:endParaRPr lang="en-US" sz="2400" dirty="0"/>
          </a:p>
          <a:p>
            <a:endParaRPr lang="en-US" dirty="0"/>
          </a:p>
        </p:txBody>
      </p:sp>
      <p:pic>
        <p:nvPicPr>
          <p:cNvPr id="9" name="Picture 8" descr="java-4-logo-png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39" y="609599"/>
            <a:ext cx="710108" cy="13208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3350" y="4553880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IDE Used</a:t>
            </a:r>
            <a:endParaRPr lang="en-US" sz="2400" b="1" dirty="0" smtClean="0"/>
          </a:p>
          <a:p>
            <a:pPr algn="ctr"/>
            <a:endParaRPr lang="en-US" dirty="0" smtClean="0"/>
          </a:p>
          <a:p>
            <a:r>
              <a:rPr lang="en-US" sz="1600" dirty="0" smtClean="0"/>
              <a:t>	</a:t>
            </a:r>
            <a:r>
              <a:rPr lang="en-US" sz="1600" dirty="0" smtClean="0"/>
              <a:t>	    </a:t>
            </a:r>
            <a:r>
              <a:rPr lang="en-US" sz="2400" dirty="0" smtClean="0"/>
              <a:t>NETBEANS</a:t>
            </a:r>
            <a:endParaRPr lang="en-US" sz="2400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1950" y="4337980"/>
            <a:ext cx="358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Requirements</a:t>
            </a:r>
            <a:endParaRPr lang="en-US" sz="2400" b="1" dirty="0" smtClean="0"/>
          </a:p>
          <a:p>
            <a:pPr algn="ctr"/>
            <a:endParaRPr lang="en-US" dirty="0" smtClean="0"/>
          </a:p>
          <a:p>
            <a:r>
              <a:rPr lang="en-US" sz="1600" dirty="0" smtClean="0"/>
              <a:t>	</a:t>
            </a:r>
            <a:r>
              <a:rPr lang="en-US" sz="1600" dirty="0" smtClean="0"/>
              <a:t>	     </a:t>
            </a:r>
            <a:r>
              <a:rPr lang="en-US" sz="2400" dirty="0" err="1" smtClean="0"/>
              <a:t>OpenJDK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smtClean="0"/>
              <a:t>	   </a:t>
            </a:r>
            <a:r>
              <a:rPr lang="en-US" sz="2400" dirty="0" err="1" smtClean="0"/>
              <a:t>JFreeChart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34530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 Diagram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0"/>
            <a:ext cx="96774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850" y="253458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Flow Diagram</a:t>
            </a:r>
            <a:endParaRPr lang="en-US" sz="3600" b="1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9457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80354" y="287868"/>
            <a:ext cx="8761413" cy="70696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 smtClean="0">
                <a:latin typeface="+mj-lt"/>
                <a:ea typeface="+mj-ea"/>
                <a:cs typeface="+mj-cs"/>
              </a:rPr>
              <a:t>SnapShot</a:t>
            </a:r>
            <a:r>
              <a:rPr lang="en-US" sz="3200" b="1" dirty="0" smtClean="0">
                <a:latin typeface="+mj-lt"/>
                <a:ea typeface="+mj-ea"/>
                <a:cs typeface="+mj-cs"/>
              </a:rPr>
              <a:t> Of Our Project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9" name="Picture 11" descr="C:\Users\user\Downloads\Captur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00" y="939800"/>
            <a:ext cx="3717989" cy="2349500"/>
          </a:xfrm>
          <a:prstGeom prst="rect">
            <a:avLst/>
          </a:prstGeom>
          <a:noFill/>
        </p:spPr>
      </p:pic>
      <p:pic>
        <p:nvPicPr>
          <p:cNvPr id="2060" name="Picture 12" descr="C:\Users\user\Downloads\Captur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800" y="1001713"/>
            <a:ext cx="3922456" cy="2338387"/>
          </a:xfrm>
          <a:prstGeom prst="rect">
            <a:avLst/>
          </a:prstGeom>
          <a:noFill/>
        </p:spPr>
      </p:pic>
      <p:pic>
        <p:nvPicPr>
          <p:cNvPr id="2061" name="Picture 13" descr="C:\Users\user\Downloads\Capture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9464" y="860426"/>
            <a:ext cx="3792536" cy="2543174"/>
          </a:xfrm>
          <a:prstGeom prst="rect">
            <a:avLst/>
          </a:prstGeom>
          <a:noFill/>
        </p:spPr>
      </p:pic>
      <p:pic>
        <p:nvPicPr>
          <p:cNvPr id="2062" name="Picture 14" descr="C:\Users\user\Downloads\Capture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5425" y="3390900"/>
            <a:ext cx="7013575" cy="3467100"/>
          </a:xfrm>
          <a:prstGeom prst="rect">
            <a:avLst/>
          </a:prstGeom>
          <a:noFill/>
        </p:spPr>
      </p:pic>
      <p:pic>
        <p:nvPicPr>
          <p:cNvPr id="2063" name="Picture 15" descr="C:\Users\user\Downloads\Capture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0200" y="3213100"/>
            <a:ext cx="4241800" cy="3644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ownloads\Capture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7325"/>
            <a:ext cx="6502400" cy="2071841"/>
          </a:xfrm>
          <a:prstGeom prst="rect">
            <a:avLst/>
          </a:prstGeom>
          <a:noFill/>
        </p:spPr>
      </p:pic>
      <p:pic>
        <p:nvPicPr>
          <p:cNvPr id="3076" name="Picture 4" descr="C:\Users\user\Downloads\Capturecom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333625"/>
            <a:ext cx="6464300" cy="4524375"/>
          </a:xfrm>
          <a:prstGeom prst="rect">
            <a:avLst/>
          </a:prstGeom>
          <a:noFill/>
        </p:spPr>
      </p:pic>
      <p:pic>
        <p:nvPicPr>
          <p:cNvPr id="3077" name="Picture 5" descr="C:\Users\user\Downloads\Capturecomp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9100" y="184150"/>
            <a:ext cx="4902200" cy="6508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354" y="2336800"/>
            <a:ext cx="9919446" cy="4267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Download IBM JVM (OPENJ9) with </a:t>
            </a:r>
            <a:r>
              <a:rPr lang="en-US" sz="2600" b="1" dirty="0" err="1" smtClean="0"/>
              <a:t>OpenJDK</a:t>
            </a:r>
            <a:r>
              <a:rPr lang="en-US" sz="2600" b="1" dirty="0" smtClean="0"/>
              <a:t> - </a:t>
            </a:r>
          </a:p>
          <a:p>
            <a:pPr marL="0" indent="0">
              <a:buNone/>
            </a:pPr>
            <a:r>
              <a:rPr lang="en-US" sz="2600" b="1" dirty="0" smtClean="0"/>
              <a:t>http://adoptopenjdk.net/</a:t>
            </a:r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To learn more about IBM Java Method trace, please read – </a:t>
            </a:r>
          </a:p>
          <a:p>
            <a:pPr marL="0" indent="0">
              <a:buNone/>
            </a:pPr>
            <a:r>
              <a:rPr lang="en-US" sz="2600" b="1" dirty="0" smtClean="0"/>
              <a:t>https://www.ibm.com/support/knowledgecenter/SSYKE2_8.0.0/com.ibm.java.vm.80.doc/docs/trace_method_trace.html</a:t>
            </a:r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Various Method tracing option - </a:t>
            </a:r>
          </a:p>
          <a:p>
            <a:pPr marL="0" indent="0">
              <a:buNone/>
            </a:pPr>
            <a:r>
              <a:rPr lang="en-US" sz="2600" b="1" dirty="0" smtClean="0"/>
              <a:t>https://www.ibm.com/support/knowledgecenter/SSYKE2_8.0.0/com.ibm.java.vm.80.doc/docs/trace_method_trace_examples.html</a:t>
            </a:r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Example and explanation of what method trace looks like – </a:t>
            </a:r>
          </a:p>
          <a:p>
            <a:pPr marL="0" indent="0">
              <a:buNone/>
            </a:pPr>
            <a:r>
              <a:rPr lang="en-US" sz="2600" b="1" dirty="0" smtClean="0"/>
              <a:t>https://www.ibm.com/support/knowledgecenter/SSYKE2_8.0.0/com.ibm.java.vm.80.doc/docs/trace_method_trace_output.html</a:t>
            </a:r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More information on IBM java tracing - </a:t>
            </a:r>
          </a:p>
          <a:p>
            <a:pPr marL="0" indent="0">
              <a:buNone/>
            </a:pPr>
            <a:r>
              <a:rPr lang="en-US" sz="2600" b="1" dirty="0" smtClean="0"/>
              <a:t>https://www.ibm.com/support/knowledgecenter/SSYKE2_8.0.0/com.ibm.java.vm.80.doc/docs/tracing.html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29819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Holding </a:t>
            </a:r>
            <a:r>
              <a:rPr lang="en-US" dirty="0"/>
              <a:t>U</a:t>
            </a:r>
            <a:r>
              <a:rPr lang="en-US" dirty="0" smtClean="0"/>
              <a:t>p!!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</a:p>
          <a:p>
            <a:r>
              <a:rPr lang="en-US" dirty="0" smtClean="0"/>
              <a:t>Please let us know!!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5631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60600"/>
            <a:ext cx="8825659" cy="459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Talib</a:t>
            </a:r>
            <a:r>
              <a:rPr lang="en-US" b="1" dirty="0" smtClean="0"/>
              <a:t> </a:t>
            </a:r>
            <a:r>
              <a:rPr lang="en-US" b="1" dirty="0" err="1" smtClean="0"/>
              <a:t>Hussain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(ROLE : Team Leader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Java Backend developer)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Siddhant</a:t>
            </a:r>
            <a:r>
              <a:rPr lang="en-US" b="1" dirty="0" smtClean="0"/>
              <a:t> Sharma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(ROLE : Java Backend developer)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Sumit</a:t>
            </a:r>
            <a:r>
              <a:rPr lang="en-US" b="1" dirty="0" smtClean="0"/>
              <a:t> </a:t>
            </a:r>
            <a:r>
              <a:rPr lang="en-US" b="1" dirty="0" err="1" smtClean="0"/>
              <a:t>Maindoliya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(ROLE : Designing)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Mamta</a:t>
            </a:r>
            <a:r>
              <a:rPr lang="en-US" b="1" dirty="0" smtClean="0"/>
              <a:t> </a:t>
            </a:r>
            <a:r>
              <a:rPr lang="en-US" b="1" dirty="0" err="1" smtClean="0"/>
              <a:t>Siyak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(ROLE : Designing)</a:t>
            </a:r>
          </a:p>
        </p:txBody>
      </p:sp>
      <p:pic>
        <p:nvPicPr>
          <p:cNvPr id="1026" name="Picture 2" descr="C:\Users\user\Desktop\tali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3300" y="2070100"/>
            <a:ext cx="1168400" cy="1221445"/>
          </a:xfrm>
          <a:prstGeom prst="rect">
            <a:avLst/>
          </a:prstGeom>
          <a:noFill/>
        </p:spPr>
      </p:pic>
      <p:pic>
        <p:nvPicPr>
          <p:cNvPr id="6" name="Picture 5" descr="IMG_372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7423150" y="5695950"/>
            <a:ext cx="1193800" cy="1130300"/>
          </a:xfrm>
          <a:prstGeom prst="rect">
            <a:avLst/>
          </a:prstGeom>
        </p:spPr>
      </p:pic>
      <p:pic>
        <p:nvPicPr>
          <p:cNvPr id="1028" name="Picture 4" descr="C:\Users\user\Downloads\WhatsApp Image 2019-07-21 at 3.47.17 P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0600" y="3340100"/>
            <a:ext cx="1206500" cy="1117600"/>
          </a:xfrm>
          <a:prstGeom prst="rect">
            <a:avLst/>
          </a:prstGeom>
          <a:noFill/>
        </p:spPr>
      </p:pic>
      <p:pic>
        <p:nvPicPr>
          <p:cNvPr id="1029" name="Picture 5" descr="G:\Sumit\Sumit Sna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2838" y="4579939"/>
            <a:ext cx="1046162" cy="105886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9054" y="2324100"/>
            <a:ext cx="4825158" cy="3416301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Problem</a:t>
            </a:r>
          </a:p>
          <a:p>
            <a:r>
              <a:rPr lang="en-US" sz="2400" dirty="0" smtClean="0"/>
              <a:t>Proposed </a:t>
            </a:r>
            <a:r>
              <a:rPr lang="en-US" sz="2400" dirty="0" smtClean="0"/>
              <a:t>Work</a:t>
            </a:r>
            <a:endParaRPr lang="en-US" sz="2400" dirty="0" smtClean="0"/>
          </a:p>
          <a:p>
            <a:r>
              <a:rPr lang="en-US" sz="2400" dirty="0" smtClean="0"/>
              <a:t>Real Time Usage</a:t>
            </a:r>
          </a:p>
          <a:p>
            <a:r>
              <a:rPr lang="en-US" sz="2400" dirty="0" smtClean="0"/>
              <a:t>Requirements</a:t>
            </a:r>
          </a:p>
          <a:p>
            <a:r>
              <a:rPr lang="en-US" sz="2400" dirty="0" smtClean="0"/>
              <a:t>Creation of LOG </a:t>
            </a:r>
            <a:r>
              <a:rPr lang="en-US" sz="2400" dirty="0" smtClean="0"/>
              <a:t>file</a:t>
            </a:r>
          </a:p>
          <a:p>
            <a:r>
              <a:rPr lang="en-US" sz="2400" dirty="0" smtClean="0"/>
              <a:t>LOG file</a:t>
            </a:r>
            <a:endParaRPr lang="en-US" sz="2400" dirty="0" smtClean="0"/>
          </a:p>
          <a:p>
            <a:r>
              <a:rPr lang="en-US" sz="2400" dirty="0" smtClean="0"/>
              <a:t>Technologies</a:t>
            </a:r>
          </a:p>
          <a:p>
            <a:r>
              <a:rPr lang="en-US" sz="2400" dirty="0" smtClean="0"/>
              <a:t>Flow Diagram</a:t>
            </a:r>
          </a:p>
          <a:p>
            <a:r>
              <a:rPr lang="en-US" sz="2400" dirty="0" smtClean="0"/>
              <a:t>Snapshot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0609832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534725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Method tracing is one of the commonly used post-mortem diagnostic method to identify problems. It consists of timestamp of entry and exit points for each method invocation. They may also contain stack-trace for each invocation. Depending upon the time for which trace data is collected, the file-size for these traces can be huge. Parsing them manually is a time-consuming and error-prone task. Gathering and comparing these data is time-consuming and prone to human error. </a:t>
            </a:r>
          </a:p>
          <a:p>
            <a:r>
              <a:rPr lang="en-US" sz="2400" dirty="0" smtClean="0"/>
              <a:t>The challenge is to create an application to aid developers in debugging Java method trace files. 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324841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554" y="2664460"/>
            <a:ext cx="10440146" cy="3416300"/>
          </a:xfrm>
        </p:spPr>
        <p:txBody>
          <a:bodyPr anchor="t">
            <a:normAutofit fontScale="62500" lnSpcReduction="20000"/>
          </a:bodyPr>
          <a:lstStyle/>
          <a:p>
            <a:pPr>
              <a:buNone/>
            </a:pPr>
            <a:r>
              <a:rPr lang="en-US" sz="2800" b="1" dirty="0" smtClean="0"/>
              <a:t> 	Develop </a:t>
            </a:r>
            <a:r>
              <a:rPr lang="en-US" sz="2800" b="1" dirty="0" smtClean="0"/>
              <a:t>a Java based GUI application which can parse and compare multiple method trace files.</a:t>
            </a:r>
          </a:p>
          <a:p>
            <a:pPr>
              <a:buNone/>
            </a:pPr>
            <a:r>
              <a:rPr lang="en-US" sz="2800" b="1" dirty="0" smtClean="0"/>
              <a:t>	The </a:t>
            </a:r>
            <a:r>
              <a:rPr lang="en-US" sz="2800" b="1" dirty="0" smtClean="0"/>
              <a:t>primary goals would be to –</a:t>
            </a:r>
          </a:p>
          <a:p>
            <a:r>
              <a:rPr lang="en-US" sz="2800" dirty="0" smtClean="0"/>
              <a:t>Compare two trace files: one from failing and passing case each and find out the anomaly.</a:t>
            </a:r>
          </a:p>
          <a:p>
            <a:r>
              <a:rPr lang="en-US" sz="2800" dirty="0" smtClean="0"/>
              <a:t>Parse </a:t>
            </a:r>
            <a:r>
              <a:rPr lang="en-US" sz="2800" dirty="0" smtClean="0"/>
              <a:t>one or more trace file and suggest anomalies - I.e. Flag methods which are not completing their execution / Taking longer to execute. This will be helpful in addressing hang and performance related problems.</a:t>
            </a:r>
          </a:p>
          <a:p>
            <a:r>
              <a:rPr lang="en-US" sz="2800" dirty="0" smtClean="0"/>
              <a:t> Parse one or more trace file and create a tabular and graphical view for the number of</a:t>
            </a:r>
          </a:p>
          <a:p>
            <a:r>
              <a:rPr lang="en-US" sz="2800" dirty="0" smtClean="0"/>
              <a:t>times each method is invoked. Comparative view in case of multiple files.</a:t>
            </a:r>
          </a:p>
          <a:p>
            <a:r>
              <a:rPr lang="en-US" sz="2800" dirty="0" smtClean="0"/>
              <a:t>Compare code-flow and stack trace for failing and passing case and find anomalies. 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4389086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 Time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97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Debugging JAVA code</a:t>
            </a:r>
          </a:p>
          <a:p>
            <a:r>
              <a:rPr lang="en-US" sz="2400" dirty="0" smtClean="0"/>
              <a:t>Analyzing and Visualizing file</a:t>
            </a:r>
          </a:p>
          <a:p>
            <a:r>
              <a:rPr lang="en-US" sz="2400" dirty="0" smtClean="0"/>
              <a:t>Finding Number of Occurrence of any methods</a:t>
            </a:r>
          </a:p>
          <a:p>
            <a:r>
              <a:rPr lang="en-US" sz="2400" dirty="0" smtClean="0"/>
              <a:t>Time taken by methods</a:t>
            </a:r>
          </a:p>
          <a:p>
            <a:r>
              <a:rPr lang="en-US" sz="2400" dirty="0" smtClean="0"/>
              <a:t>Finding Abnormal execution of program.</a:t>
            </a:r>
          </a:p>
          <a:p>
            <a:r>
              <a:rPr lang="en-US" sz="2400" dirty="0" smtClean="0"/>
              <a:t>Finding particular method  that get Abnormally executed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168173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3098800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Desktop having necessary library installed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err="1" smtClean="0"/>
              <a:t>OpenJDK</a:t>
            </a:r>
            <a:r>
              <a:rPr lang="en-US" sz="2400" dirty="0" smtClean="0"/>
              <a:t> installed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Compiled JAVA file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967579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 of LOG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	</a:t>
            </a:r>
            <a:r>
              <a:rPr lang="en-US" b="1" dirty="0" smtClean="0"/>
              <a:t>java –</a:t>
            </a:r>
            <a:r>
              <a:rPr lang="en-US" b="1" dirty="0" err="1" smtClean="0"/>
              <a:t>Xtrace:none</a:t>
            </a:r>
            <a:r>
              <a:rPr lang="en-US" b="1" dirty="0" smtClean="0"/>
              <a:t> -</a:t>
            </a:r>
            <a:r>
              <a:rPr lang="en-US" b="1" dirty="0" err="1" smtClean="0"/>
              <a:t>Xtrace:methods</a:t>
            </a:r>
            <a:r>
              <a:rPr lang="en-US" b="1" dirty="0" smtClean="0"/>
              <a:t>=&lt;class name&gt;,maximal=</a:t>
            </a:r>
            <a:r>
              <a:rPr lang="en-US" b="1" dirty="0" err="1" smtClean="0"/>
              <a:t>mt</a:t>
            </a:r>
            <a:r>
              <a:rPr lang="en-US" b="1" dirty="0" smtClean="0"/>
              <a:t>,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trigger=“method{&lt;class name&gt;,</a:t>
            </a:r>
            <a:r>
              <a:rPr lang="en-US" b="1" dirty="0" err="1" smtClean="0"/>
              <a:t>jstacktrace</a:t>
            </a:r>
            <a:r>
              <a:rPr lang="en-US" b="1" dirty="0" smtClean="0"/>
              <a:t>}”,output=&lt;</a:t>
            </a:r>
            <a:r>
              <a:rPr lang="en-US" b="1" dirty="0" err="1" smtClean="0"/>
              <a:t>trc</a:t>
            </a:r>
            <a:r>
              <a:rPr lang="en-US" b="1" dirty="0" smtClean="0"/>
              <a:t> file name&gt;.</a:t>
            </a:r>
            <a:r>
              <a:rPr lang="en-US" b="1" dirty="0" err="1" smtClean="0"/>
              <a:t>trc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	</a:t>
            </a:r>
            <a:r>
              <a:rPr lang="en-US" b="1" dirty="0" smtClean="0"/>
              <a:t>&lt;class name&gt;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2.</a:t>
            </a:r>
            <a:r>
              <a:rPr lang="en-US" b="1" dirty="0" smtClean="0"/>
              <a:t>	java </a:t>
            </a:r>
            <a:r>
              <a:rPr lang="en-US" b="1" dirty="0" err="1" smtClean="0"/>
              <a:t>com.ibm.jvm.TraceFormat</a:t>
            </a:r>
            <a:r>
              <a:rPr lang="en-US" b="1" dirty="0" smtClean="0"/>
              <a:t>  &lt;</a:t>
            </a:r>
            <a:r>
              <a:rPr lang="en-US" b="1" dirty="0" err="1" smtClean="0"/>
              <a:t>trc</a:t>
            </a:r>
            <a:r>
              <a:rPr lang="en-US" b="1" dirty="0" smtClean="0"/>
              <a:t> file name&gt;.</a:t>
            </a:r>
            <a:r>
              <a:rPr lang="en-US" b="1" dirty="0" err="1" smtClean="0"/>
              <a:t>trc</a:t>
            </a:r>
            <a:r>
              <a:rPr lang="en-US" b="1" dirty="0" smtClean="0"/>
              <a:t> </a:t>
            </a:r>
            <a:r>
              <a:rPr lang="en-US" b="1" dirty="0" smtClean="0"/>
              <a:t>&lt;log file name&gt;.log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shfileim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" y="2273300"/>
            <a:ext cx="11150600" cy="44307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   </a:t>
            </a:r>
            <a:r>
              <a:rPr lang="en-US" b="1" dirty="0" smtClean="0"/>
              <a:t>Log file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1787</TotalTime>
  <Words>307</Words>
  <Application>Microsoft Office PowerPoint</Application>
  <PresentationFormat>Custom</PresentationFormat>
  <Paragraphs>120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MethodTrace Analyzing</vt:lpstr>
      <vt:lpstr>Team Information</vt:lpstr>
      <vt:lpstr>Index:</vt:lpstr>
      <vt:lpstr>Problem:</vt:lpstr>
      <vt:lpstr>Proposed Work</vt:lpstr>
      <vt:lpstr>Real Time Usage</vt:lpstr>
      <vt:lpstr>Requirements</vt:lpstr>
      <vt:lpstr>Creation of LOG file</vt:lpstr>
      <vt:lpstr>   Log file</vt:lpstr>
      <vt:lpstr>Tech and PL’s</vt:lpstr>
      <vt:lpstr>Slide 11</vt:lpstr>
      <vt:lpstr>Slide 12</vt:lpstr>
      <vt:lpstr>Slide 13</vt:lpstr>
      <vt:lpstr>REFRENCES</vt:lpstr>
      <vt:lpstr>Thanks for Holding Up!!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Divyanshu Sharma</dc:creator>
  <cp:lastModifiedBy>HP</cp:lastModifiedBy>
  <cp:revision>71</cp:revision>
  <dcterms:created xsi:type="dcterms:W3CDTF">2019-02-12T16:13:56Z</dcterms:created>
  <dcterms:modified xsi:type="dcterms:W3CDTF">2019-07-21T11:09:01Z</dcterms:modified>
</cp:coreProperties>
</file>