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D2DEEF"/>
    <a:srgbClr val="EAEFF7"/>
    <a:srgbClr val="54CFD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4" autoAdjust="0"/>
    <p:restoredTop sz="94660"/>
  </p:normalViewPr>
  <p:slideViewPr>
    <p:cSldViewPr snapToGrid="0">
      <p:cViewPr>
        <p:scale>
          <a:sx n="75" d="100"/>
          <a:sy n="75" d="100"/>
        </p:scale>
        <p:origin x="117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0367-5F71-4A28-811A-D08B982311DD}" type="datetimeFigureOut">
              <a:rPr lang="en-US" smtClean="0"/>
              <a:t>19/12/2021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E03D-DAC2-4E5E-828B-CB5813EA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0367-5F71-4A28-811A-D08B982311DD}" type="datetimeFigureOut">
              <a:rPr lang="en-US" smtClean="0"/>
              <a:t>19/12/2021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E03D-DAC2-4E5E-828B-CB5813EA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0367-5F71-4A28-811A-D08B982311DD}" type="datetimeFigureOut">
              <a:rPr lang="en-US" smtClean="0"/>
              <a:t>19/12/2021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E03D-DAC2-4E5E-828B-CB5813EA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0367-5F71-4A28-811A-D08B982311DD}" type="datetimeFigureOut">
              <a:rPr lang="en-US" smtClean="0"/>
              <a:t>19/12/2021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E03D-DAC2-4E5E-828B-CB5813EA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5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0367-5F71-4A28-811A-D08B982311DD}" type="datetimeFigureOut">
              <a:rPr lang="en-US" smtClean="0"/>
              <a:t>19/12/2021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E03D-DAC2-4E5E-828B-CB5813EA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0367-5F71-4A28-811A-D08B982311DD}" type="datetimeFigureOut">
              <a:rPr lang="en-US" smtClean="0"/>
              <a:t>19/12/2021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E03D-DAC2-4E5E-828B-CB5813EA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2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0367-5F71-4A28-811A-D08B982311DD}" type="datetimeFigureOut">
              <a:rPr lang="en-US" smtClean="0"/>
              <a:t>19/12/2021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E03D-DAC2-4E5E-828B-CB5813EA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8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0367-5F71-4A28-811A-D08B982311DD}" type="datetimeFigureOut">
              <a:rPr lang="en-US" smtClean="0"/>
              <a:t>19/12/2021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E03D-DAC2-4E5E-828B-CB5813EA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0367-5F71-4A28-811A-D08B982311DD}" type="datetimeFigureOut">
              <a:rPr lang="en-US" smtClean="0"/>
              <a:t>19/12/2021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E03D-DAC2-4E5E-828B-CB5813EA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0367-5F71-4A28-811A-D08B982311DD}" type="datetimeFigureOut">
              <a:rPr lang="en-US" smtClean="0"/>
              <a:t>19/12/2021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E03D-DAC2-4E5E-828B-CB5813EA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0367-5F71-4A28-811A-D08B982311DD}" type="datetimeFigureOut">
              <a:rPr lang="en-US" smtClean="0"/>
              <a:t>19/12/2021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E03D-DAC2-4E5E-828B-CB5813EA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0367-5F71-4A28-811A-D08B982311DD}" type="datetimeFigureOut">
              <a:rPr lang="en-US" smtClean="0"/>
              <a:t>19/12/2021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E03D-DAC2-4E5E-828B-CB5813EA3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9665" y="1383908"/>
            <a:ext cx="28829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002060"/>
                </a:solidFill>
              </a:rPr>
              <a:t>Ban quản lý thư viện</a:t>
            </a:r>
            <a:endParaRPr lang="en-US" sz="2400" b="1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5265" y="2819008"/>
            <a:ext cx="2286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002060"/>
                </a:solidFill>
              </a:rPr>
              <a:t>Người Thủ thư</a:t>
            </a:r>
            <a:endParaRPr lang="en-US" sz="2400" b="1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8165" y="4254108"/>
            <a:ext cx="164592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002060"/>
                </a:solidFill>
              </a:rPr>
              <a:t>Độc giả</a:t>
            </a:r>
            <a:endParaRPr lang="en-US" sz="2400" b="1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40865" y="2298308"/>
            <a:ext cx="0" cy="5207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02965" y="2298308"/>
            <a:ext cx="0" cy="5207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59965" y="3733408"/>
            <a:ext cx="0" cy="5207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34665" y="3733408"/>
            <a:ext cx="0" cy="5207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1366" y="88900"/>
            <a:ext cx="3429000" cy="939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000" b="1" smtClean="0">
                <a:solidFill>
                  <a:schemeClr val="tx1"/>
                </a:solidFill>
              </a:rPr>
              <a:t>Quản lý thư viện, thủ thư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701800"/>
            <a:ext cx="1790701" cy="64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2060"/>
                </a:solidFill>
              </a:rPr>
              <a:t>1</a:t>
            </a:r>
            <a:endParaRPr lang="en-US" sz="2000" b="1" smtClean="0">
              <a:solidFill>
                <a:srgbClr val="002060"/>
              </a:solidFill>
            </a:endParaRPr>
          </a:p>
          <a:p>
            <a:pPr algn="ctr"/>
            <a:r>
              <a:rPr lang="en-US" sz="2000" b="1" smtClean="0">
                <a:solidFill>
                  <a:srgbClr val="002060"/>
                </a:solidFill>
              </a:rPr>
              <a:t>Quản lý sách</a:t>
            </a:r>
            <a:endParaRPr lang="en-US" sz="2000" b="1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5509" y="1701800"/>
            <a:ext cx="1927092" cy="64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002060"/>
                </a:solidFill>
              </a:rPr>
              <a:t>2</a:t>
            </a:r>
          </a:p>
          <a:p>
            <a:pPr algn="ctr"/>
            <a:r>
              <a:rPr lang="en-US" sz="2000" b="1" smtClean="0">
                <a:solidFill>
                  <a:srgbClr val="002060"/>
                </a:solidFill>
              </a:rPr>
              <a:t>Quản lý độc giả</a:t>
            </a:r>
            <a:endParaRPr lang="en-US" sz="2000" b="1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8418" y="1701800"/>
            <a:ext cx="2374896" cy="64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2060"/>
                </a:solidFill>
              </a:rPr>
              <a:t>3</a:t>
            </a:r>
            <a:endParaRPr lang="en-US" sz="2000" b="1" smtClean="0">
              <a:solidFill>
                <a:srgbClr val="002060"/>
              </a:solidFill>
            </a:endParaRPr>
          </a:p>
          <a:p>
            <a:pPr algn="ctr"/>
            <a:r>
              <a:rPr lang="en-US" sz="2000" b="1" smtClean="0">
                <a:solidFill>
                  <a:srgbClr val="002060"/>
                </a:solidFill>
              </a:rPr>
              <a:t>Quản lý mượn sách</a:t>
            </a:r>
            <a:endParaRPr lang="en-US" sz="2000" b="1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79131" y="1701800"/>
            <a:ext cx="1952491" cy="64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2060"/>
                </a:solidFill>
              </a:rPr>
              <a:t>4</a:t>
            </a:r>
            <a:endParaRPr lang="en-US" sz="2000" b="1" smtClean="0">
              <a:solidFill>
                <a:srgbClr val="002060"/>
              </a:solidFill>
            </a:endParaRPr>
          </a:p>
          <a:p>
            <a:pPr algn="ctr"/>
            <a:r>
              <a:rPr lang="en-US" sz="2000" b="1" smtClean="0">
                <a:solidFill>
                  <a:srgbClr val="002060"/>
                </a:solidFill>
              </a:rPr>
              <a:t>Quản lý trả sách</a:t>
            </a:r>
            <a:endParaRPr lang="en-US" sz="2000" b="1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7439" y="1701800"/>
            <a:ext cx="1990590" cy="64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2060"/>
                </a:solidFill>
              </a:rPr>
              <a:t>5</a:t>
            </a:r>
            <a:endParaRPr lang="en-US" sz="2000" b="1" smtClean="0">
              <a:solidFill>
                <a:srgbClr val="002060"/>
              </a:solidFill>
            </a:endParaRPr>
          </a:p>
          <a:p>
            <a:pPr algn="ctr"/>
            <a:r>
              <a:rPr lang="en-US" sz="2000" b="1" smtClean="0">
                <a:solidFill>
                  <a:srgbClr val="002060"/>
                </a:solidFill>
              </a:rPr>
              <a:t>Báo cáo thống kê</a:t>
            </a:r>
            <a:endParaRPr lang="en-US" sz="2000" b="1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" y="2908300"/>
            <a:ext cx="1790701" cy="63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1.1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Tìm kiếm sách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00" y="3898900"/>
            <a:ext cx="1790701" cy="66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1.2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Tình trạng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" y="4914900"/>
            <a:ext cx="1790701" cy="66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1.3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Cập nhật sách</a:t>
            </a:r>
            <a:endParaRPr lang="en-US" sz="2000" b="1">
              <a:solidFill>
                <a:srgbClr val="0070C0"/>
              </a:solidFill>
            </a:endParaRPr>
          </a:p>
        </p:txBody>
      </p:sp>
      <p:cxnSp>
        <p:nvCxnSpPr>
          <p:cNvPr id="15" name="Elbow Connector 14"/>
          <p:cNvCxnSpPr>
            <a:endCxn id="11" idx="1"/>
          </p:cNvCxnSpPr>
          <p:nvPr/>
        </p:nvCxnSpPr>
        <p:spPr>
          <a:xfrm rot="16200000" flipH="1">
            <a:off x="-1257300" y="3721100"/>
            <a:ext cx="2895600" cy="15240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1"/>
          </p:cNvCxnSpPr>
          <p:nvPr/>
        </p:nvCxnSpPr>
        <p:spPr>
          <a:xfrm flipH="1">
            <a:off x="114299" y="3225800"/>
            <a:ext cx="15240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6998" y="4241800"/>
            <a:ext cx="15240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13218" y="2908300"/>
            <a:ext cx="1923780" cy="63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2</a:t>
            </a:r>
            <a:r>
              <a:rPr lang="en-US" sz="2000" b="1" smtClean="0">
                <a:solidFill>
                  <a:srgbClr val="0070C0"/>
                </a:solidFill>
              </a:rPr>
              <a:t>.1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Tìm kiếm ĐG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13218" y="3898900"/>
            <a:ext cx="1923780" cy="66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2</a:t>
            </a:r>
            <a:r>
              <a:rPr lang="en-US" sz="2000" b="1" smtClean="0">
                <a:solidFill>
                  <a:srgbClr val="0070C0"/>
                </a:solidFill>
              </a:rPr>
              <a:t>.2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Làm thẻ TV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3218" y="4914900"/>
            <a:ext cx="1923780" cy="66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2</a:t>
            </a:r>
            <a:r>
              <a:rPr lang="en-US" sz="2000" b="1" smtClean="0">
                <a:solidFill>
                  <a:srgbClr val="0070C0"/>
                </a:solidFill>
              </a:rPr>
              <a:t>.3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Cập nhật ĐG</a:t>
            </a:r>
            <a:endParaRPr lang="en-US" sz="2000" b="1">
              <a:solidFill>
                <a:srgbClr val="0070C0"/>
              </a:solidFill>
            </a:endParaRPr>
          </a:p>
        </p:txBody>
      </p:sp>
      <p:cxnSp>
        <p:nvCxnSpPr>
          <p:cNvPr id="26" name="Elbow Connector 25"/>
          <p:cNvCxnSpPr>
            <a:endCxn id="25" idx="1"/>
          </p:cNvCxnSpPr>
          <p:nvPr/>
        </p:nvCxnSpPr>
        <p:spPr>
          <a:xfrm rot="16200000" flipH="1">
            <a:off x="989218" y="3721100"/>
            <a:ext cx="2895600" cy="15240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1"/>
          </p:cNvCxnSpPr>
          <p:nvPr/>
        </p:nvCxnSpPr>
        <p:spPr>
          <a:xfrm flipH="1">
            <a:off x="2360818" y="3225800"/>
            <a:ext cx="1524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73516" y="4241800"/>
            <a:ext cx="15240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35874" y="2908300"/>
            <a:ext cx="224817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3</a:t>
            </a:r>
            <a:r>
              <a:rPr lang="en-US" sz="2000" b="1" smtClean="0">
                <a:solidFill>
                  <a:srgbClr val="0070C0"/>
                </a:solidFill>
              </a:rPr>
              <a:t>.1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Phân loại và cập nhật sách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35874" y="4305300"/>
            <a:ext cx="2248170" cy="774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3.2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Ghi phiếu mượn</a:t>
            </a:r>
            <a:endParaRPr lang="en-US" sz="2000" b="1">
              <a:solidFill>
                <a:srgbClr val="0070C0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3639648" y="3485323"/>
            <a:ext cx="2444751" cy="17310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782091" y="3403600"/>
            <a:ext cx="15240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740921" y="2908300"/>
            <a:ext cx="1911079" cy="63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4</a:t>
            </a:r>
            <a:r>
              <a:rPr lang="en-US" sz="2000" b="1" smtClean="0">
                <a:solidFill>
                  <a:srgbClr val="0070C0"/>
                </a:solidFill>
              </a:rPr>
              <a:t>.1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Nhận thông tin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47000" y="3873500"/>
            <a:ext cx="1905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4</a:t>
            </a:r>
            <a:r>
              <a:rPr lang="en-US" sz="2000" b="1" smtClean="0">
                <a:solidFill>
                  <a:srgbClr val="0070C0"/>
                </a:solidFill>
              </a:rPr>
              <a:t>.2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Kiểm tra sách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59700" y="4889501"/>
            <a:ext cx="18923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4</a:t>
            </a:r>
            <a:r>
              <a:rPr lang="en-US" sz="2000" b="1" smtClean="0">
                <a:solidFill>
                  <a:srgbClr val="0070C0"/>
                </a:solidFill>
              </a:rPr>
              <a:t>.3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Xử lý vi phạm (nếu có)</a:t>
            </a:r>
            <a:endParaRPr lang="en-US" sz="2000" b="1">
              <a:solidFill>
                <a:srgbClr val="0070C0"/>
              </a:solidFill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16200000" flipH="1">
            <a:off x="5620019" y="4318001"/>
            <a:ext cx="4102102" cy="16510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1"/>
          </p:cNvCxnSpPr>
          <p:nvPr/>
        </p:nvCxnSpPr>
        <p:spPr>
          <a:xfrm flipH="1">
            <a:off x="7588521" y="3225800"/>
            <a:ext cx="1524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7601219" y="4241800"/>
            <a:ext cx="15240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753620" y="6121402"/>
            <a:ext cx="189838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4.4</a:t>
            </a:r>
          </a:p>
          <a:p>
            <a:pPr algn="ctr"/>
            <a:r>
              <a:rPr lang="en-US" sz="2000" b="1">
                <a:solidFill>
                  <a:srgbClr val="0070C0"/>
                </a:solidFill>
              </a:rPr>
              <a:t>G</a:t>
            </a:r>
            <a:r>
              <a:rPr lang="en-US" sz="2000" b="1" smtClean="0">
                <a:solidFill>
                  <a:srgbClr val="0070C0"/>
                </a:solidFill>
              </a:rPr>
              <a:t>hi trả sách</a:t>
            </a:r>
            <a:endParaRPr lang="en-US" sz="2000" b="1">
              <a:solidFill>
                <a:srgbClr val="0070C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7601219" y="5353051"/>
            <a:ext cx="15240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155571" y="2908300"/>
            <a:ext cx="1947529" cy="86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5.1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BC tình hình sách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155571" y="4121150"/>
            <a:ext cx="1947529" cy="958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5.2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BC tình hình độc giả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137061" y="5429249"/>
            <a:ext cx="1953339" cy="66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5.3</a:t>
            </a:r>
          </a:p>
          <a:p>
            <a:pPr algn="ctr"/>
            <a:r>
              <a:rPr lang="en-US" sz="2000" b="1" smtClean="0">
                <a:solidFill>
                  <a:srgbClr val="0070C0"/>
                </a:solidFill>
              </a:rPr>
              <a:t>BC thu chi</a:t>
            </a:r>
            <a:endParaRPr lang="en-US" sz="2000" b="1">
              <a:solidFill>
                <a:srgbClr val="0070C0"/>
              </a:solidFill>
            </a:endParaRPr>
          </a:p>
        </p:txBody>
      </p:sp>
      <p:cxnSp>
        <p:nvCxnSpPr>
          <p:cNvPr id="62" name="Elbow Connector 61"/>
          <p:cNvCxnSpPr>
            <a:endCxn id="61" idx="1"/>
          </p:cNvCxnSpPr>
          <p:nvPr/>
        </p:nvCxnSpPr>
        <p:spPr>
          <a:xfrm rot="16200000" flipH="1">
            <a:off x="8358793" y="3981181"/>
            <a:ext cx="3409948" cy="14658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003169" y="3352800"/>
            <a:ext cx="15240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0005629" y="4600574"/>
            <a:ext cx="15240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" idx="2"/>
            <a:endCxn id="6" idx="0"/>
          </p:cNvCxnSpPr>
          <p:nvPr/>
        </p:nvCxnSpPr>
        <p:spPr>
          <a:xfrm>
            <a:off x="5935866" y="1028700"/>
            <a:ext cx="0" cy="6731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09650" y="1365250"/>
            <a:ext cx="99730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" idx="0"/>
          </p:cNvCxnSpPr>
          <p:nvPr/>
        </p:nvCxnSpPr>
        <p:spPr>
          <a:xfrm>
            <a:off x="1009650" y="1365250"/>
            <a:ext cx="1" cy="336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313316" y="1365250"/>
            <a:ext cx="1" cy="336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561726" y="1365250"/>
            <a:ext cx="1" cy="336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989084" y="1365250"/>
            <a:ext cx="1" cy="336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4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649" y="1780333"/>
            <a:ext cx="7587271" cy="257868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7831914" y="2768318"/>
            <a:ext cx="387526" cy="330481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1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234284" y="3435266"/>
            <a:ext cx="390036" cy="344254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156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40045" y="315264"/>
            <a:ext cx="10394011" cy="6176380"/>
            <a:chOff x="840045" y="324691"/>
            <a:chExt cx="10394011" cy="6176380"/>
          </a:xfrm>
          <a:solidFill>
            <a:srgbClr val="EAEFF7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045" y="324691"/>
              <a:ext cx="10394011" cy="6176380"/>
            </a:xfrm>
            <a:prstGeom prst="rect">
              <a:avLst/>
            </a:prstGeom>
            <a:grpFill/>
          </p:spPr>
        </p:pic>
        <p:sp>
          <p:nvSpPr>
            <p:cNvPr id="5" name="Rectangle 4"/>
            <p:cNvSpPr/>
            <p:nvPr/>
          </p:nvSpPr>
          <p:spPr>
            <a:xfrm>
              <a:off x="883589" y="609600"/>
              <a:ext cx="10296041" cy="58238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562100" y="853440"/>
            <a:ext cx="845820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5744" y="853440"/>
            <a:ext cx="1899556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9377" y="853440"/>
            <a:ext cx="1064623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69626" y="853440"/>
            <a:ext cx="1463040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28972"/>
              </p:ext>
            </p:extLst>
          </p:nvPr>
        </p:nvGraphicFramePr>
        <p:xfrm>
          <a:off x="929641" y="1447802"/>
          <a:ext cx="10241279" cy="281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04"/>
                <a:gridCol w="819319"/>
                <a:gridCol w="1885075"/>
                <a:gridCol w="886247"/>
                <a:gridCol w="1461797"/>
                <a:gridCol w="1637230"/>
                <a:gridCol w="1009157"/>
                <a:gridCol w="885553"/>
                <a:gridCol w="999197"/>
              </a:tblGrid>
              <a:tr h="6197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Mã</a:t>
                      </a:r>
                      <a:r>
                        <a:rPr lang="en-US" sz="1400" baseline="0" smtClean="0"/>
                        <a:t> Sách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Tên</a:t>
                      </a:r>
                      <a:r>
                        <a:rPr lang="en-US" sz="1400" baseline="0" smtClean="0"/>
                        <a:t> Sách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Loại Sách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Tác</a:t>
                      </a:r>
                      <a:r>
                        <a:rPr lang="en-US" sz="1400" baseline="0" smtClean="0"/>
                        <a:t> Giả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Nhà</a:t>
                      </a:r>
                      <a:r>
                        <a:rPr lang="en-US" sz="1400" baseline="0" smtClean="0"/>
                        <a:t> Xuât Bản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Năm</a:t>
                      </a:r>
                      <a:r>
                        <a:rPr lang="en-US" sz="1400" baseline="0" smtClean="0"/>
                        <a:t> XB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Tổng</a:t>
                      </a:r>
                      <a:r>
                        <a:rPr lang="en-US" sz="1400" baseline="0" smtClean="0"/>
                        <a:t> số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Hiện</a:t>
                      </a:r>
                      <a:r>
                        <a:rPr lang="en-US" sz="1400" baseline="0" smtClean="0"/>
                        <a:t> còn</a:t>
                      </a:r>
                      <a:endParaRPr lang="en-US" sz="1400"/>
                    </a:p>
                  </a:txBody>
                  <a:tcPr anchor="ctr"/>
                </a:tc>
              </a:tr>
              <a:tr h="3728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A001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Kỹ</a:t>
                      </a:r>
                      <a:r>
                        <a:rPr lang="en-US" sz="1400" baseline="0" smtClean="0"/>
                        <a:t> thuật lập trình 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CNTT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Phạm</a:t>
                      </a:r>
                      <a:r>
                        <a:rPr lang="en-US" sz="1400" baseline="0" smtClean="0"/>
                        <a:t> Văn Ất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NXB TT&amp;TT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2017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/>
                </a:tc>
              </a:tr>
              <a:tr h="38762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A002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Công</a:t>
                      </a:r>
                      <a:r>
                        <a:rPr lang="en-US" sz="1400" baseline="0" smtClean="0"/>
                        <a:t> nghệ phần mềm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CNTT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Thạc</a:t>
                      </a:r>
                      <a:r>
                        <a:rPr lang="en-US" sz="1400" baseline="0" smtClean="0"/>
                        <a:t> Bình Cường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NXB GD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2008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8174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B003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Văn</a:t>
                      </a:r>
                      <a:r>
                        <a:rPr lang="en-US" sz="1400" baseline="0" smtClean="0"/>
                        <a:t> học Sài Gòn 1954-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Văn</a:t>
                      </a:r>
                      <a:r>
                        <a:rPr lang="en-US" sz="1400" baseline="0" smtClean="0"/>
                        <a:t> Học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Lê</a:t>
                      </a:r>
                      <a:r>
                        <a:rPr lang="en-US" sz="1400" baseline="0" smtClean="0"/>
                        <a:t> Văn Nghĩa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NXB T.Hợp</a:t>
                      </a:r>
                      <a:r>
                        <a:rPr lang="en-US" sz="1400" baseline="0" smtClean="0"/>
                        <a:t> TPHCM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2020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28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C004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Lịch</a:t>
                      </a:r>
                      <a:r>
                        <a:rPr lang="en-US" sz="1400" baseline="0" smtClean="0"/>
                        <a:t> sử thế giới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Lịch</a:t>
                      </a:r>
                      <a:r>
                        <a:rPr lang="en-US" sz="1400" baseline="0" smtClean="0"/>
                        <a:t> Sử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Nam Phon</a:t>
                      </a:r>
                      <a:r>
                        <a:rPr lang="en-US" sz="1400" baseline="0" smtClean="0"/>
                        <a:t>g Tùng 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NXB VHNT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2020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28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D005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Ngữ</a:t>
                      </a:r>
                      <a:r>
                        <a:rPr lang="en-US" sz="1400" baseline="0" smtClean="0"/>
                        <a:t> pháp Tiếng Anh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Ngoại</a:t>
                      </a:r>
                      <a:r>
                        <a:rPr lang="en-US" sz="1400" baseline="0" smtClean="0"/>
                        <a:t> ng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Mai Lan Hương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NXB Đà</a:t>
                      </a:r>
                      <a:r>
                        <a:rPr lang="en-US" sz="1400" baseline="0" smtClean="0"/>
                        <a:t> Nẵng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2019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smtClean="0"/>
                        <a:t>&lt;</a:t>
                      </a:r>
                      <a:endParaRPr lang="en-US" sz="1400"/>
                    </a:p>
                  </a:txBody>
                  <a:tcPr>
                    <a:solidFill>
                      <a:srgbClr val="5B9BD5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632666" y="853440"/>
            <a:ext cx="1642654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4267200"/>
            <a:ext cx="10256520" cy="2164080"/>
          </a:xfrm>
          <a:prstGeom prst="rect">
            <a:avLst/>
          </a:prstGeom>
          <a:solidFill>
            <a:srgbClr val="D2D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84960" y="428244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Mã sách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4312920"/>
            <a:ext cx="1539240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A001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0560" y="428244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Tên sách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16880" y="4312920"/>
            <a:ext cx="1862546" cy="36933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Kỹ thuật lập trình C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57160" y="4312920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Loại sách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45880" y="4343400"/>
            <a:ext cx="1539240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CNTT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4960" y="475201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Tác giả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90800" y="4770827"/>
            <a:ext cx="1539240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Phạm Văn Ất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5800" y="477082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Nhà XB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16880" y="4801307"/>
            <a:ext cx="1539240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NXB TT&amp;TT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80020" y="480130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Năm XB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923020" y="4831787"/>
            <a:ext cx="1539240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2017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669280"/>
            <a:ext cx="1025652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15690" y="5841675"/>
            <a:ext cx="845820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Thêm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54930" y="5841675"/>
            <a:ext cx="1462496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Cập nhật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48946" y="5830007"/>
            <a:ext cx="845820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Xóa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62210" y="5830007"/>
            <a:ext cx="845820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Trở về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7820" y="5226948"/>
            <a:ext cx="126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Tổng số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13660" y="5245760"/>
            <a:ext cx="1539240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10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88180" y="524576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Hiện còn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39740" y="5276240"/>
            <a:ext cx="1539240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7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87640" y="527624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Ngôn ngữ 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930640" y="5291480"/>
            <a:ext cx="1539240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Tiếng Việt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0591" y="853440"/>
            <a:ext cx="674369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oogle Shape;6062;p49"/>
          <p:cNvGrpSpPr/>
          <p:nvPr/>
        </p:nvGrpSpPr>
        <p:grpSpPr>
          <a:xfrm flipH="1">
            <a:off x="1015908" y="918404"/>
            <a:ext cx="407670" cy="346516"/>
            <a:chOff x="-37534750" y="2668075"/>
            <a:chExt cx="332400" cy="319900"/>
          </a:xfrm>
        </p:grpSpPr>
        <p:sp>
          <p:nvSpPr>
            <p:cNvPr id="46" name="Google Shape;6063;p49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64;p49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Callout 1"/>
          <p:cNvSpPr/>
          <p:nvPr/>
        </p:nvSpPr>
        <p:spPr>
          <a:xfrm>
            <a:off x="2064470" y="575035"/>
            <a:ext cx="443060" cy="388214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1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" name="Oval Callout 43"/>
          <p:cNvSpPr/>
          <p:nvPr/>
        </p:nvSpPr>
        <p:spPr>
          <a:xfrm>
            <a:off x="9284415" y="1070813"/>
            <a:ext cx="443060" cy="388214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10606490" y="4078892"/>
            <a:ext cx="443060" cy="388214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Oval Callout 48"/>
          <p:cNvSpPr/>
          <p:nvPr/>
        </p:nvSpPr>
        <p:spPr>
          <a:xfrm>
            <a:off x="6416609" y="5464141"/>
            <a:ext cx="443060" cy="388214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31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83589" y="345440"/>
            <a:ext cx="10302571" cy="6156959"/>
            <a:chOff x="883589" y="364293"/>
            <a:chExt cx="10302571" cy="6069163"/>
          </a:xfrm>
          <a:solidFill>
            <a:srgbClr val="EAEFF7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24" t="642" r="461" b="95082"/>
            <a:stretch/>
          </p:blipFill>
          <p:spPr>
            <a:xfrm>
              <a:off x="883920" y="364293"/>
              <a:ext cx="10302240" cy="264160"/>
            </a:xfrm>
            <a:prstGeom prst="rect">
              <a:avLst/>
            </a:prstGeom>
            <a:grpFill/>
          </p:spPr>
        </p:pic>
        <p:sp>
          <p:nvSpPr>
            <p:cNvPr id="5" name="Rectangle 4"/>
            <p:cNvSpPr/>
            <p:nvPr/>
          </p:nvSpPr>
          <p:spPr>
            <a:xfrm>
              <a:off x="883589" y="609600"/>
              <a:ext cx="10296041" cy="58238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562100" y="853440"/>
            <a:ext cx="845820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95511" y="853440"/>
            <a:ext cx="1183057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7857" y="853440"/>
            <a:ext cx="1765663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06786" y="853440"/>
            <a:ext cx="1505494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44493"/>
              </p:ext>
            </p:extLst>
          </p:nvPr>
        </p:nvGraphicFramePr>
        <p:xfrm>
          <a:off x="929640" y="1447802"/>
          <a:ext cx="10216068" cy="281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085"/>
                <a:gridCol w="817302"/>
                <a:gridCol w="1139217"/>
                <a:gridCol w="1746800"/>
                <a:gridCol w="1154407"/>
                <a:gridCol w="1588029"/>
                <a:gridCol w="1313178"/>
                <a:gridCol w="804313"/>
                <a:gridCol w="996737"/>
              </a:tblGrid>
              <a:tr h="6197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Mã</a:t>
                      </a:r>
                      <a:r>
                        <a:rPr lang="en-US" sz="1400" baseline="0" smtClean="0"/>
                        <a:t> ĐG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Số</a:t>
                      </a:r>
                      <a:r>
                        <a:rPr lang="en-US" sz="1400" baseline="0" smtClean="0"/>
                        <a:t> thẻ TV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Họ tên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Ngày</a:t>
                      </a:r>
                      <a:r>
                        <a:rPr lang="en-US" sz="1400" baseline="0" smtClean="0"/>
                        <a:t> sinh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Địa</a:t>
                      </a:r>
                      <a:r>
                        <a:rPr lang="en-US" sz="1400" baseline="0" smtClean="0"/>
                        <a:t> chỉ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SĐT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Khoa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Lớp</a:t>
                      </a:r>
                      <a:endParaRPr lang="en-US" sz="1400"/>
                    </a:p>
                  </a:txBody>
                  <a:tcPr anchor="ctr"/>
                </a:tc>
              </a:tr>
              <a:tr h="3728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ĐG001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4501103015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Trần</a:t>
                      </a:r>
                      <a:r>
                        <a:rPr lang="en-US" sz="1400" baseline="0" smtClean="0"/>
                        <a:t> Phương Khanh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13/02/2001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351 LLQ, P5, Q11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0908070605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CNTT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K45SPTIN</a:t>
                      </a:r>
                      <a:endParaRPr lang="en-US" sz="1400"/>
                    </a:p>
                  </a:txBody>
                  <a:tcPr/>
                </a:tc>
              </a:tr>
              <a:tr h="38762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ĐG</a:t>
                      </a:r>
                      <a:r>
                        <a:rPr lang="en-US" sz="1400" baseline="0" smtClean="0"/>
                        <a:t>002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4501103037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Nguyễn</a:t>
                      </a:r>
                      <a:r>
                        <a:rPr lang="en-US" sz="1400" baseline="0" smtClean="0"/>
                        <a:t> Thị Thu Thảo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22/05/2001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351 LLQ, P5, Q11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0901020304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CNTT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K45SPTIN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8174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ĐG003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4301201055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Nguyễn</a:t>
                      </a:r>
                      <a:r>
                        <a:rPr lang="en-US" sz="1400" baseline="0" smtClean="0"/>
                        <a:t> Ngọc Trâm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23/11/1999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351 LLQ, P5, Q11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0304050607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Hóa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K43SPHOA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28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ĐG004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4501614098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Đinh</a:t>
                      </a:r>
                      <a:r>
                        <a:rPr lang="en-US" sz="1400" baseline="0" smtClean="0"/>
                        <a:t> Thị Minh Tiến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07/03/2001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280 ADV, P4, Q5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0301020304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TLH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K45TLHGD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3728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ĐG005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4601608016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Vòng</a:t>
                      </a:r>
                      <a:r>
                        <a:rPr lang="en-US" sz="1400" baseline="0" smtClean="0"/>
                        <a:t> Mỹ Duyên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08/04/2002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280 ADV, P4, Q5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0330303030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LS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K46QTH</a:t>
                      </a:r>
                      <a:endParaRPr lang="en-US" sz="1400"/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smtClean="0"/>
                        <a:t>&lt;</a:t>
                      </a:r>
                      <a:endParaRPr lang="en-US" sz="1400"/>
                    </a:p>
                  </a:txBody>
                  <a:tcPr>
                    <a:solidFill>
                      <a:srgbClr val="5B9BD5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449785" y="853440"/>
            <a:ext cx="1850287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4267200"/>
            <a:ext cx="10265230" cy="2164080"/>
          </a:xfrm>
          <a:prstGeom prst="rect">
            <a:avLst/>
          </a:prstGeom>
          <a:solidFill>
            <a:srgbClr val="D2D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84960" y="428244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Mã ĐG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4312920"/>
            <a:ext cx="1539240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ĐG001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01940" y="428244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Họ tên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63000" y="4312920"/>
            <a:ext cx="1862546" cy="36933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Trần Phương Khanh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9231" y="4753076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Ngày sinh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90800" y="4783556"/>
            <a:ext cx="1535431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13/02/2001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8680" y="475201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Địa chỉ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14704" y="4770827"/>
            <a:ext cx="1864722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351 LLQ, P5, Q11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32420" y="4759463"/>
            <a:ext cx="1021080" cy="3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SĐT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3000" y="4801307"/>
            <a:ext cx="1843490" cy="301816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0908070605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669280"/>
            <a:ext cx="1026523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15690" y="5841675"/>
            <a:ext cx="845820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Thêm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54930" y="5841675"/>
            <a:ext cx="1462496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Cập nhật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48946" y="5830007"/>
            <a:ext cx="845820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Xóa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62210" y="5830007"/>
            <a:ext cx="845820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Trở về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01540" y="5226948"/>
            <a:ext cx="126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Khoa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16880" y="5245760"/>
            <a:ext cx="1862546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CNTT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62900" y="524576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Lớp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778240" y="5245639"/>
            <a:ext cx="1828250" cy="320040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K45SPTIN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0591" y="853440"/>
            <a:ext cx="674369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oogle Shape;6062;p49"/>
          <p:cNvGrpSpPr/>
          <p:nvPr/>
        </p:nvGrpSpPr>
        <p:grpSpPr>
          <a:xfrm flipH="1">
            <a:off x="1015908" y="918404"/>
            <a:ext cx="407670" cy="346516"/>
            <a:chOff x="-37534750" y="2668075"/>
            <a:chExt cx="332400" cy="319900"/>
          </a:xfrm>
        </p:grpSpPr>
        <p:sp>
          <p:nvSpPr>
            <p:cNvPr id="46" name="Google Shape;6063;p49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64;p49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44" t="-2269" r="82669" b="-3437"/>
          <a:stretch/>
        </p:blipFill>
        <p:spPr>
          <a:xfrm>
            <a:off x="1131216" y="320511"/>
            <a:ext cx="1213872" cy="289972"/>
          </a:xfrm>
          <a:prstGeom prst="rect">
            <a:avLst/>
          </a:prstGeom>
        </p:spPr>
      </p:pic>
      <p:sp>
        <p:nvSpPr>
          <p:cNvPr id="44" name="Oval Callout 43"/>
          <p:cNvSpPr/>
          <p:nvPr/>
        </p:nvSpPr>
        <p:spPr>
          <a:xfrm>
            <a:off x="1762830" y="530190"/>
            <a:ext cx="443060" cy="388214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1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10606490" y="4078892"/>
            <a:ext cx="443060" cy="388214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Oval Callout 49"/>
          <p:cNvSpPr/>
          <p:nvPr/>
        </p:nvSpPr>
        <p:spPr>
          <a:xfrm>
            <a:off x="6416609" y="5464141"/>
            <a:ext cx="443060" cy="388214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25190" y="853440"/>
            <a:ext cx="1417881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360205" y="853440"/>
            <a:ext cx="997469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170893" y="853440"/>
            <a:ext cx="965389" cy="441960"/>
          </a:xfrm>
          <a:prstGeom prst="rect">
            <a:avLst/>
          </a:prstGeom>
          <a:solidFill>
            <a:srgbClr val="54CFD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79517" y="5209922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Loại ĐG</a:t>
            </a: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590801" y="5240402"/>
            <a:ext cx="1535430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Sinh Viên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3237" y="431107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thẻ</a:t>
            </a: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509261" y="4329883"/>
            <a:ext cx="1864722" cy="338852"/>
          </a:xfrm>
          <a:prstGeom prst="rect">
            <a:avLst/>
          </a:prstGeom>
          <a:solidFill>
            <a:srgbClr val="EAEFF7"/>
          </a:solidFill>
          <a:ln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4501103015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7662695" y="1135100"/>
            <a:ext cx="443060" cy="388214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56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388</Words>
  <Application>Microsoft Office PowerPoint</Application>
  <PresentationFormat>Widescreen</PresentationFormat>
  <Paragraphs>197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Thảo</dc:creator>
  <cp:lastModifiedBy>Thảo</cp:lastModifiedBy>
  <cp:revision>181</cp:revision>
  <dcterms:created xsi:type="dcterms:W3CDTF">2021-12-11T07:44:33Z</dcterms:created>
  <dcterms:modified xsi:type="dcterms:W3CDTF">2021-12-19T02:37:53Z</dcterms:modified>
</cp:coreProperties>
</file>