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A5BF4-ACBE-C39E-2418-855C53A8E8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2E677F-07B1-2105-C421-9BFB50F430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6A7697-77E1-D951-6188-9BB1A4FC4FD8}"/>
              </a:ext>
            </a:extLst>
          </p:cNvPr>
          <p:cNvSpPr>
            <a:spLocks noGrp="1"/>
          </p:cNvSpPr>
          <p:nvPr>
            <p:ph type="dt" sz="half" idx="10"/>
          </p:nvPr>
        </p:nvSpPr>
        <p:spPr/>
        <p:txBody>
          <a:bodyPr/>
          <a:lstStyle/>
          <a:p>
            <a:fld id="{E9D8E827-82EE-412C-998B-501E1F5D54A8}" type="datetimeFigureOut">
              <a:rPr lang="en-US" smtClean="0"/>
              <a:t>3/12/2023</a:t>
            </a:fld>
            <a:endParaRPr lang="en-US"/>
          </a:p>
        </p:txBody>
      </p:sp>
      <p:sp>
        <p:nvSpPr>
          <p:cNvPr id="5" name="Footer Placeholder 4">
            <a:extLst>
              <a:ext uri="{FF2B5EF4-FFF2-40B4-BE49-F238E27FC236}">
                <a16:creationId xmlns:a16="http://schemas.microsoft.com/office/drawing/2014/main" id="{0CA605CD-BD05-85F7-489E-8AE8736AE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B91F6-0634-D1BB-E5F5-E3EF04157BE2}"/>
              </a:ext>
            </a:extLst>
          </p:cNvPr>
          <p:cNvSpPr>
            <a:spLocks noGrp="1"/>
          </p:cNvSpPr>
          <p:nvPr>
            <p:ph type="sldNum" sz="quarter" idx="12"/>
          </p:nvPr>
        </p:nvSpPr>
        <p:spPr/>
        <p:txBody>
          <a:bodyPr/>
          <a:lstStyle/>
          <a:p>
            <a:fld id="{6CF444E8-E2AE-4E42-8B68-3F592B0D6ADF}" type="slidenum">
              <a:rPr lang="en-US" smtClean="0"/>
              <a:t>‹#›</a:t>
            </a:fld>
            <a:endParaRPr lang="en-US"/>
          </a:p>
        </p:txBody>
      </p:sp>
    </p:spTree>
    <p:extLst>
      <p:ext uri="{BB962C8B-B14F-4D97-AF65-F5344CB8AC3E}">
        <p14:creationId xmlns:p14="http://schemas.microsoft.com/office/powerpoint/2010/main" val="781551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231BE-DA2F-0909-D8C2-268F709B1B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EFE6E9-4D5A-C8F6-B5D2-18F47E8E57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137205-D555-FB68-4AE4-61EC3567B0AF}"/>
              </a:ext>
            </a:extLst>
          </p:cNvPr>
          <p:cNvSpPr>
            <a:spLocks noGrp="1"/>
          </p:cNvSpPr>
          <p:nvPr>
            <p:ph type="dt" sz="half" idx="10"/>
          </p:nvPr>
        </p:nvSpPr>
        <p:spPr/>
        <p:txBody>
          <a:bodyPr/>
          <a:lstStyle/>
          <a:p>
            <a:fld id="{E9D8E827-82EE-412C-998B-501E1F5D54A8}" type="datetimeFigureOut">
              <a:rPr lang="en-US" smtClean="0"/>
              <a:t>3/12/2023</a:t>
            </a:fld>
            <a:endParaRPr lang="en-US"/>
          </a:p>
        </p:txBody>
      </p:sp>
      <p:sp>
        <p:nvSpPr>
          <p:cNvPr id="5" name="Footer Placeholder 4">
            <a:extLst>
              <a:ext uri="{FF2B5EF4-FFF2-40B4-BE49-F238E27FC236}">
                <a16:creationId xmlns:a16="http://schemas.microsoft.com/office/drawing/2014/main" id="{D8623A54-A53B-1899-5B27-E918099A32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814C8-33E2-F914-81B4-6613A9E7D0B2}"/>
              </a:ext>
            </a:extLst>
          </p:cNvPr>
          <p:cNvSpPr>
            <a:spLocks noGrp="1"/>
          </p:cNvSpPr>
          <p:nvPr>
            <p:ph type="sldNum" sz="quarter" idx="12"/>
          </p:nvPr>
        </p:nvSpPr>
        <p:spPr/>
        <p:txBody>
          <a:bodyPr/>
          <a:lstStyle/>
          <a:p>
            <a:fld id="{6CF444E8-E2AE-4E42-8B68-3F592B0D6ADF}" type="slidenum">
              <a:rPr lang="en-US" smtClean="0"/>
              <a:t>‹#›</a:t>
            </a:fld>
            <a:endParaRPr lang="en-US"/>
          </a:p>
        </p:txBody>
      </p:sp>
    </p:spTree>
    <p:extLst>
      <p:ext uri="{BB962C8B-B14F-4D97-AF65-F5344CB8AC3E}">
        <p14:creationId xmlns:p14="http://schemas.microsoft.com/office/powerpoint/2010/main" val="514082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6A863-AE50-6BFA-3553-1B8146D2FD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8179B8-5AA7-54BA-FB0E-7BA4E60383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5B13BA-6D15-BB3C-F878-02851306EF12}"/>
              </a:ext>
            </a:extLst>
          </p:cNvPr>
          <p:cNvSpPr>
            <a:spLocks noGrp="1"/>
          </p:cNvSpPr>
          <p:nvPr>
            <p:ph type="dt" sz="half" idx="10"/>
          </p:nvPr>
        </p:nvSpPr>
        <p:spPr/>
        <p:txBody>
          <a:bodyPr/>
          <a:lstStyle/>
          <a:p>
            <a:fld id="{E9D8E827-82EE-412C-998B-501E1F5D54A8}" type="datetimeFigureOut">
              <a:rPr lang="en-US" smtClean="0"/>
              <a:t>3/12/2023</a:t>
            </a:fld>
            <a:endParaRPr lang="en-US"/>
          </a:p>
        </p:txBody>
      </p:sp>
      <p:sp>
        <p:nvSpPr>
          <p:cNvPr id="5" name="Footer Placeholder 4">
            <a:extLst>
              <a:ext uri="{FF2B5EF4-FFF2-40B4-BE49-F238E27FC236}">
                <a16:creationId xmlns:a16="http://schemas.microsoft.com/office/drawing/2014/main" id="{2224A6D1-AE71-21C6-69FA-AEB08B63D1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6A9C95-07E6-8548-200D-44E4017C1791}"/>
              </a:ext>
            </a:extLst>
          </p:cNvPr>
          <p:cNvSpPr>
            <a:spLocks noGrp="1"/>
          </p:cNvSpPr>
          <p:nvPr>
            <p:ph type="sldNum" sz="quarter" idx="12"/>
          </p:nvPr>
        </p:nvSpPr>
        <p:spPr/>
        <p:txBody>
          <a:bodyPr/>
          <a:lstStyle/>
          <a:p>
            <a:fld id="{6CF444E8-E2AE-4E42-8B68-3F592B0D6ADF}" type="slidenum">
              <a:rPr lang="en-US" smtClean="0"/>
              <a:t>‹#›</a:t>
            </a:fld>
            <a:endParaRPr lang="en-US"/>
          </a:p>
        </p:txBody>
      </p:sp>
    </p:spTree>
    <p:extLst>
      <p:ext uri="{BB962C8B-B14F-4D97-AF65-F5344CB8AC3E}">
        <p14:creationId xmlns:p14="http://schemas.microsoft.com/office/powerpoint/2010/main" val="3727029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4FAB-D2BE-C7DD-B584-B6F759CCBD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E06D72-234A-A180-88F4-80688E1916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FDFBE6-34CB-4854-10FB-857FBA60CFDA}"/>
              </a:ext>
            </a:extLst>
          </p:cNvPr>
          <p:cNvSpPr>
            <a:spLocks noGrp="1"/>
          </p:cNvSpPr>
          <p:nvPr>
            <p:ph type="dt" sz="half" idx="10"/>
          </p:nvPr>
        </p:nvSpPr>
        <p:spPr/>
        <p:txBody>
          <a:bodyPr/>
          <a:lstStyle/>
          <a:p>
            <a:fld id="{E9D8E827-82EE-412C-998B-501E1F5D54A8}" type="datetimeFigureOut">
              <a:rPr lang="en-US" smtClean="0"/>
              <a:t>3/12/2023</a:t>
            </a:fld>
            <a:endParaRPr lang="en-US"/>
          </a:p>
        </p:txBody>
      </p:sp>
      <p:sp>
        <p:nvSpPr>
          <p:cNvPr id="5" name="Footer Placeholder 4">
            <a:extLst>
              <a:ext uri="{FF2B5EF4-FFF2-40B4-BE49-F238E27FC236}">
                <a16:creationId xmlns:a16="http://schemas.microsoft.com/office/drawing/2014/main" id="{A0E0B7C6-6B31-4634-BC03-B1BC05D419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9C977-4982-C9AA-156B-876F3F0F8F39}"/>
              </a:ext>
            </a:extLst>
          </p:cNvPr>
          <p:cNvSpPr>
            <a:spLocks noGrp="1"/>
          </p:cNvSpPr>
          <p:nvPr>
            <p:ph type="sldNum" sz="quarter" idx="12"/>
          </p:nvPr>
        </p:nvSpPr>
        <p:spPr/>
        <p:txBody>
          <a:bodyPr/>
          <a:lstStyle/>
          <a:p>
            <a:fld id="{6CF444E8-E2AE-4E42-8B68-3F592B0D6ADF}" type="slidenum">
              <a:rPr lang="en-US" smtClean="0"/>
              <a:t>‹#›</a:t>
            </a:fld>
            <a:endParaRPr lang="en-US"/>
          </a:p>
        </p:txBody>
      </p:sp>
    </p:spTree>
    <p:extLst>
      <p:ext uri="{BB962C8B-B14F-4D97-AF65-F5344CB8AC3E}">
        <p14:creationId xmlns:p14="http://schemas.microsoft.com/office/powerpoint/2010/main" val="623515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BA9C2-7582-BF80-6D35-C4189E5ACF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EB2343-601A-5758-58F0-F23958D757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66168F-DDE0-7E97-7D76-677F04C66B48}"/>
              </a:ext>
            </a:extLst>
          </p:cNvPr>
          <p:cNvSpPr>
            <a:spLocks noGrp="1"/>
          </p:cNvSpPr>
          <p:nvPr>
            <p:ph type="dt" sz="half" idx="10"/>
          </p:nvPr>
        </p:nvSpPr>
        <p:spPr/>
        <p:txBody>
          <a:bodyPr/>
          <a:lstStyle/>
          <a:p>
            <a:fld id="{E9D8E827-82EE-412C-998B-501E1F5D54A8}" type="datetimeFigureOut">
              <a:rPr lang="en-US" smtClean="0"/>
              <a:t>3/12/2023</a:t>
            </a:fld>
            <a:endParaRPr lang="en-US"/>
          </a:p>
        </p:txBody>
      </p:sp>
      <p:sp>
        <p:nvSpPr>
          <p:cNvPr id="5" name="Footer Placeholder 4">
            <a:extLst>
              <a:ext uri="{FF2B5EF4-FFF2-40B4-BE49-F238E27FC236}">
                <a16:creationId xmlns:a16="http://schemas.microsoft.com/office/drawing/2014/main" id="{87B8F814-C214-0890-25AE-FC2F53C9CF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9AB606-A340-EAB9-4795-A82DCF00BE0A}"/>
              </a:ext>
            </a:extLst>
          </p:cNvPr>
          <p:cNvSpPr>
            <a:spLocks noGrp="1"/>
          </p:cNvSpPr>
          <p:nvPr>
            <p:ph type="sldNum" sz="quarter" idx="12"/>
          </p:nvPr>
        </p:nvSpPr>
        <p:spPr/>
        <p:txBody>
          <a:bodyPr/>
          <a:lstStyle/>
          <a:p>
            <a:fld id="{6CF444E8-E2AE-4E42-8B68-3F592B0D6ADF}" type="slidenum">
              <a:rPr lang="en-US" smtClean="0"/>
              <a:t>‹#›</a:t>
            </a:fld>
            <a:endParaRPr lang="en-US"/>
          </a:p>
        </p:txBody>
      </p:sp>
    </p:spTree>
    <p:extLst>
      <p:ext uri="{BB962C8B-B14F-4D97-AF65-F5344CB8AC3E}">
        <p14:creationId xmlns:p14="http://schemas.microsoft.com/office/powerpoint/2010/main" val="118221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410D-EEA3-5EB5-A853-437CB310EE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1FA3B8-6445-714B-C3E1-00824F2BC4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FC7262-19F4-6469-1569-5A6DC27627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7FD940-CDAE-A2B4-3726-56BEA74D3735}"/>
              </a:ext>
            </a:extLst>
          </p:cNvPr>
          <p:cNvSpPr>
            <a:spLocks noGrp="1"/>
          </p:cNvSpPr>
          <p:nvPr>
            <p:ph type="dt" sz="half" idx="10"/>
          </p:nvPr>
        </p:nvSpPr>
        <p:spPr/>
        <p:txBody>
          <a:bodyPr/>
          <a:lstStyle/>
          <a:p>
            <a:fld id="{E9D8E827-82EE-412C-998B-501E1F5D54A8}" type="datetimeFigureOut">
              <a:rPr lang="en-US" smtClean="0"/>
              <a:t>3/12/2023</a:t>
            </a:fld>
            <a:endParaRPr lang="en-US"/>
          </a:p>
        </p:txBody>
      </p:sp>
      <p:sp>
        <p:nvSpPr>
          <p:cNvPr id="6" name="Footer Placeholder 5">
            <a:extLst>
              <a:ext uri="{FF2B5EF4-FFF2-40B4-BE49-F238E27FC236}">
                <a16:creationId xmlns:a16="http://schemas.microsoft.com/office/drawing/2014/main" id="{B770477A-A6D4-38CA-3A03-B945765913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A748FB-4073-3098-998E-C1356C0F77E5}"/>
              </a:ext>
            </a:extLst>
          </p:cNvPr>
          <p:cNvSpPr>
            <a:spLocks noGrp="1"/>
          </p:cNvSpPr>
          <p:nvPr>
            <p:ph type="sldNum" sz="quarter" idx="12"/>
          </p:nvPr>
        </p:nvSpPr>
        <p:spPr/>
        <p:txBody>
          <a:bodyPr/>
          <a:lstStyle/>
          <a:p>
            <a:fld id="{6CF444E8-E2AE-4E42-8B68-3F592B0D6ADF}" type="slidenum">
              <a:rPr lang="en-US" smtClean="0"/>
              <a:t>‹#›</a:t>
            </a:fld>
            <a:endParaRPr lang="en-US"/>
          </a:p>
        </p:txBody>
      </p:sp>
    </p:spTree>
    <p:extLst>
      <p:ext uri="{BB962C8B-B14F-4D97-AF65-F5344CB8AC3E}">
        <p14:creationId xmlns:p14="http://schemas.microsoft.com/office/powerpoint/2010/main" val="385940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2DF07-41E7-F1CE-FD81-BDD96C892E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8D0DAC-0D07-20B1-C5E9-973A1715A6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1812E5-3A7A-3BF2-D63A-A2D3BC5F5A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ED2360-0669-D7D3-4342-5CAB243EE9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F66799-D7EB-9775-27BE-9948B29999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222AC6-E0E9-983E-41CC-6636E45F9CD7}"/>
              </a:ext>
            </a:extLst>
          </p:cNvPr>
          <p:cNvSpPr>
            <a:spLocks noGrp="1"/>
          </p:cNvSpPr>
          <p:nvPr>
            <p:ph type="dt" sz="half" idx="10"/>
          </p:nvPr>
        </p:nvSpPr>
        <p:spPr/>
        <p:txBody>
          <a:bodyPr/>
          <a:lstStyle/>
          <a:p>
            <a:fld id="{E9D8E827-82EE-412C-998B-501E1F5D54A8}" type="datetimeFigureOut">
              <a:rPr lang="en-US" smtClean="0"/>
              <a:t>3/12/2023</a:t>
            </a:fld>
            <a:endParaRPr lang="en-US"/>
          </a:p>
        </p:txBody>
      </p:sp>
      <p:sp>
        <p:nvSpPr>
          <p:cNvPr id="8" name="Footer Placeholder 7">
            <a:extLst>
              <a:ext uri="{FF2B5EF4-FFF2-40B4-BE49-F238E27FC236}">
                <a16:creationId xmlns:a16="http://schemas.microsoft.com/office/drawing/2014/main" id="{EA62019C-F855-CA04-CA1F-B30A8424E6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EB0995-0217-F87E-7ED3-5AF12FFF55E2}"/>
              </a:ext>
            </a:extLst>
          </p:cNvPr>
          <p:cNvSpPr>
            <a:spLocks noGrp="1"/>
          </p:cNvSpPr>
          <p:nvPr>
            <p:ph type="sldNum" sz="quarter" idx="12"/>
          </p:nvPr>
        </p:nvSpPr>
        <p:spPr/>
        <p:txBody>
          <a:bodyPr/>
          <a:lstStyle/>
          <a:p>
            <a:fld id="{6CF444E8-E2AE-4E42-8B68-3F592B0D6ADF}" type="slidenum">
              <a:rPr lang="en-US" smtClean="0"/>
              <a:t>‹#›</a:t>
            </a:fld>
            <a:endParaRPr lang="en-US"/>
          </a:p>
        </p:txBody>
      </p:sp>
    </p:spTree>
    <p:extLst>
      <p:ext uri="{BB962C8B-B14F-4D97-AF65-F5344CB8AC3E}">
        <p14:creationId xmlns:p14="http://schemas.microsoft.com/office/powerpoint/2010/main" val="89757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F8782-B835-1A3B-7653-E900D6B9CD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2B5EDE-D565-C487-504A-DA3BE5847CA9}"/>
              </a:ext>
            </a:extLst>
          </p:cNvPr>
          <p:cNvSpPr>
            <a:spLocks noGrp="1"/>
          </p:cNvSpPr>
          <p:nvPr>
            <p:ph type="dt" sz="half" idx="10"/>
          </p:nvPr>
        </p:nvSpPr>
        <p:spPr/>
        <p:txBody>
          <a:bodyPr/>
          <a:lstStyle/>
          <a:p>
            <a:fld id="{E9D8E827-82EE-412C-998B-501E1F5D54A8}" type="datetimeFigureOut">
              <a:rPr lang="en-US" smtClean="0"/>
              <a:t>3/12/2023</a:t>
            </a:fld>
            <a:endParaRPr lang="en-US"/>
          </a:p>
        </p:txBody>
      </p:sp>
      <p:sp>
        <p:nvSpPr>
          <p:cNvPr id="4" name="Footer Placeholder 3">
            <a:extLst>
              <a:ext uri="{FF2B5EF4-FFF2-40B4-BE49-F238E27FC236}">
                <a16:creationId xmlns:a16="http://schemas.microsoft.com/office/drawing/2014/main" id="{0EEE0ADB-2405-6E82-7423-40035E364B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7551CC-1E24-F607-269B-4154FAB727EB}"/>
              </a:ext>
            </a:extLst>
          </p:cNvPr>
          <p:cNvSpPr>
            <a:spLocks noGrp="1"/>
          </p:cNvSpPr>
          <p:nvPr>
            <p:ph type="sldNum" sz="quarter" idx="12"/>
          </p:nvPr>
        </p:nvSpPr>
        <p:spPr/>
        <p:txBody>
          <a:bodyPr/>
          <a:lstStyle/>
          <a:p>
            <a:fld id="{6CF444E8-E2AE-4E42-8B68-3F592B0D6ADF}" type="slidenum">
              <a:rPr lang="en-US" smtClean="0"/>
              <a:t>‹#›</a:t>
            </a:fld>
            <a:endParaRPr lang="en-US"/>
          </a:p>
        </p:txBody>
      </p:sp>
    </p:spTree>
    <p:extLst>
      <p:ext uri="{BB962C8B-B14F-4D97-AF65-F5344CB8AC3E}">
        <p14:creationId xmlns:p14="http://schemas.microsoft.com/office/powerpoint/2010/main" val="115560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4E2F95-3735-A006-EF31-5E3BC7844120}"/>
              </a:ext>
            </a:extLst>
          </p:cNvPr>
          <p:cNvSpPr>
            <a:spLocks noGrp="1"/>
          </p:cNvSpPr>
          <p:nvPr>
            <p:ph type="dt" sz="half" idx="10"/>
          </p:nvPr>
        </p:nvSpPr>
        <p:spPr/>
        <p:txBody>
          <a:bodyPr/>
          <a:lstStyle/>
          <a:p>
            <a:fld id="{E9D8E827-82EE-412C-998B-501E1F5D54A8}" type="datetimeFigureOut">
              <a:rPr lang="en-US" smtClean="0"/>
              <a:t>3/12/2023</a:t>
            </a:fld>
            <a:endParaRPr lang="en-US"/>
          </a:p>
        </p:txBody>
      </p:sp>
      <p:sp>
        <p:nvSpPr>
          <p:cNvPr id="3" name="Footer Placeholder 2">
            <a:extLst>
              <a:ext uri="{FF2B5EF4-FFF2-40B4-BE49-F238E27FC236}">
                <a16:creationId xmlns:a16="http://schemas.microsoft.com/office/drawing/2014/main" id="{40E064C4-6F3C-9212-5C62-38FF1EA485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C8FDD1-6FD4-50FA-39C7-98289E985306}"/>
              </a:ext>
            </a:extLst>
          </p:cNvPr>
          <p:cNvSpPr>
            <a:spLocks noGrp="1"/>
          </p:cNvSpPr>
          <p:nvPr>
            <p:ph type="sldNum" sz="quarter" idx="12"/>
          </p:nvPr>
        </p:nvSpPr>
        <p:spPr/>
        <p:txBody>
          <a:bodyPr/>
          <a:lstStyle/>
          <a:p>
            <a:fld id="{6CF444E8-E2AE-4E42-8B68-3F592B0D6ADF}" type="slidenum">
              <a:rPr lang="en-US" smtClean="0"/>
              <a:t>‹#›</a:t>
            </a:fld>
            <a:endParaRPr lang="en-US"/>
          </a:p>
        </p:txBody>
      </p:sp>
    </p:spTree>
    <p:extLst>
      <p:ext uri="{BB962C8B-B14F-4D97-AF65-F5344CB8AC3E}">
        <p14:creationId xmlns:p14="http://schemas.microsoft.com/office/powerpoint/2010/main" val="347444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EBC57-BD4E-1AFE-B7A0-B37385B2C0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34FE51-0249-2CAF-D044-952B9CA659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FEDF48-3AB6-ED62-B0EC-034A936A5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C561F1-B6B2-E8FA-9FD9-7295EF03B299}"/>
              </a:ext>
            </a:extLst>
          </p:cNvPr>
          <p:cNvSpPr>
            <a:spLocks noGrp="1"/>
          </p:cNvSpPr>
          <p:nvPr>
            <p:ph type="dt" sz="half" idx="10"/>
          </p:nvPr>
        </p:nvSpPr>
        <p:spPr/>
        <p:txBody>
          <a:bodyPr/>
          <a:lstStyle/>
          <a:p>
            <a:fld id="{E9D8E827-82EE-412C-998B-501E1F5D54A8}" type="datetimeFigureOut">
              <a:rPr lang="en-US" smtClean="0"/>
              <a:t>3/12/2023</a:t>
            </a:fld>
            <a:endParaRPr lang="en-US"/>
          </a:p>
        </p:txBody>
      </p:sp>
      <p:sp>
        <p:nvSpPr>
          <p:cNvPr id="6" name="Footer Placeholder 5">
            <a:extLst>
              <a:ext uri="{FF2B5EF4-FFF2-40B4-BE49-F238E27FC236}">
                <a16:creationId xmlns:a16="http://schemas.microsoft.com/office/drawing/2014/main" id="{91B2E7A8-E350-2655-740B-EACC07C9E0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9F9861-E240-C41F-EEF9-073C17F7E15E}"/>
              </a:ext>
            </a:extLst>
          </p:cNvPr>
          <p:cNvSpPr>
            <a:spLocks noGrp="1"/>
          </p:cNvSpPr>
          <p:nvPr>
            <p:ph type="sldNum" sz="quarter" idx="12"/>
          </p:nvPr>
        </p:nvSpPr>
        <p:spPr/>
        <p:txBody>
          <a:bodyPr/>
          <a:lstStyle/>
          <a:p>
            <a:fld id="{6CF444E8-E2AE-4E42-8B68-3F592B0D6ADF}" type="slidenum">
              <a:rPr lang="en-US" smtClean="0"/>
              <a:t>‹#›</a:t>
            </a:fld>
            <a:endParaRPr lang="en-US"/>
          </a:p>
        </p:txBody>
      </p:sp>
    </p:spTree>
    <p:extLst>
      <p:ext uri="{BB962C8B-B14F-4D97-AF65-F5344CB8AC3E}">
        <p14:creationId xmlns:p14="http://schemas.microsoft.com/office/powerpoint/2010/main" val="2256280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FA21-03EA-B720-469A-3C43561A65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3A4EB6-28CB-1CA8-BC9C-A58BE46DD6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DDD0A4-E126-C893-128F-D8508B3AC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30603B-780B-B60C-09C0-44F655E26948}"/>
              </a:ext>
            </a:extLst>
          </p:cNvPr>
          <p:cNvSpPr>
            <a:spLocks noGrp="1"/>
          </p:cNvSpPr>
          <p:nvPr>
            <p:ph type="dt" sz="half" idx="10"/>
          </p:nvPr>
        </p:nvSpPr>
        <p:spPr/>
        <p:txBody>
          <a:bodyPr/>
          <a:lstStyle/>
          <a:p>
            <a:fld id="{E9D8E827-82EE-412C-998B-501E1F5D54A8}" type="datetimeFigureOut">
              <a:rPr lang="en-US" smtClean="0"/>
              <a:t>3/12/2023</a:t>
            </a:fld>
            <a:endParaRPr lang="en-US"/>
          </a:p>
        </p:txBody>
      </p:sp>
      <p:sp>
        <p:nvSpPr>
          <p:cNvPr id="6" name="Footer Placeholder 5">
            <a:extLst>
              <a:ext uri="{FF2B5EF4-FFF2-40B4-BE49-F238E27FC236}">
                <a16:creationId xmlns:a16="http://schemas.microsoft.com/office/drawing/2014/main" id="{3E5AB346-B3F8-7EDB-1E39-FE6138313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55B897-4BEE-B4EC-B5B6-B0B1119517A1}"/>
              </a:ext>
            </a:extLst>
          </p:cNvPr>
          <p:cNvSpPr>
            <a:spLocks noGrp="1"/>
          </p:cNvSpPr>
          <p:nvPr>
            <p:ph type="sldNum" sz="quarter" idx="12"/>
          </p:nvPr>
        </p:nvSpPr>
        <p:spPr/>
        <p:txBody>
          <a:bodyPr/>
          <a:lstStyle/>
          <a:p>
            <a:fld id="{6CF444E8-E2AE-4E42-8B68-3F592B0D6ADF}" type="slidenum">
              <a:rPr lang="en-US" smtClean="0"/>
              <a:t>‹#›</a:t>
            </a:fld>
            <a:endParaRPr lang="en-US"/>
          </a:p>
        </p:txBody>
      </p:sp>
    </p:spTree>
    <p:extLst>
      <p:ext uri="{BB962C8B-B14F-4D97-AF65-F5344CB8AC3E}">
        <p14:creationId xmlns:p14="http://schemas.microsoft.com/office/powerpoint/2010/main" val="635059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2B85D5-7958-33D9-7378-59BF6E9419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E30A2A-30CE-49FD-3F89-FD33763D83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37F2EA-F026-B48D-A019-8FDB38797F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D8E827-82EE-412C-998B-501E1F5D54A8}" type="datetimeFigureOut">
              <a:rPr lang="en-US" smtClean="0"/>
              <a:t>3/12/2023</a:t>
            </a:fld>
            <a:endParaRPr lang="en-US"/>
          </a:p>
        </p:txBody>
      </p:sp>
      <p:sp>
        <p:nvSpPr>
          <p:cNvPr id="5" name="Footer Placeholder 4">
            <a:extLst>
              <a:ext uri="{FF2B5EF4-FFF2-40B4-BE49-F238E27FC236}">
                <a16:creationId xmlns:a16="http://schemas.microsoft.com/office/drawing/2014/main" id="{5CCF2142-ADC1-41F1-15B1-B03A6087AA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D708BA-4F6D-B760-8DF5-8926D69C11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F444E8-E2AE-4E42-8B68-3F592B0D6ADF}" type="slidenum">
              <a:rPr lang="en-US" smtClean="0"/>
              <a:t>‹#›</a:t>
            </a:fld>
            <a:endParaRPr lang="en-US"/>
          </a:p>
        </p:txBody>
      </p:sp>
    </p:spTree>
    <p:extLst>
      <p:ext uri="{BB962C8B-B14F-4D97-AF65-F5344CB8AC3E}">
        <p14:creationId xmlns:p14="http://schemas.microsoft.com/office/powerpoint/2010/main" val="1276641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gtvseo.com/sitemap-la-gi/" TargetMode="External"/><Relationship Id="rId2" Type="http://schemas.openxmlformats.org/officeDocument/2006/relationships/hyperlink" Target="https://gtvseo.com/robots-txt-la-gi/"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vi.wikipedia.org/wiki/Trang_k%E1%BA%BFt_qu%E1%BA%A3_c%E1%BB%A7a_c%C3%B4ng_c%E1%BB%A5_t%C3%ACm_ki%E1%BA%BF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seodo.vn/seo-hinh-anh/"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seodo.vn/url-la-gi/"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7A5307-A15E-2D57-A210-C5EA3DF9AF6F}"/>
              </a:ext>
            </a:extLst>
          </p:cNvPr>
          <p:cNvSpPr/>
          <p:nvPr/>
        </p:nvSpPr>
        <p:spPr>
          <a:xfrm>
            <a:off x="3352800" y="1614791"/>
            <a:ext cx="5486400" cy="1235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lnSpc>
                <a:spcPct val="107000"/>
              </a:lnSpc>
              <a:spcBef>
                <a:spcPts val="0"/>
              </a:spcBef>
              <a:spcAft>
                <a:spcPts val="80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TỐI ƯU HOÁ CÔNG CỤ TÌM KIẾM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1976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78D52DE-A355-A2D6-AD6A-5EE1AE522279}"/>
              </a:ext>
            </a:extLst>
          </p:cNvPr>
          <p:cNvSpPr/>
          <p:nvPr/>
        </p:nvSpPr>
        <p:spPr>
          <a:xfrm>
            <a:off x="1420238" y="700391"/>
            <a:ext cx="1935805" cy="7393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50000"/>
              </a:lnSpc>
              <a:spcBef>
                <a:spcPts val="0"/>
              </a:spcBef>
              <a:spcAft>
                <a:spcPts val="800"/>
              </a:spcAft>
              <a:buFont typeface="+mj-lt"/>
              <a:buAutoNum type="arabicPeriod"/>
            </a:pPr>
            <a:r>
              <a:rPr lang="en-US" sz="1800" b="1">
                <a:effectLst/>
                <a:latin typeface="Calibri" panose="020F0502020204030204" pitchFamily="34" charset="0"/>
                <a:ea typeface="Calibri" panose="020F0502020204030204" pitchFamily="34" charset="0"/>
                <a:cs typeface="Times New Roman" panose="02020603050405020304" pitchFamily="18" charset="0"/>
              </a:rPr>
              <a:t>Tốc độ tải nhanh: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B8A0EC64-C1A2-A951-6268-33D8CE2F951E}"/>
              </a:ext>
            </a:extLst>
          </p:cNvPr>
          <p:cNvSpPr/>
          <p:nvPr/>
        </p:nvSpPr>
        <p:spPr>
          <a:xfrm>
            <a:off x="3891064" y="2616740"/>
            <a:ext cx="4231532" cy="2081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50000"/>
              </a:lnSpc>
              <a:spcBef>
                <a:spcPts val="0"/>
              </a:spcBef>
              <a:spcAft>
                <a:spcPts val="80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Bất kể là người dùng hay các công cụ tìm kiếm đều không muốn các trang web bị tải chậm. Ngược lại các trang web tải nhanh thường rất thân thiện với SEO, điều đó có nghĩa là chúng có lợi trong việc xếp hạng bởi các thuật toán so với các trang web tải chậm hơn. Đặc biệt chúng sẽ tạo ra nhiều tương tác người dùng hơn (doanh số, đăng ký bản tin, giới thiệu mẫu liên hệ,…).</a:t>
            </a:r>
          </a:p>
        </p:txBody>
      </p:sp>
    </p:spTree>
    <p:extLst>
      <p:ext uri="{BB962C8B-B14F-4D97-AF65-F5344CB8AC3E}">
        <p14:creationId xmlns:p14="http://schemas.microsoft.com/office/powerpoint/2010/main" val="2660279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1FC360B2-588E-831D-F428-2CD5BFB48E5B}"/>
              </a:ext>
            </a:extLst>
          </p:cNvPr>
          <p:cNvSpPr/>
          <p:nvPr/>
        </p:nvSpPr>
        <p:spPr>
          <a:xfrm>
            <a:off x="1040860" y="408562"/>
            <a:ext cx="1955259" cy="817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50000"/>
              </a:lnSpc>
              <a:spcBef>
                <a:spcPts val="0"/>
              </a:spcBef>
              <a:spcAft>
                <a:spcPts val="800"/>
              </a:spcAft>
              <a:buFont typeface="+mj-lt"/>
              <a:buAutoNum type="arabicPeriod"/>
            </a:pPr>
            <a:r>
              <a:rPr lang="en-US" sz="1800" b="1">
                <a:effectLst/>
                <a:latin typeface="Calibri" panose="020F0502020204030204" pitchFamily="34" charset="0"/>
                <a:ea typeface="Calibri" panose="020F0502020204030204" pitchFamily="34" charset="0"/>
                <a:cs typeface="Times New Roman" panose="02020603050405020304" pitchFamily="18" charset="0"/>
              </a:rPr>
              <a:t>Bố cục trang rõ ràng thống nhất: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2F4DE591-EFF9-BFD8-10DC-B41880040233}"/>
              </a:ext>
            </a:extLst>
          </p:cNvPr>
          <p:cNvSpPr/>
          <p:nvPr/>
        </p:nvSpPr>
        <p:spPr>
          <a:xfrm>
            <a:off x="3715966" y="2782111"/>
            <a:ext cx="5175115" cy="2821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50000"/>
              </a:lnSpc>
              <a:spcBef>
                <a:spcPts val="0"/>
              </a:spcBef>
              <a:spcAft>
                <a:spcPts val="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Để thiết kế web chuẩn SEO, bố cục trang web thường có các yếu tố sau:</a:t>
            </a:r>
          </a:p>
          <a:p>
            <a:pPr marL="342900" marR="0" lvl="0" indent="-342900" algn="just">
              <a:lnSpc>
                <a:spcPct val="150000"/>
              </a:lnSpc>
              <a:spcBef>
                <a:spcPts val="0"/>
              </a:spcBef>
              <a:spcAft>
                <a:spcPts val="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Header</a:t>
            </a:r>
          </a:p>
          <a:p>
            <a:pPr marL="342900" marR="0" lvl="0" indent="-342900" algn="just">
              <a:lnSpc>
                <a:spcPct val="150000"/>
              </a:lnSpc>
              <a:spcBef>
                <a:spcPts val="0"/>
              </a:spcBef>
              <a:spcAft>
                <a:spcPts val="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Breadcrumb Menu</a:t>
            </a:r>
          </a:p>
          <a:p>
            <a:pPr marL="342900" marR="0" lvl="0" indent="-342900" algn="just">
              <a:lnSpc>
                <a:spcPct val="150000"/>
              </a:lnSpc>
              <a:spcBef>
                <a:spcPts val="0"/>
              </a:spcBef>
              <a:spcAft>
                <a:spcPts val="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Page Title (chỉ có 1 Title cho mỗi trang)</a:t>
            </a:r>
          </a:p>
          <a:p>
            <a:pPr marL="342900" marR="0" lvl="0" indent="-342900" algn="just">
              <a:lnSpc>
                <a:spcPct val="150000"/>
              </a:lnSpc>
              <a:spcBef>
                <a:spcPts val="0"/>
              </a:spcBef>
              <a:spcAft>
                <a:spcPts val="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Văn bản được định dạng tốt, chúng được tách thành những đoạn ngắn với subheadings</a:t>
            </a:r>
          </a:p>
          <a:p>
            <a:pPr marL="342900" marR="0" lvl="0" indent="-342900" algn="just">
              <a:lnSpc>
                <a:spcPct val="150000"/>
              </a:lnSpc>
              <a:spcBef>
                <a:spcPts val="0"/>
              </a:spcBef>
              <a:spcAft>
                <a:spcPts val="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Thông tin tác giả</a:t>
            </a:r>
          </a:p>
          <a:p>
            <a:pPr marL="342900" marR="0" lvl="0" indent="-342900" algn="just">
              <a:lnSpc>
                <a:spcPct val="150000"/>
              </a:lnSpc>
              <a:spcBef>
                <a:spcPts val="0"/>
              </a:spcBef>
              <a:spcAft>
                <a:spcPts val="8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Footer</a:t>
            </a:r>
          </a:p>
        </p:txBody>
      </p:sp>
    </p:spTree>
    <p:extLst>
      <p:ext uri="{BB962C8B-B14F-4D97-AF65-F5344CB8AC3E}">
        <p14:creationId xmlns:p14="http://schemas.microsoft.com/office/powerpoint/2010/main" val="189396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9E152861-6EFF-4795-8BB5-D62A8B3536F5}"/>
              </a:ext>
            </a:extLst>
          </p:cNvPr>
          <p:cNvSpPr/>
          <p:nvPr/>
        </p:nvSpPr>
        <p:spPr>
          <a:xfrm>
            <a:off x="914400" y="719847"/>
            <a:ext cx="2451370" cy="943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50000"/>
              </a:lnSpc>
              <a:spcBef>
                <a:spcPts val="0"/>
              </a:spcBef>
              <a:spcAft>
                <a:spcPts val="800"/>
              </a:spcAft>
              <a:buFont typeface="+mj-lt"/>
              <a:buAutoNum type="arabicPeriod"/>
            </a:pPr>
            <a:r>
              <a:rPr lang="en-US" sz="1800" b="1">
                <a:effectLst/>
                <a:latin typeface="Calibri" panose="020F0502020204030204" pitchFamily="34" charset="0"/>
                <a:ea typeface="Calibri" panose="020F0502020204030204" pitchFamily="34" charset="0"/>
                <a:cs typeface="Times New Roman" panose="02020603050405020304" pitchFamily="18" charset="0"/>
              </a:rPr>
              <a:t>Tạo XML Sitemap và sử dụng tệp </a:t>
            </a:r>
            <a:r>
              <a:rPr lang="en-US" sz="1800" b="1" u="none" strike="noStrike">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robots.txt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29252B3D-8E3F-2A2B-3767-1744A17DD82E}"/>
              </a:ext>
            </a:extLst>
          </p:cNvPr>
          <p:cNvSpPr/>
          <p:nvPr/>
        </p:nvSpPr>
        <p:spPr>
          <a:xfrm>
            <a:off x="3647872" y="2169268"/>
            <a:ext cx="3132307" cy="12597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50000"/>
              </a:lnSpc>
              <a:spcBef>
                <a:spcPts val="0"/>
              </a:spcBef>
              <a:spcAft>
                <a:spcPts val="800"/>
              </a:spcAft>
              <a:buFont typeface="Calibri" panose="020F0502020204030204" pitchFamily="34" charset="0"/>
              <a:buChar char="-"/>
            </a:pPr>
            <a:r>
              <a:rPr lang="en-US" sz="1800" u="none" strike="noStrike">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XML Sitemap</a:t>
            </a:r>
            <a:r>
              <a:rPr lang="en-US" sz="1800">
                <a:effectLst/>
                <a:latin typeface="Calibri" panose="020F0502020204030204" pitchFamily="34" charset="0"/>
                <a:ea typeface="Calibri" panose="020F0502020204030204" pitchFamily="34" charset="0"/>
                <a:cs typeface="Times New Roman" panose="02020603050405020304" pitchFamily="18" charset="0"/>
              </a:rPr>
              <a:t> giúp Google hiểu được cấu trúc của một website khi nó thu thập thông tin. Khi bạn chuyển nhiều dữ liệu hơn cho Google, bạn cũng có thể xác định các trangquan trọng nhất và có giá trị đối với bạn để ưu tiên chúng.</a:t>
            </a:r>
          </a:p>
        </p:txBody>
      </p:sp>
    </p:spTree>
    <p:extLst>
      <p:ext uri="{BB962C8B-B14F-4D97-AF65-F5344CB8AC3E}">
        <p14:creationId xmlns:p14="http://schemas.microsoft.com/office/powerpoint/2010/main" val="2210126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D9AEAAA5-960E-9B8F-148E-7C3316867217}"/>
              </a:ext>
            </a:extLst>
          </p:cNvPr>
          <p:cNvSpPr/>
          <p:nvPr/>
        </p:nvSpPr>
        <p:spPr>
          <a:xfrm>
            <a:off x="1031132" y="787940"/>
            <a:ext cx="2694562" cy="943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50000"/>
              </a:lnSpc>
              <a:spcBef>
                <a:spcPts val="0"/>
              </a:spcBef>
              <a:spcAft>
                <a:spcPts val="800"/>
              </a:spcAft>
              <a:buFont typeface="+mj-lt"/>
              <a:buAutoNum type="arabicPeriod"/>
            </a:pPr>
            <a:r>
              <a:rPr lang="en-US" sz="1800" b="1">
                <a:effectLst/>
                <a:latin typeface="Calibri" panose="020F0502020204030204" pitchFamily="34" charset="0"/>
                <a:ea typeface="Calibri" panose="020F0502020204030204" pitchFamily="34" charset="0"/>
                <a:cs typeface="Times New Roman" panose="02020603050405020304" pitchFamily="18" charset="0"/>
              </a:rPr>
              <a:t>Thiết kế web chuẩn SEO theo UX-UI: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603644EB-FFE8-71D5-8BFB-BEDCA256CE31}"/>
              </a:ext>
            </a:extLst>
          </p:cNvPr>
          <p:cNvSpPr/>
          <p:nvPr/>
        </p:nvSpPr>
        <p:spPr>
          <a:xfrm>
            <a:off x="4698460" y="2704289"/>
            <a:ext cx="3190672" cy="2052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50000"/>
              </a:lnSpc>
              <a:spcBef>
                <a:spcPts val="0"/>
              </a:spcBef>
              <a:spcAft>
                <a:spcPts val="80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Khi một website được chuẩn giao diện UI/UX thì người dũng sẽ khá thoải mái trong vấn đề trải nghiệm, tâm trạng tốt khiến họ đưa ra những quyết định nhanh hơn khi thấy những sản phẩm ưng ý. Cải thiện xếp hạng của trang web trên công cụ tìm kiếm google.</a:t>
            </a:r>
          </a:p>
        </p:txBody>
      </p:sp>
    </p:spTree>
    <p:extLst>
      <p:ext uri="{BB962C8B-B14F-4D97-AF65-F5344CB8AC3E}">
        <p14:creationId xmlns:p14="http://schemas.microsoft.com/office/powerpoint/2010/main" val="4137585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9591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971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8008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10A5D16-15D6-490D-9CF1-0BA9626F525F}"/>
              </a:ext>
            </a:extLst>
          </p:cNvPr>
          <p:cNvSpPr/>
          <p:nvPr/>
        </p:nvSpPr>
        <p:spPr>
          <a:xfrm>
            <a:off x="350195" y="87549"/>
            <a:ext cx="6410527" cy="3881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Tối</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ưu</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hoá</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công</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cụ</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tìm</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kiếm</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(SEO)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là</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gì</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US" dirty="0"/>
          </a:p>
        </p:txBody>
      </p:sp>
      <p:sp>
        <p:nvSpPr>
          <p:cNvPr id="8" name="Rectangle 7">
            <a:extLst>
              <a:ext uri="{FF2B5EF4-FFF2-40B4-BE49-F238E27FC236}">
                <a16:creationId xmlns:a16="http://schemas.microsoft.com/office/drawing/2014/main" id="{206CAAF8-FEA4-1F20-82CE-F325F2302655}"/>
              </a:ext>
            </a:extLst>
          </p:cNvPr>
          <p:cNvSpPr/>
          <p:nvPr/>
        </p:nvSpPr>
        <p:spPr>
          <a:xfrm>
            <a:off x="5739318" y="3073941"/>
            <a:ext cx="5000017"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50000"/>
              </a:lnSpc>
              <a:spcBef>
                <a:spcPts val="0"/>
              </a:spcBef>
              <a:spcAft>
                <a:spcPts val="0"/>
              </a:spcAft>
              <a:buFont typeface="Calibri" panose="020F0502020204030204" pitchFamily="34" charset="0"/>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Là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quá</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trình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tăng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chất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lượng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lưu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lượng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truy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cập</a:t>
            </a:r>
            <a:r>
              <a:rPr lang="en-US" sz="1800" dirty="0">
                <a:effectLst/>
                <a:latin typeface="Calibri" panose="020F0502020204030204" pitchFamily="34" charset="0"/>
                <a:ea typeface="Calibri" panose="020F0502020204030204" pitchFamily="34" charset="0"/>
                <a:cs typeface="Times New Roman" panose="02020603050405020304" pitchFamily="18" charset="0"/>
              </a:rPr>
              <a:t> website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bằng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tăng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khả</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năng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hiển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thị</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dirty="0">
                <a:effectLst/>
                <a:latin typeface="Calibri" panose="020F0502020204030204" pitchFamily="34" charset="0"/>
                <a:ea typeface="Calibri" panose="020F0502020204030204" pitchFamily="34" charset="0"/>
                <a:cs typeface="Times New Roman" panose="02020603050405020304" pitchFamily="18" charset="0"/>
              </a:rPr>
              <a:t> website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người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dùng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trên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cụ</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trình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duyệt</a:t>
            </a:r>
            <a:r>
              <a:rPr lang="en-US" sz="1800" dirty="0">
                <a:effectLst/>
                <a:latin typeface="Calibri" panose="020F0502020204030204" pitchFamily="34" charset="0"/>
                <a:ea typeface="Calibri" panose="020F0502020204030204" pitchFamily="34" charset="0"/>
                <a:cs typeface="Times New Roman" panose="02020603050405020304" pitchFamily="18" charset="0"/>
              </a:rPr>
              <a:t> web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như</a:t>
            </a:r>
            <a:r>
              <a:rPr lang="en-US" sz="1800" dirty="0">
                <a:effectLst/>
                <a:latin typeface="Calibri" panose="020F0502020204030204" pitchFamily="34" charset="0"/>
                <a:ea typeface="Calibri" panose="020F0502020204030204" pitchFamily="34" charset="0"/>
                <a:cs typeface="Times New Roman" panose="02020603050405020304" pitchFamily="18" charset="0"/>
              </a:rPr>
              <a:t> google,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Bing,Yahoo</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gn="just">
              <a:lnSpc>
                <a:spcPct val="150000"/>
              </a:lnSpc>
              <a:spcBef>
                <a:spcPts val="0"/>
              </a:spcBef>
              <a:spcAft>
                <a:spcPts val="800"/>
              </a:spcAft>
              <a:buFont typeface="Calibri" panose="020F050202020403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SEO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liên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quan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tới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cải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thiện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kết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quả</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tìm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kiếm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tốn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phí</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bao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gồm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nguồn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truy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cập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trực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tiếp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việc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mua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quảng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tiếp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thị</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201936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087F39C-3676-71B4-732F-F14B9CD5DAF4}"/>
              </a:ext>
            </a:extLst>
          </p:cNvPr>
          <p:cNvSpPr/>
          <p:nvPr/>
        </p:nvSpPr>
        <p:spPr>
          <a:xfrm>
            <a:off x="1322961" y="564204"/>
            <a:ext cx="2937753" cy="16926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50000"/>
              </a:lnSpc>
              <a:spcBef>
                <a:spcPts val="0"/>
              </a:spcBef>
              <a:spcAft>
                <a:spcPts val="800"/>
              </a:spcAft>
              <a:buFont typeface="+mj-lt"/>
              <a:buAutoNum type="romanUcPeriod"/>
            </a:pPr>
            <a:r>
              <a:rPr lang="en-US" sz="1800" b="1">
                <a:effectLst/>
                <a:latin typeface="Calibri" panose="020F0502020204030204" pitchFamily="34" charset="0"/>
                <a:ea typeface="Calibri" panose="020F0502020204030204" pitchFamily="34" charset="0"/>
                <a:cs typeface="Times New Roman" panose="02020603050405020304" pitchFamily="18" charset="0"/>
              </a:rPr>
              <a:t>Thiết kế web chuẩn SEO là gì?</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5BA985E4-DF5D-04C9-FC16-27E91873F475}"/>
              </a:ext>
            </a:extLst>
          </p:cNvPr>
          <p:cNvSpPr/>
          <p:nvPr/>
        </p:nvSpPr>
        <p:spPr>
          <a:xfrm>
            <a:off x="4747098" y="2441643"/>
            <a:ext cx="4173166" cy="1420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50000"/>
              </a:lnSpc>
              <a:spcBef>
                <a:spcPts val="0"/>
              </a:spcBef>
              <a:spcAft>
                <a:spcPts val="0"/>
              </a:spcAft>
              <a:buFont typeface="Calibri" panose="020F0502020204030204" pitchFamily="34" charset="0"/>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Thiết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kế</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trang</a:t>
            </a:r>
            <a:r>
              <a:rPr lang="en-US" sz="1800" dirty="0">
                <a:effectLst/>
                <a:latin typeface="Calibri" panose="020F0502020204030204" pitchFamily="34" charset="0"/>
                <a:ea typeface="Calibri" panose="020F0502020204030204" pitchFamily="34" charset="0"/>
                <a:cs typeface="Times New Roman" panose="02020603050405020304" pitchFamily="18" charset="0"/>
              </a:rPr>
              <a:t> web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chuẩn</a:t>
            </a:r>
            <a:r>
              <a:rPr lang="en-US" sz="1800" dirty="0">
                <a:effectLst/>
                <a:latin typeface="Calibri" panose="020F0502020204030204" pitchFamily="34" charset="0"/>
                <a:ea typeface="Calibri" panose="020F0502020204030204" pitchFamily="34" charset="0"/>
                <a:cs typeface="Times New Roman" panose="02020603050405020304" pitchFamily="18" charset="0"/>
              </a:rPr>
              <a:t> SEO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hệ</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thống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kết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nối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giữa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thực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thể</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đảm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bảo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nguyên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tắc</a:t>
            </a:r>
            <a:r>
              <a:rPr lang="en-US" sz="1800" dirty="0">
                <a:effectLst/>
                <a:latin typeface="Calibri" panose="020F0502020204030204" pitchFamily="34" charset="0"/>
                <a:ea typeface="Calibri" panose="020F0502020204030204" pitchFamily="34" charset="0"/>
                <a:cs typeface="Times New Roman" panose="02020603050405020304" pitchFamily="18" charset="0"/>
              </a:rPr>
              <a:t> win-win,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với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bên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cùng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lợi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gồm</a:t>
            </a:r>
            <a:r>
              <a:rPr lang="en-US" sz="1800" dirty="0">
                <a:effectLst/>
                <a:latin typeface="Calibri" panose="020F0502020204030204" pitchFamily="34" charset="0"/>
                <a:ea typeface="Calibri" panose="020F0502020204030204" pitchFamily="34" charset="0"/>
                <a:cs typeface="Times New Roman" panose="02020603050405020304" pitchFamily="18" charset="0"/>
              </a:rPr>
              <a:t>: Google,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Người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dùng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tìm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kiếm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dirty="0">
                <a:effectLst/>
                <a:latin typeface="Calibri" panose="020F0502020204030204" pitchFamily="34" charset="0"/>
                <a:ea typeface="Calibri" panose="020F0502020204030204" pitchFamily="34" charset="0"/>
                <a:cs typeface="Times New Roman" panose="02020603050405020304" pitchFamily="18" charset="0"/>
              </a:rPr>
              <a:t> tin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Doanh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nghiệp</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gn="just">
              <a:lnSpc>
                <a:spcPct val="150000"/>
              </a:lnSpc>
              <a:spcBef>
                <a:spcPts val="0"/>
              </a:spcBef>
              <a:spcAft>
                <a:spcPts val="0"/>
              </a:spcAft>
              <a:buFont typeface="Calibri" panose="020F0502020204030204" pitchFamily="34" charset="0"/>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Thiết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kế</a:t>
            </a:r>
            <a:r>
              <a:rPr lang="en-US" sz="1800" dirty="0">
                <a:effectLst/>
                <a:latin typeface="Calibri" panose="020F0502020204030204" pitchFamily="34" charset="0"/>
                <a:ea typeface="Calibri" panose="020F0502020204030204" pitchFamily="34" charset="0"/>
                <a:cs typeface="Times New Roman" panose="02020603050405020304" pitchFamily="18" charset="0"/>
              </a:rPr>
              <a:t> website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chuẩn</a:t>
            </a:r>
            <a:r>
              <a:rPr lang="en-US" sz="1800" dirty="0">
                <a:effectLst/>
                <a:latin typeface="Calibri" panose="020F0502020204030204" pitchFamily="34" charset="0"/>
                <a:ea typeface="Calibri" panose="020F0502020204030204" pitchFamily="34" charset="0"/>
                <a:cs typeface="Times New Roman" panose="02020603050405020304" pitchFamily="18" charset="0"/>
              </a:rPr>
              <a:t> SEO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phải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đảm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bảo</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685800" marR="0" algn="just">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Website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cấu</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trúc</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chuẩn</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SEO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Đây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trang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trang</a:t>
            </a:r>
            <a:r>
              <a:rPr lang="en-US" sz="1800" dirty="0">
                <a:effectLst/>
                <a:latin typeface="Calibri" panose="020F0502020204030204" pitchFamily="34" charset="0"/>
                <a:ea typeface="Calibri" panose="020F0502020204030204" pitchFamily="34" charset="0"/>
                <a:cs typeface="Times New Roman" panose="02020603050405020304" pitchFamily="18" charset="0"/>
              </a:rPr>
              <a:t> web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sắp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xếp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liên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kết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với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nhau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hợp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lý</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685800" marR="0" algn="just">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Nội</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dung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tối</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ưu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Nội</a:t>
            </a:r>
            <a:r>
              <a:rPr lang="en-US" sz="1800" dirty="0">
                <a:effectLst/>
                <a:latin typeface="Calibri" panose="020F0502020204030204" pitchFamily="34" charset="0"/>
                <a:ea typeface="Calibri" panose="020F0502020204030204" pitchFamily="34" charset="0"/>
                <a:cs typeface="Times New Roman" panose="02020603050405020304" pitchFamily="18" charset="0"/>
              </a:rPr>
              <a:t> dung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người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dùng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nhìn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thấy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nội</a:t>
            </a:r>
            <a:r>
              <a:rPr lang="en-US" sz="1800" dirty="0">
                <a:effectLst/>
                <a:latin typeface="Calibri" panose="020F0502020204030204" pitchFamily="34" charset="0"/>
                <a:ea typeface="Calibri" panose="020F0502020204030204" pitchFamily="34" charset="0"/>
                <a:cs typeface="Times New Roman" panose="02020603050405020304" pitchFamily="18" charset="0"/>
              </a:rPr>
              <a:t> dung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mà</a:t>
            </a:r>
            <a:r>
              <a:rPr lang="en-US" sz="1800" dirty="0">
                <a:effectLst/>
                <a:latin typeface="Calibri" panose="020F0502020204030204" pitchFamily="34" charset="0"/>
                <a:ea typeface="Calibri" panose="020F0502020204030204" pitchFamily="34" charset="0"/>
                <a:cs typeface="Times New Roman" panose="02020603050405020304" pitchFamily="18" charset="0"/>
              </a:rPr>
              <a:t> Bot Google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đọc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rất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nhiều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điểm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khác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nhau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vì</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vậy</a:t>
            </a:r>
            <a:r>
              <a:rPr lang="en-US" sz="1800" dirty="0">
                <a:effectLst/>
                <a:latin typeface="Calibri" panose="020F0502020204030204" pitchFamily="34" charset="0"/>
                <a:ea typeface="Calibri" panose="020F0502020204030204" pitchFamily="34" charset="0"/>
                <a:cs typeface="Times New Roman" panose="02020603050405020304" pitchFamily="18" charset="0"/>
              </a:rPr>
              <a:t> website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cần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yếu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tố</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kỹ</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thuật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giúp</a:t>
            </a:r>
            <a:r>
              <a:rPr lang="en-US" sz="1800" dirty="0">
                <a:effectLst/>
                <a:latin typeface="Calibri" panose="020F0502020204030204" pitchFamily="34" charset="0"/>
                <a:ea typeface="Calibri" panose="020F0502020204030204" pitchFamily="34" charset="0"/>
                <a:cs typeface="Times New Roman" panose="02020603050405020304" pitchFamily="18" charset="0"/>
              </a:rPr>
              <a:t> Bot Google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hiểu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trang</a:t>
            </a:r>
            <a:r>
              <a:rPr lang="en-US" sz="1800" dirty="0">
                <a:effectLst/>
                <a:latin typeface="Calibri" panose="020F0502020204030204" pitchFamily="34" charset="0"/>
                <a:ea typeface="Calibri" panose="020F0502020204030204" pitchFamily="34" charset="0"/>
                <a:cs typeface="Times New Roman" panose="02020603050405020304" pitchFamily="18" charset="0"/>
              </a:rPr>
              <a:t> web.</a:t>
            </a:r>
          </a:p>
          <a:p>
            <a:pPr marL="685800" marR="0" algn="just">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Website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dễ</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hiểu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Chúng</a:t>
            </a:r>
            <a:r>
              <a:rPr lang="en-US" sz="1800" dirty="0">
                <a:effectLst/>
                <a:latin typeface="Calibri" panose="020F0502020204030204" pitchFamily="34" charset="0"/>
                <a:ea typeface="Calibri" panose="020F0502020204030204" pitchFamily="34" charset="0"/>
                <a:cs typeface="Times New Roman" panose="02020603050405020304" pitchFamily="18" charset="0"/>
              </a:rPr>
              <a:t> ta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phải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làm</a:t>
            </a:r>
            <a:r>
              <a:rPr lang="en-US" sz="1800" dirty="0">
                <a:effectLst/>
                <a:latin typeface="Calibri" panose="020F0502020204030204" pitchFamily="34" charset="0"/>
                <a:ea typeface="Calibri" panose="020F0502020204030204" pitchFamily="34" charset="0"/>
                <a:cs typeface="Times New Roman" panose="02020603050405020304" pitchFamily="18" charset="0"/>
              </a:rPr>
              <a:t> web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tư</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duy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theo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người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dùng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dirty="0">
                <a:effectLst/>
                <a:latin typeface="Calibri" panose="020F0502020204030204" pitchFamily="34" charset="0"/>
                <a:ea typeface="Calibri" panose="020F0502020204030204" pitchFamily="34" charset="0"/>
                <a:cs typeface="Times New Roman" panose="02020603050405020304" pitchFamily="18" charset="0"/>
              </a:rPr>
              <a:t> Bot Google.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Mục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tiêu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chúng</a:t>
            </a:r>
            <a:r>
              <a:rPr lang="en-US" sz="1800" dirty="0">
                <a:effectLst/>
                <a:latin typeface="Calibri" panose="020F0502020204030204" pitchFamily="34" charset="0"/>
                <a:ea typeface="Calibri" panose="020F0502020204030204" pitchFamily="34" charset="0"/>
                <a:cs typeface="Times New Roman" panose="02020603050405020304" pitchFamily="18" charset="0"/>
              </a:rPr>
              <a:t> ta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là</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thiết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kế</a:t>
            </a:r>
            <a:r>
              <a:rPr lang="en-US" sz="1800" dirty="0">
                <a:effectLst/>
                <a:latin typeface="Calibri" panose="020F0502020204030204" pitchFamily="34" charset="0"/>
                <a:ea typeface="Calibri" panose="020F0502020204030204" pitchFamily="34" charset="0"/>
                <a:cs typeface="Times New Roman" panose="02020603050405020304" pitchFamily="18" charset="0"/>
              </a:rPr>
              <a:t> website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chuẩn</a:t>
            </a:r>
            <a:r>
              <a:rPr lang="en-US" sz="1800" dirty="0">
                <a:effectLst/>
                <a:latin typeface="Calibri" panose="020F0502020204030204" pitchFamily="34" charset="0"/>
                <a:ea typeface="Calibri" panose="020F0502020204030204" pitchFamily="34" charset="0"/>
                <a:cs typeface="Times New Roman" panose="02020603050405020304" pitchFamily="18" charset="0"/>
              </a:rPr>
              <a:t> SEO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để</a:t>
            </a:r>
            <a:r>
              <a:rPr lang="en-US" sz="1800" dirty="0">
                <a:effectLst/>
                <a:latin typeface="Calibri" panose="020F0502020204030204" pitchFamily="34" charset="0"/>
                <a:ea typeface="Calibri" panose="020F0502020204030204" pitchFamily="34" charset="0"/>
                <a:cs typeface="Times New Roman" panose="02020603050405020304" pitchFamily="18" charset="0"/>
              </a:rPr>
              <a:t> Bot Google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đọc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từ</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đó</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giúp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cho</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bài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viết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ontop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9084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58007450-23E5-83D0-6E96-D1436A9F6A35}"/>
              </a:ext>
            </a:extLst>
          </p:cNvPr>
          <p:cNvSpPr/>
          <p:nvPr/>
        </p:nvSpPr>
        <p:spPr>
          <a:xfrm>
            <a:off x="904672" y="632298"/>
            <a:ext cx="1712068" cy="17120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50000"/>
              </a:lnSpc>
              <a:spcBef>
                <a:spcPts val="0"/>
              </a:spcBef>
              <a:spcAft>
                <a:spcPts val="800"/>
              </a:spcAft>
              <a:buFont typeface="+mj-lt"/>
              <a:buAutoNum type="romanUcPeriod"/>
            </a:pPr>
            <a:r>
              <a:rPr lang="en-US" sz="1800" b="1">
                <a:effectLst/>
                <a:latin typeface="Calibri" panose="020F0502020204030204" pitchFamily="34" charset="0"/>
                <a:ea typeface="Calibri" panose="020F0502020204030204" pitchFamily="34" charset="0"/>
                <a:cs typeface="Times New Roman" panose="02020603050405020304" pitchFamily="18" charset="0"/>
              </a:rPr>
              <a:t>Lợi ích của việc thiết kế web theo chuẩn SEO: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9B208CE9-4D0E-DF0F-AFF6-C275E41CBD22}"/>
              </a:ext>
            </a:extLst>
          </p:cNvPr>
          <p:cNvSpPr/>
          <p:nvPr/>
        </p:nvSpPr>
        <p:spPr>
          <a:xfrm>
            <a:off x="4426085" y="243191"/>
            <a:ext cx="1391055" cy="1391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50000"/>
              </a:lnSpc>
              <a:spcBef>
                <a:spcPts val="0"/>
              </a:spcBef>
              <a:spcAft>
                <a:spcPts val="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SEO dùng để cải thiện thứ hạng website trên </a:t>
            </a:r>
            <a:r>
              <a:rPr lang="en-US" sz="1800" u="none" strike="noStrike">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tooltip="Trang kết quả của công cụ tìm kiếm"/>
              </a:rPr>
              <a:t>trang kết quả của công cụ tìm kiếm</a:t>
            </a:r>
            <a:r>
              <a:rPr lang="en-US" sz="1800">
                <a:effectLst/>
                <a:latin typeface="Calibri" panose="020F0502020204030204" pitchFamily="34" charset="0"/>
                <a:ea typeface="Calibri" panose="020F0502020204030204" pitchFamily="34" charset="0"/>
                <a:cs typeface="Times New Roman" panose="02020603050405020304" pitchFamily="18" charset="0"/>
              </a:rPr>
              <a:t> (SERP), nhờ đó tăng lưu lượng truy cập và lượng khách hàng.</a:t>
            </a:r>
          </a:p>
          <a:p>
            <a:pPr marL="342900" marR="0" lvl="0" indent="-342900" algn="just">
              <a:lnSpc>
                <a:spcPct val="150000"/>
              </a:lnSpc>
              <a:spcBef>
                <a:spcPts val="0"/>
              </a:spcBef>
              <a:spcAft>
                <a:spcPts val="80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SEO mang lại hiệu quả chi phí với việc chủ động tiếp cận được khách hàng có nhu cầu với sản phẩm, dịch vụ trên Internet, giúp tiết kiệm thời gian, giảm thiểu chi phí tiếp cận.</a:t>
            </a:r>
          </a:p>
        </p:txBody>
      </p:sp>
      <p:sp>
        <p:nvSpPr>
          <p:cNvPr id="4" name="Rectangle 3">
            <a:extLst>
              <a:ext uri="{FF2B5EF4-FFF2-40B4-BE49-F238E27FC236}">
                <a16:creationId xmlns:a16="http://schemas.microsoft.com/office/drawing/2014/main" id="{FF3D0EE5-B442-F1C8-1549-CD5B6C4BFA87}"/>
              </a:ext>
            </a:extLst>
          </p:cNvPr>
          <p:cNvSpPr/>
          <p:nvPr/>
        </p:nvSpPr>
        <p:spPr>
          <a:xfrm>
            <a:off x="7607030" y="2957209"/>
            <a:ext cx="943583" cy="554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50000"/>
              </a:lnSpc>
              <a:spcBef>
                <a:spcPts val="0"/>
              </a:spcBef>
              <a:spcAft>
                <a:spcPts val="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Nhờ phân tích lưu lượng truy cập Website chất lượng qua quá trình thực hiện SEO mà doanh nghiệp nắm bắt được đặc điểm và hành vi của khách hàng tiềm năng, hỗ trợ đưa ra các chiến dịch marketing hiệu quả trên kênh online và offline.</a:t>
            </a:r>
          </a:p>
          <a:p>
            <a:pPr marL="342900" marR="0" lvl="0" indent="-342900" algn="just">
              <a:lnSpc>
                <a:spcPct val="150000"/>
              </a:lnSpc>
              <a:spcBef>
                <a:spcPts val="0"/>
              </a:spcBef>
              <a:spcAft>
                <a:spcPts val="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SEO cải thiện được trải nghiệm cho người dùng nhờ đòi hỏi nâng cao chất lượng website từ cấu trúc, giao diện tới nội dung trong quá trình thực hiện, từ đó tăng mức độ hiển thị trên công cụ tìm kiếm, thuận lợi tiếp cận khách hàng hơn.</a:t>
            </a:r>
          </a:p>
          <a:p>
            <a:pPr marL="342900" marR="0" lvl="0" indent="-342900" algn="just">
              <a:lnSpc>
                <a:spcPct val="150000"/>
              </a:lnSpc>
              <a:spcBef>
                <a:spcPts val="0"/>
              </a:spcBef>
              <a:spcAft>
                <a:spcPts val="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SEO giúp tăng độ tin cậy của website trên danh sách của công cụ tìm kiếm, góp phần xây dựng và phát triển thương hiệu, thu hút khách hàng tiềm năng và tăng doanh số hiệu quả.</a:t>
            </a:r>
          </a:p>
          <a:p>
            <a:pPr marL="342900" marR="0" lvl="0" indent="-342900" algn="just">
              <a:lnSpc>
                <a:spcPct val="150000"/>
              </a:lnSpc>
              <a:spcBef>
                <a:spcPts val="0"/>
              </a:spcBef>
              <a:spcAft>
                <a:spcPts val="80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SEO giúp tăng độ tin cậy của website trên danh sách của công cụ tìm kiếm, góp phần xây dựng và phát triển thương hiệu, thu hút khách hàng tiềm năng và tăng doanh số hiệu quả.</a:t>
            </a:r>
          </a:p>
        </p:txBody>
      </p:sp>
    </p:spTree>
    <p:extLst>
      <p:ext uri="{BB962C8B-B14F-4D97-AF65-F5344CB8AC3E}">
        <p14:creationId xmlns:p14="http://schemas.microsoft.com/office/powerpoint/2010/main" val="18655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570176F-83F4-8561-F81C-A62B286758C5}"/>
              </a:ext>
            </a:extLst>
          </p:cNvPr>
          <p:cNvSpPr/>
          <p:nvPr/>
        </p:nvSpPr>
        <p:spPr>
          <a:xfrm>
            <a:off x="-398834" y="145915"/>
            <a:ext cx="2684834" cy="1245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50000"/>
              </a:lnSpc>
              <a:spcBef>
                <a:spcPts val="0"/>
              </a:spcBef>
              <a:spcAft>
                <a:spcPts val="800"/>
              </a:spcAft>
              <a:buFont typeface="+mj-lt"/>
              <a:buAutoNum type="romanUcPeriod"/>
            </a:pPr>
            <a:r>
              <a:rPr lang="en-US" sz="1800" b="1">
                <a:effectLst/>
                <a:latin typeface="Calibri" panose="020F0502020204030204" pitchFamily="34" charset="0"/>
                <a:ea typeface="Calibri" panose="020F0502020204030204" pitchFamily="34" charset="0"/>
                <a:cs typeface="Times New Roman" panose="02020603050405020304" pitchFamily="18" charset="0"/>
              </a:rPr>
              <a:t>Các tiêu chí để thiết kế website chuẩn SEO: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Oval 2">
            <a:extLst>
              <a:ext uri="{FF2B5EF4-FFF2-40B4-BE49-F238E27FC236}">
                <a16:creationId xmlns:a16="http://schemas.microsoft.com/office/drawing/2014/main" id="{FE28B6B2-C232-FD87-1EB9-A67BE4A2AB02}"/>
              </a:ext>
            </a:extLst>
          </p:cNvPr>
          <p:cNvSpPr/>
          <p:nvPr/>
        </p:nvSpPr>
        <p:spPr>
          <a:xfrm>
            <a:off x="3365770" y="894945"/>
            <a:ext cx="904673" cy="2334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50000"/>
              </a:lnSpc>
              <a:spcBef>
                <a:spcPts val="0"/>
              </a:spcBef>
              <a:spcAft>
                <a:spcPts val="800"/>
              </a:spcAft>
              <a:buFont typeface="+mj-lt"/>
              <a:buAutoNum type="arabicPeriod"/>
            </a:pPr>
            <a:r>
              <a:rPr lang="en-US" sz="1800" b="1">
                <a:effectLst/>
                <a:latin typeface="Calibri" panose="020F0502020204030204" pitchFamily="34" charset="0"/>
                <a:ea typeface="Calibri" panose="020F0502020204030204" pitchFamily="34" charset="0"/>
                <a:cs typeface="Times New Roman" panose="02020603050405020304" pitchFamily="18" charset="0"/>
              </a:rPr>
              <a:t>Tối ưu hoá code: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A4F27976-6015-3E34-4B4E-6E1CA8712280}"/>
              </a:ext>
            </a:extLst>
          </p:cNvPr>
          <p:cNvSpPr/>
          <p:nvPr/>
        </p:nvSpPr>
        <p:spPr>
          <a:xfrm>
            <a:off x="4669277" y="3258766"/>
            <a:ext cx="2237361" cy="904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50000"/>
              </a:lnSpc>
              <a:spcBef>
                <a:spcPts val="0"/>
              </a:spcBef>
              <a:spcAft>
                <a:spcPts val="0"/>
              </a:spcAft>
              <a:buFont typeface="Calibri" panose="020F0502020204030204" pitchFamily="34" charset="0"/>
              <a:buChar char="-"/>
            </a:pPr>
            <a:r>
              <a:rPr lang="en-US" sz="1800" b="1">
                <a:effectLst/>
                <a:latin typeface="Calibri" panose="020F0502020204030204" pitchFamily="34" charset="0"/>
                <a:ea typeface="Calibri" panose="020F0502020204030204" pitchFamily="34" charset="0"/>
                <a:cs typeface="Times New Roman" panose="02020603050405020304" pitchFamily="18" charset="0"/>
              </a:rPr>
              <a:t>Title</a:t>
            </a:r>
            <a:r>
              <a:rPr lang="en-US" sz="1800">
                <a:effectLst/>
                <a:latin typeface="Calibri" panose="020F0502020204030204" pitchFamily="34" charset="0"/>
                <a:ea typeface="Calibri" panose="020F0502020204030204" pitchFamily="34" charset="0"/>
                <a:cs typeface="Times New Roman" panose="02020603050405020304" pitchFamily="18" charset="0"/>
              </a:rPr>
              <a:t>: Tạo tiêu đề trang web bằng những từ khoá quan trọng tránh trùng lập  để có thể giúp trình duyệt dễ dàng tìm kiếm và hiển thị trang web.</a:t>
            </a:r>
          </a:p>
          <a:p>
            <a:pPr marL="342900" marR="0" lvl="0" indent="-342900" algn="just">
              <a:lnSpc>
                <a:spcPct val="150000"/>
              </a:lnSpc>
              <a:spcBef>
                <a:spcPts val="0"/>
              </a:spcBef>
              <a:spcAft>
                <a:spcPts val="800"/>
              </a:spcAft>
              <a:buFont typeface="Calibri" panose="020F0502020204030204" pitchFamily="34" charset="0"/>
              <a:buChar char="-"/>
            </a:pPr>
            <a:r>
              <a:rPr lang="en-US" sz="1800" b="1">
                <a:effectLst/>
                <a:latin typeface="Calibri" panose="020F0502020204030204" pitchFamily="34" charset="0"/>
                <a:ea typeface="Calibri" panose="020F0502020204030204" pitchFamily="34" charset="0"/>
                <a:cs typeface="Times New Roman" panose="02020603050405020304" pitchFamily="18" charset="0"/>
              </a:rPr>
              <a:t>Meta descreption</a:t>
            </a:r>
            <a:r>
              <a:rPr lang="en-US" sz="1800">
                <a:effectLst/>
                <a:latin typeface="Calibri" panose="020F0502020204030204" pitchFamily="34" charset="0"/>
                <a:ea typeface="Calibri" panose="020F0502020204030204" pitchFamily="34" charset="0"/>
                <a:cs typeface="Times New Roman" panose="02020603050405020304" pitchFamily="18" charset="0"/>
              </a:rPr>
              <a:t>: Đây là đoạn sẽ hiện thị bên dưới nội dung của tiêu đề trong công cụ tìm kiếm việc thêm thẻ meta với descreption sẽ tăng khả năng hiển thị trang web trên công cụ tìm kiếm.</a:t>
            </a:r>
          </a:p>
        </p:txBody>
      </p:sp>
    </p:spTree>
    <p:extLst>
      <p:ext uri="{BB962C8B-B14F-4D97-AF65-F5344CB8AC3E}">
        <p14:creationId xmlns:p14="http://schemas.microsoft.com/office/powerpoint/2010/main" val="2608034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CDF6D56D-7B38-3B83-FB3A-45424EDAED52}"/>
              </a:ext>
            </a:extLst>
          </p:cNvPr>
          <p:cNvSpPr/>
          <p:nvPr/>
        </p:nvSpPr>
        <p:spPr>
          <a:xfrm>
            <a:off x="690664" y="1138136"/>
            <a:ext cx="1429966" cy="1167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50000"/>
              </a:lnSpc>
              <a:spcBef>
                <a:spcPts val="0"/>
              </a:spcBef>
              <a:spcAft>
                <a:spcPts val="800"/>
              </a:spcAft>
              <a:buFont typeface="+mj-lt"/>
              <a:buAutoNum type="arabicPeriod"/>
            </a:pPr>
            <a:r>
              <a:rPr lang="en-US" sz="1800" b="1">
                <a:effectLst/>
                <a:latin typeface="Calibri" panose="020F0502020204030204" pitchFamily="34" charset="0"/>
                <a:ea typeface="Calibri" panose="020F0502020204030204" pitchFamily="34" charset="0"/>
                <a:cs typeface="Times New Roman" panose="02020603050405020304" pitchFamily="18" charset="0"/>
              </a:rPr>
              <a:t>Content: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5BE8AE76-63BB-BA92-AAAB-BCF9385DA2A1}"/>
              </a:ext>
            </a:extLst>
          </p:cNvPr>
          <p:cNvSpPr/>
          <p:nvPr/>
        </p:nvSpPr>
        <p:spPr>
          <a:xfrm>
            <a:off x="2519464" y="291830"/>
            <a:ext cx="3210127" cy="2383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50000"/>
              </a:lnSpc>
              <a:spcBef>
                <a:spcPts val="0"/>
              </a:spcBef>
              <a:spcAft>
                <a:spcPts val="80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Nội dung trên trang web của bạn không thể được tìm thấy ở bất cứ nơi nào khác. Tất cả các trang nên có nội dung độc đáo và hữu ích, điều này có nghĩa là một trang web có nội dung được sao chép từ các trang web khác sẽ không phải là một website chuẩn SEO của Google.</a:t>
            </a:r>
          </a:p>
        </p:txBody>
      </p:sp>
    </p:spTree>
    <p:extLst>
      <p:ext uri="{BB962C8B-B14F-4D97-AF65-F5344CB8AC3E}">
        <p14:creationId xmlns:p14="http://schemas.microsoft.com/office/powerpoint/2010/main" val="791237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EF785A0-508C-F2A7-B522-93F4B2557C60}"/>
              </a:ext>
            </a:extLst>
          </p:cNvPr>
          <p:cNvSpPr/>
          <p:nvPr/>
        </p:nvSpPr>
        <p:spPr>
          <a:xfrm>
            <a:off x="749030" y="418289"/>
            <a:ext cx="1741251" cy="1001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50000"/>
              </a:lnSpc>
              <a:spcBef>
                <a:spcPts val="0"/>
              </a:spcBef>
              <a:spcAft>
                <a:spcPts val="800"/>
              </a:spcAft>
              <a:buFont typeface="+mj-lt"/>
              <a:buAutoNum type="arabicPeriod"/>
            </a:pPr>
            <a:r>
              <a:rPr lang="en-US" sz="1800" b="1">
                <a:effectLst/>
                <a:latin typeface="Calibri" panose="020F0502020204030204" pitchFamily="34" charset="0"/>
                <a:ea typeface="Calibri" panose="020F0502020204030204" pitchFamily="34" charset="0"/>
                <a:cs typeface="Times New Roman" panose="02020603050405020304" pitchFamily="18" charset="0"/>
              </a:rPr>
              <a:t>Hình ảnh chuẩn SEO: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B273FEDF-FD6D-BD00-0CA0-A8192E0CD9CF}"/>
              </a:ext>
            </a:extLst>
          </p:cNvPr>
          <p:cNvSpPr/>
          <p:nvPr/>
        </p:nvSpPr>
        <p:spPr>
          <a:xfrm>
            <a:off x="5262664" y="1274323"/>
            <a:ext cx="1974715" cy="1517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50000"/>
              </a:lnSpc>
              <a:spcBef>
                <a:spcPts val="0"/>
              </a:spcBef>
              <a:spcAft>
                <a:spcPts val="80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Hình ảnh cũng chính là công cụ góp phần tạo nên website chuẩn SEO. Hình ảnh chất lượng cao giúp truyền tải nội dung dễ dàng đến khách hàng. Người dùng thường thích xem hình hơn là dành thời gian đọc. Vì vậy, </a:t>
            </a:r>
            <a:r>
              <a:rPr lang="en-US" sz="1800" u="none" strike="noStrike">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SEO hình ảnh</a:t>
            </a:r>
            <a:r>
              <a:rPr lang="en-US" sz="1800">
                <a:effectLst/>
                <a:latin typeface="Calibri" panose="020F0502020204030204" pitchFamily="34" charset="0"/>
                <a:ea typeface="Calibri" panose="020F0502020204030204" pitchFamily="34" charset="0"/>
                <a:cs typeface="Times New Roman" panose="02020603050405020304" pitchFamily="18" charset="0"/>
              </a:rPr>
              <a:t> rõ ràng, đẹp mắt sẽ kéo khách hàng đến website nhiều hơn.</a:t>
            </a:r>
          </a:p>
        </p:txBody>
      </p:sp>
    </p:spTree>
    <p:extLst>
      <p:ext uri="{BB962C8B-B14F-4D97-AF65-F5344CB8AC3E}">
        <p14:creationId xmlns:p14="http://schemas.microsoft.com/office/powerpoint/2010/main" val="1208862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4BCB0F15-79EF-F779-4102-61313D676F73}"/>
              </a:ext>
            </a:extLst>
          </p:cNvPr>
          <p:cNvSpPr/>
          <p:nvPr/>
        </p:nvSpPr>
        <p:spPr>
          <a:xfrm>
            <a:off x="1284051" y="632298"/>
            <a:ext cx="933855" cy="4280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50000"/>
              </a:lnSpc>
              <a:spcBef>
                <a:spcPts val="0"/>
              </a:spcBef>
              <a:spcAft>
                <a:spcPts val="800"/>
              </a:spcAft>
              <a:buFont typeface="+mj-lt"/>
              <a:buAutoNum type="arabicPeriod"/>
            </a:pPr>
            <a:r>
              <a:rPr lang="en-US" sz="1800" b="1">
                <a:effectLst/>
                <a:latin typeface="Calibri" panose="020F0502020204030204" pitchFamily="34" charset="0"/>
                <a:ea typeface="Calibri" panose="020F0502020204030204" pitchFamily="34" charset="0"/>
                <a:cs typeface="Times New Roman" panose="02020603050405020304" pitchFamily="18" charset="0"/>
              </a:rPr>
              <a:t>URL rõ ràng – URLs: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5FD6302E-2082-B587-D01C-2B734A40B55A}"/>
              </a:ext>
            </a:extLst>
          </p:cNvPr>
          <p:cNvSpPr/>
          <p:nvPr/>
        </p:nvSpPr>
        <p:spPr>
          <a:xfrm>
            <a:off x="2597285" y="2266545"/>
            <a:ext cx="4523362"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50000"/>
              </a:lnSpc>
              <a:spcBef>
                <a:spcPts val="0"/>
              </a:spcBef>
              <a:spcAft>
                <a:spcPts val="0"/>
              </a:spcAft>
              <a:buFont typeface="Calibri" panose="020F0502020204030204" pitchFamily="34" charset="0"/>
              <a:buChar char="-"/>
            </a:pPr>
            <a:r>
              <a:rPr lang="en-US" sz="1800" u="none" strike="noStrike">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URL</a:t>
            </a:r>
            <a:r>
              <a:rPr lang="en-US" sz="1800">
                <a:effectLst/>
                <a:latin typeface="Calibri" panose="020F0502020204030204" pitchFamily="34" charset="0"/>
                <a:ea typeface="Calibri" panose="020F0502020204030204" pitchFamily="34" charset="0"/>
                <a:cs typeface="Times New Roman" panose="02020603050405020304" pitchFamily="18" charset="0"/>
              </a:rPr>
              <a:t> như là một “địa chỉ” dẫn đến website của bạn. Vì vậy, muốn thiết kế website chuẩn SEO bạn cần phải chú trọng đến nó. Xây dựng “địa chỉ” dễ nhớ, ngắn gọn, bao gồm những lưu ý nhỏ sau: </a:t>
            </a:r>
          </a:p>
          <a:p>
            <a:pPr marL="342900" marR="0" lvl="0" indent="-342900" algn="just">
              <a:lnSpc>
                <a:spcPct val="150000"/>
              </a:lnSpc>
              <a:spcBef>
                <a:spcPts val="0"/>
              </a:spcBef>
              <a:spcAft>
                <a:spcPts val="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URL của website chuẩn SEO đảm bảo chứa từ khóa chính, không dấu, phân tách mỗi từ bằng một dấu (-).</a:t>
            </a:r>
          </a:p>
          <a:p>
            <a:pPr marL="342900" marR="0" lvl="0" indent="-342900" algn="just">
              <a:lnSpc>
                <a:spcPct val="150000"/>
              </a:lnSpc>
              <a:spcBef>
                <a:spcPts val="0"/>
              </a:spcBef>
              <a:spcAft>
                <a:spcPts val="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Cấu trúc URL hợp lý, bố cục bao gồm: giao thức, tên miền, đường dẫn, chuỗi truy vấn.</a:t>
            </a:r>
          </a:p>
          <a:p>
            <a:pPr marL="342900" marR="0" lvl="0" indent="-342900" algn="just">
              <a:lnSpc>
                <a:spcPct val="150000"/>
              </a:lnSpc>
              <a:spcBef>
                <a:spcPts val="0"/>
              </a:spcBef>
              <a:spcAft>
                <a:spcPts val="8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URL đảm bảo được độ dài hợp lý.</a:t>
            </a:r>
          </a:p>
        </p:txBody>
      </p:sp>
    </p:spTree>
    <p:extLst>
      <p:ext uri="{BB962C8B-B14F-4D97-AF65-F5344CB8AC3E}">
        <p14:creationId xmlns:p14="http://schemas.microsoft.com/office/powerpoint/2010/main" val="3910831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D3E3DFE8-01DE-1285-33C5-58A56627F4A8}"/>
              </a:ext>
            </a:extLst>
          </p:cNvPr>
          <p:cNvSpPr/>
          <p:nvPr/>
        </p:nvSpPr>
        <p:spPr>
          <a:xfrm>
            <a:off x="797668" y="963038"/>
            <a:ext cx="2859932" cy="1050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50000"/>
              </a:lnSpc>
              <a:spcBef>
                <a:spcPts val="0"/>
              </a:spcBef>
              <a:spcAft>
                <a:spcPts val="800"/>
              </a:spcAft>
              <a:buFont typeface="+mj-lt"/>
              <a:buAutoNum type="arabicPeriod"/>
            </a:pPr>
            <a:r>
              <a:rPr lang="en-US" sz="1800" b="1">
                <a:effectLst/>
                <a:latin typeface="Calibri" panose="020F0502020204030204" pitchFamily="34" charset="0"/>
                <a:ea typeface="Calibri" panose="020F0502020204030204" pitchFamily="34" charset="0"/>
                <a:cs typeface="Times New Roman" panose="02020603050405020304" pitchFamily="18" charset="0"/>
              </a:rPr>
              <a:t>Thẻ Canonical: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A642749B-7274-7E7F-D8A4-4D80C47DA40E}"/>
              </a:ext>
            </a:extLst>
          </p:cNvPr>
          <p:cNvSpPr/>
          <p:nvPr/>
        </p:nvSpPr>
        <p:spPr>
          <a:xfrm>
            <a:off x="5340485" y="2859932"/>
            <a:ext cx="2295728" cy="1760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just">
              <a:lnSpc>
                <a:spcPct val="150000"/>
              </a:lnSpc>
              <a:spcBef>
                <a:spcPts val="0"/>
              </a:spcBef>
              <a:spcAft>
                <a:spcPts val="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Tối ưu thẻ Canonical sẽ giúp website của bạn tránh khỏi tình trạng bị Google đánh giá là trùng lặp nội dung do URL đó đang có một bản sao khác.</a:t>
            </a:r>
          </a:p>
          <a:p>
            <a:pPr marL="342900" marR="0" lvl="0" indent="-342900" algn="just">
              <a:lnSpc>
                <a:spcPct val="150000"/>
              </a:lnSpc>
              <a:spcBef>
                <a:spcPts val="0"/>
              </a:spcBef>
              <a:spcAft>
                <a:spcPts val="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Các tiêu chuẩn cần có của thẻ Canonical:</a:t>
            </a:r>
          </a:p>
          <a:p>
            <a:pPr marL="342900" marR="0" lvl="0" indent="-342900" algn="just">
              <a:lnSpc>
                <a:spcPct val="150000"/>
              </a:lnSpc>
              <a:spcBef>
                <a:spcPts val="0"/>
              </a:spcBef>
              <a:spcAft>
                <a:spcPts val="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Luôn mặc định có thẻ Canonical </a:t>
            </a:r>
          </a:p>
          <a:p>
            <a:pPr marL="342900" marR="0" lvl="0" indent="-342900" algn="just">
              <a:lnSpc>
                <a:spcPct val="150000"/>
              </a:lnSpc>
              <a:spcBef>
                <a:spcPts val="0"/>
              </a:spcBef>
              <a:spcAft>
                <a:spcPts val="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Các bản www; non-www hoặc đổi .html hoặc .html phải được redirect về một bản duy nhất</a:t>
            </a:r>
          </a:p>
          <a:p>
            <a:pPr marL="342900" marR="0" lvl="0" indent="-342900" algn="just">
              <a:lnSpc>
                <a:spcPct val="150000"/>
              </a:lnSpc>
              <a:spcBef>
                <a:spcPts val="0"/>
              </a:spcBef>
              <a:spcAft>
                <a:spcPts val="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URLs đều truy cập vào được bản http và https</a:t>
            </a:r>
          </a:p>
          <a:p>
            <a:pPr marL="342900" marR="0" lvl="0" indent="-342900" algn="just">
              <a:lnSpc>
                <a:spcPct val="150000"/>
              </a:lnSpc>
              <a:spcBef>
                <a:spcPts val="0"/>
              </a:spcBef>
              <a:spcAft>
                <a:spcPts val="800"/>
              </a:spcAft>
              <a:buFont typeface="Calibri" panose="020F0502020204030204" pitchFamily="34" charset="0"/>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Kiểm tra các URL tham số tạo Duplicate Content.</a:t>
            </a:r>
          </a:p>
        </p:txBody>
      </p:sp>
    </p:spTree>
    <p:extLst>
      <p:ext uri="{BB962C8B-B14F-4D97-AF65-F5344CB8AC3E}">
        <p14:creationId xmlns:p14="http://schemas.microsoft.com/office/powerpoint/2010/main" val="1400562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1231</Words>
  <Application>Microsoft Office PowerPoint</Application>
  <PresentationFormat>Widescreen</PresentationFormat>
  <Paragraphs>51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24</cp:revision>
  <dcterms:created xsi:type="dcterms:W3CDTF">2023-03-12T10:00:04Z</dcterms:created>
  <dcterms:modified xsi:type="dcterms:W3CDTF">2023-03-12T10:10:45Z</dcterms:modified>
</cp:coreProperties>
</file>