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Nunito-regular.fntdata"/><Relationship Id="rId43" Type="http://schemas.openxmlformats.org/officeDocument/2006/relationships/slide" Target="slides/slide38.xml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avenPro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09188bf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d09188bf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09188bf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09188bf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0a0979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d0a0979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0a09797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0a09797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0d0c68f0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d0d0c68f0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0d0c68f0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0d0c68f0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0d0c68f0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d0d0c68f0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d0d0c68f0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d0d0c68f0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09188bf9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d09188bf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d0d0c68f0b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d0d0c68f0b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09188bf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09188bf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0d0c68f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d0d0c68f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d0d0c68f0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d0d0c68f0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d0d0c68f0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d0d0c68f0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d0d0c68f0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d0d0c68f0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d0d0c68f0b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d0d0c68f0b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d0d0c68f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d0d0c68f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d0d0c68f0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d0d0c68f0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d09188bf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d09188bf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d0d0c68f0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d0d0c68f0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d0d0c68f0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d0d0c68f0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09188bf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09188bf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0d0c68f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d0d0c68f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0d0c68f0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d0d0c68f0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d0d0c68f0b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d0d0c68f0b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d0d0c68f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d0d0c68f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d0d0c68f0b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d0d0c68f0b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d0d0c68f0b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d0d0c68f0b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d0d0c68f0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d0d0c68f0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d0d0c68f0b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d0d0c68f0b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d0d0c68f0b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d0d0c68f0b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0d0c68f0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0d0c68f0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0d0c68f0b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0d0c68f0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0d0c68f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0d0c68f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0d0c68f0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0d0c68f0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0d0c68f0b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d0d0c68f0b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0d0c68f0b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d0d0c68f0b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605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Machine Learning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Heart Attack Prediction</a:t>
            </a:r>
            <a:endParaRPr b="1"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 Vu, Ariel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Preparation</a:t>
            </a:r>
            <a:endParaRPr sz="3000"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Scaling the Data Using Standard Scaler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encoding techniques is needed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Splitting the data in to train, validation, and test sets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Logistic Regression: 80%, 0%, 20%</a:t>
            </a:r>
            <a:endParaRPr sz="16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600"/>
              <a:t>SVM: </a:t>
            </a:r>
            <a:r>
              <a:rPr lang="en" sz="1550">
                <a:solidFill>
                  <a:srgbClr val="0D0D0D"/>
                </a:solidFill>
                <a:highlight>
                  <a:srgbClr val="FFFFFF"/>
                </a:highlight>
              </a:rPr>
              <a:t>86.49</a:t>
            </a:r>
            <a:r>
              <a:rPr lang="en" sz="1600"/>
              <a:t>%, 6.51%, 7%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Neural Network: 42%, 18%, 40%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 Regression: On training data</a:t>
            </a:r>
            <a:endParaRPr sz="3000"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2371075"/>
            <a:ext cx="41691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Sigmoid, log-likelihood, gradient </a:t>
            </a:r>
            <a:r>
              <a:rPr lang="en" sz="1500"/>
              <a:t>ascent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StandardScaler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Learning rate = 1E-7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100000 iterations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Performance Metrics:</a:t>
            </a:r>
            <a:endParaRPr b="1" sz="1500"/>
          </a:p>
          <a:p>
            <a:pPr indent="-3206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 0.875</a:t>
            </a:r>
            <a:endParaRPr b="1" sz="145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Recall:  0.875</a:t>
            </a:r>
            <a:endParaRPr b="1" sz="145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F1 Score:  0.875</a:t>
            </a:r>
            <a:endParaRPr b="1" sz="145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Accuracy:  0.868852</a:t>
            </a:r>
            <a:endParaRPr b="1" sz="145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000" y="1397688"/>
            <a:ext cx="44100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000" y="2293750"/>
            <a:ext cx="3603875" cy="272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295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Logistic Regression: Hyperparameter Tuning on Unseen Test data</a:t>
            </a:r>
            <a:endParaRPr sz="3020"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303800" y="1938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Trying different learning rates and </a:t>
            </a:r>
            <a:r>
              <a:rPr lang="en" sz="1500"/>
              <a:t>number</a:t>
            </a:r>
            <a:r>
              <a:rPr lang="en" sz="1500"/>
              <a:t> of iterations</a:t>
            </a:r>
            <a:endParaRPr sz="1500"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lr = [1e-7, 1e-6, 1e-5, 1e-4, 1e-3, 1e-2, 1e-1, 1, 5]</a:t>
            </a:r>
            <a:endParaRPr sz="1500"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num_iters = [10, 30, 100, 300, 1000, 3000, 10000, 30000, 100000]</a:t>
            </a:r>
            <a:endParaRPr sz="1500"/>
          </a:p>
          <a:p>
            <a:pPr indent="-327025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50"/>
              <a:buFont typeface="Courier New"/>
              <a:buChar char="-"/>
            </a:pPr>
            <a:r>
              <a:rPr b="1" lang="en" sz="155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Best lambda1 = 1e-05</a:t>
            </a:r>
            <a:endParaRPr b="1" sz="155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50"/>
              <a:buFont typeface="Courier New"/>
              <a:buChar char="-"/>
            </a:pPr>
            <a:r>
              <a:rPr b="1" lang="en" sz="155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Best num_iter = 100000</a:t>
            </a:r>
            <a:endParaRPr b="1" sz="155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50"/>
              <a:buFont typeface="Courier New"/>
              <a:buChar char="-"/>
            </a:pPr>
            <a:r>
              <a:rPr b="1" lang="en" sz="155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Best accuracy = 88.52459016393442%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Logistic Regression: Regularization with 5-fold Cross Validation</a:t>
            </a:r>
            <a:endParaRPr sz="3020"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1303800" y="1990050"/>
            <a:ext cx="70305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6400">
                <a:solidFill>
                  <a:srgbClr val="000000"/>
                </a:solidFill>
              </a:rPr>
              <a:t>L1 Regularization</a:t>
            </a:r>
            <a:endParaRPr b="1" sz="6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-"/>
            </a:pPr>
            <a:r>
              <a:rPr lang="en" sz="6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 - Optimal λ: 0.3593813663804626</a:t>
            </a:r>
            <a:endParaRPr sz="6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-"/>
            </a:pPr>
            <a:r>
              <a:rPr lang="en" sz="6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 - Accuracy on validation data = 0.852459</a:t>
            </a:r>
            <a:endParaRPr sz="6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-"/>
            </a:pPr>
            <a:r>
              <a:rPr lang="en" sz="6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 - Accuracy on training data = 0.863636</a:t>
            </a:r>
            <a:endParaRPr sz="6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6400">
                <a:solidFill>
                  <a:srgbClr val="000000"/>
                </a:solidFill>
              </a:rPr>
              <a:t>L2 Regularization</a:t>
            </a:r>
            <a:endParaRPr b="1" sz="64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 - Optimal λ: 0.3593813663804626</a:t>
            </a:r>
            <a:endParaRPr sz="6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 - Accuracy on validation data = 0.852459</a:t>
            </a:r>
            <a:endParaRPr sz="6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 - Accuracy on training data = 0.863636</a:t>
            </a:r>
            <a:endParaRPr sz="6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6400">
                <a:solidFill>
                  <a:srgbClr val="000000"/>
                </a:solidFill>
              </a:rPr>
              <a:t>Without regularization</a:t>
            </a:r>
            <a:endParaRPr b="1" sz="64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 reg - Accuracy on validation data = 0.852459</a:t>
            </a:r>
            <a:endParaRPr sz="6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 reg - Accuracy on training data = 0.863636</a:t>
            </a:r>
            <a:endParaRPr sz="6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5268" lvl="0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urier New"/>
              <a:buChar char="-"/>
            </a:pPr>
            <a:r>
              <a:t/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Logistic Regression: Polynomial Feature Transformation</a:t>
            </a:r>
            <a:endParaRPr sz="3000"/>
          </a:p>
        </p:txBody>
      </p:sp>
      <p:sp>
        <p:nvSpPr>
          <p:cNvPr id="369" name="Google Shape;369;p26"/>
          <p:cNvSpPr txBox="1"/>
          <p:nvPr>
            <p:ph idx="1" type="body"/>
          </p:nvPr>
        </p:nvSpPr>
        <p:spPr>
          <a:xfrm>
            <a:off x="533675" y="2286100"/>
            <a:ext cx="3912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Degree 2: 120 features</a:t>
            </a:r>
            <a:endParaRPr b="1" sz="170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4578"/>
              <a:buChar char="-"/>
            </a:pPr>
            <a:r>
              <a:rPr b="1" lang="en" sz="14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 0.8175675675675675</a:t>
            </a:r>
            <a:endParaRPr b="1" sz="14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4578"/>
              <a:buChar char="-"/>
            </a:pPr>
            <a:r>
              <a:rPr b="1" lang="en" sz="14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Recall:  0.9097744360902256</a:t>
            </a:r>
            <a:endParaRPr b="1" sz="14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4578"/>
              <a:buChar char="-"/>
            </a:pPr>
            <a:r>
              <a:rPr b="1" lang="en" sz="14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F1 Score:  0.8612099644128113</a:t>
            </a:r>
            <a:endParaRPr b="1" sz="14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4578"/>
              <a:buChar char="-"/>
            </a:pPr>
            <a:r>
              <a:rPr b="1" lang="en" sz="14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Accuracy:  0.8388429752066116</a:t>
            </a:r>
            <a:endParaRPr b="1" sz="21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96725"/>
            <a:ext cx="4386076" cy="34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Logistic Regression: Polynomial Feature Transformation</a:t>
            </a:r>
            <a:endParaRPr sz="3020"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533675" y="2286100"/>
            <a:ext cx="3912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28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115"/>
              <a:t>Degree 2: 120 features</a:t>
            </a:r>
            <a:endParaRPr b="1" sz="1483"/>
          </a:p>
          <a:p>
            <a:pPr indent="-35242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44578"/>
              <a:buChar char="-"/>
            </a:pPr>
            <a:r>
              <a:rPr b="1" lang="en" sz="14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 0.8175675675675675</a:t>
            </a:r>
            <a:endParaRPr b="1" sz="14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4578"/>
              <a:buChar char="-"/>
            </a:pPr>
            <a:r>
              <a:rPr b="1" lang="en" sz="14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Recall:  0.9097744360902256</a:t>
            </a:r>
            <a:endParaRPr b="1" sz="14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4578"/>
              <a:buChar char="-"/>
            </a:pPr>
            <a:r>
              <a:rPr b="1" lang="en" sz="14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F1 Score:  0.8612099644128113</a:t>
            </a:r>
            <a:endParaRPr b="1" sz="14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4578"/>
              <a:buChar char="-"/>
            </a:pPr>
            <a:r>
              <a:rPr b="1" lang="en" sz="14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Accuracy:  0.8388429752066116</a:t>
            </a:r>
            <a:endParaRPr b="1" sz="21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96725"/>
            <a:ext cx="4386076" cy="34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Logistic Regression: Polynomial Feature Transformation</a:t>
            </a:r>
            <a:endParaRPr sz="3020"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533675" y="2286100"/>
            <a:ext cx="3912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2910" lvl="0" marL="457200" rtl="0" algn="l">
              <a:spcBef>
                <a:spcPts val="0"/>
              </a:spcBef>
              <a:spcAft>
                <a:spcPts val="0"/>
              </a:spcAft>
              <a:buSzPts val="2115"/>
              <a:buChar char="●"/>
            </a:pPr>
            <a:r>
              <a:rPr b="1" lang="en" sz="2115"/>
              <a:t>Degree 3: </a:t>
            </a:r>
            <a:r>
              <a:rPr b="1" lang="en" sz="1700"/>
              <a:t>680</a:t>
            </a:r>
            <a:r>
              <a:rPr b="1" lang="en" sz="2115"/>
              <a:t> features</a:t>
            </a:r>
            <a:endParaRPr b="1" sz="1483"/>
          </a:p>
          <a:p>
            <a:pPr indent="-35611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8"/>
              <a:buChar char="-"/>
            </a:pPr>
            <a:r>
              <a:rPr b="1" lang="en"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 0.9333333333333333</a:t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8"/>
              <a:buChar char="-"/>
            </a:pPr>
            <a:r>
              <a:rPr b="1" lang="en"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Recall:  0.875</a:t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8"/>
              <a:buChar char="-"/>
            </a:pPr>
            <a:r>
              <a:rPr b="1" lang="en"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F1 Score:  0.9032258064516129</a:t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8"/>
              <a:buChar char="-"/>
            </a:pPr>
            <a:r>
              <a:rPr b="1" lang="en"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Accuracy:  0.9016393442622951</a:t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6488"/>
            <a:ext cx="412403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Logistic Regression: Polynomial Feature Transformation</a:t>
            </a:r>
            <a:endParaRPr sz="3020"/>
          </a:p>
        </p:txBody>
      </p:sp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533675" y="2286100"/>
            <a:ext cx="3912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2910" lvl="0" marL="457200" rtl="0" algn="l">
              <a:spcBef>
                <a:spcPts val="0"/>
              </a:spcBef>
              <a:spcAft>
                <a:spcPts val="0"/>
              </a:spcAft>
              <a:buSzPts val="2115"/>
              <a:buChar char="●"/>
            </a:pPr>
            <a:r>
              <a:rPr b="1" lang="en" sz="2115"/>
              <a:t>Degree 4: </a:t>
            </a:r>
            <a:r>
              <a:rPr b="1" lang="en" sz="1700"/>
              <a:t>3060 </a:t>
            </a:r>
            <a:r>
              <a:rPr b="1" lang="en" sz="2115"/>
              <a:t>features</a:t>
            </a:r>
            <a:endParaRPr b="1" sz="1483"/>
          </a:p>
          <a:p>
            <a:pPr indent="-35611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8"/>
              <a:buChar char="-"/>
            </a:pPr>
            <a:r>
              <a:rPr b="1" lang="en"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 0.896551724137931</a:t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8"/>
              <a:buChar char="-"/>
            </a:pPr>
            <a:r>
              <a:rPr b="1" lang="en"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Recall:  0.8125</a:t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8"/>
              <a:buChar char="-"/>
            </a:pPr>
            <a:r>
              <a:rPr b="1" lang="en"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F1 Score:  0.8524590163934426</a:t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8"/>
              <a:buChar char="-"/>
            </a:pPr>
            <a:r>
              <a:rPr b="1" lang="en"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Accuracy:  0.8524590163934426</a:t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6550"/>
            <a:ext cx="412403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SVM: Data Preprocessing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split our dataset into 93% training set and 7% testing set.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Then we further split the training set into 93% training and 7% validation set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also scale features to ensure gradient descent converge properly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SVM: Feature Scaling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MinMaxScaler(feature_range=(-1, 1)) has a 55% accuracy on training 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MinMaxScaler has a 45% accuracy on training 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StandardScaler has a 75% accuracy on training 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→ StandardScaler yielded the highest accuracy on the validation set, so we use it as the scaler for our dataset.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b="1" sz="3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57700"/>
            <a:ext cx="7030500" cy="3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Heart Attack Analysis &amp; Prediction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From Kaggle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Unsupervised Analysis: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K-means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Supervised Analysis: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Support Vector Machine (SVM)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Artificial Neural Network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SVM: Pegasos Algorithm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Using Pegasos, directly on SVM_objective function, stochastic sub-gradient descent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After hyperparameter tuning: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Best lambda1 = 0.001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Best num_iter = 10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Best accuracy = 80.0%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SVM: Kernel Functions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 txBox="1"/>
          <p:nvPr>
            <p:ph idx="1" type="body"/>
          </p:nvPr>
        </p:nvSpPr>
        <p:spPr>
          <a:xfrm>
            <a:off x="1303800" y="1990050"/>
            <a:ext cx="70305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Because training our model with kernels is quite computationally expensive, we first try to use a subset of 50 data points.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Training on a subset (subset_size = 50)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Linear kernel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Polynomial kernel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RBF kernel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SVM: GridSearchCV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4"/>
          <p:cNvSpPr txBox="1"/>
          <p:nvPr>
            <p:ph idx="1" type="body"/>
          </p:nvPr>
        </p:nvSpPr>
        <p:spPr>
          <a:xfrm>
            <a:off x="1303800" y="1990050"/>
            <a:ext cx="70305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5-fold cross-validation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param_grid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en" sz="1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                   </a:t>
            </a:r>
            <a:endParaRPr b="1" sz="1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'kernel'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en" sz="1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'linear'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'rbf'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'poly'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b="1" sz="1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'gamma'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en" sz="1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                  </a:t>
            </a:r>
            <a:endParaRPr b="1" sz="1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'degree'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en" sz="1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                </a:t>
            </a:r>
            <a:endParaRPr b="1" sz="1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SVM: GridSearchCV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 txBox="1"/>
          <p:nvPr>
            <p:ph idx="1" type="body"/>
          </p:nvPr>
        </p:nvSpPr>
        <p:spPr>
          <a:xfrm>
            <a:off x="571350" y="1597875"/>
            <a:ext cx="84954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Mean accuracy for Linear kernel: [0.86211901 0.86211901 0.86211901 0.86211901 0.86211901 0.86211901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0.86211901 0.86211901 0.86211901 0.86204644 0.86204644 0.86204644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0.86204644 0.86204644 0.86204644 0.86204644 0.86204644 0.86204644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0.8658926  0.8658926  0.8658926  0.8658926  0.8658926  0.8658926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0.8658926  0.8658926  0.8658926 ]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Mean accuracy for RBF kernel: [0.78940493 0.55174165 0.55174165 0.78940493 0.55174165 0.55174165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0.78940493 0.55174165 0.55174165 0.82772134 0.57111756 0.55174165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0.82772134 0.57111756 0.55174165 0.82772134 0.57111756 0.55174165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0.78563135 0.58265602 0.55174165 0.78563135 0.58265602 0.55174165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0.78563135 0.58265602 0.55174165]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Mean accuracy for Polynomial kernel: [0.57467344 0.69738752 0.65130624 0.75101597 0.74738752 0.74738752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0.62082729 0.67859216 0.67859216 0.68976778 0.65522496 0.67438316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0.80087083 0.74738752 0.74738752 0.68207547 0.67859216 0.67859216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0.69738752 0.65130624 0.67438316 0.74731495 0.74738752 0.74738752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0.69782293 0.67859216 0.67859216]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SVM: GridSearchCV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 txBox="1"/>
          <p:nvPr>
            <p:ph idx="1" type="body"/>
          </p:nvPr>
        </p:nvSpPr>
        <p:spPr>
          <a:xfrm>
            <a:off x="571350" y="1804725"/>
            <a:ext cx="8495400" cy="298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rgbClr val="000000"/>
                </a:solidFill>
              </a:rPr>
              <a:t>Mean accuracy for Linear kernel:</a:t>
            </a:r>
            <a:r>
              <a:rPr lang="en" sz="1600">
                <a:solidFill>
                  <a:srgbClr val="000000"/>
                </a:solidFill>
              </a:rPr>
              <a:t> The accuracy is quite high and consistent, indicating that the linear kernel performs well on this dataset.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rgbClr val="000000"/>
                </a:solidFill>
              </a:rPr>
              <a:t>Mean accuracy for RBF kernel: </a:t>
            </a:r>
            <a:r>
              <a:rPr lang="en" sz="1600">
                <a:solidFill>
                  <a:srgbClr val="000000"/>
                </a:solidFill>
              </a:rPr>
              <a:t>The accuracy varies, suggesting that the RBF kernel's performance depends on the choice of hyperparameters, like gamma value.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rgbClr val="000000"/>
                </a:solidFill>
              </a:rPr>
              <a:t>Mean accuracy for Polynomial kernel: </a:t>
            </a:r>
            <a:r>
              <a:rPr lang="en" sz="1600">
                <a:solidFill>
                  <a:srgbClr val="000000"/>
                </a:solidFill>
              </a:rPr>
              <a:t>The accuracy also varies, indicating that the polynomial kernel's performance is influenced by the choice of hyperparameters, such as the degree of the polynomial.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SVM: GridSearchCV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 txBox="1"/>
          <p:nvPr>
            <p:ph idx="1" type="body"/>
          </p:nvPr>
        </p:nvSpPr>
        <p:spPr>
          <a:xfrm>
            <a:off x="982025" y="1675100"/>
            <a:ext cx="74238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Best Parameters: {</a:t>
            </a:r>
            <a:endParaRPr b="1"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'C': 10, </a:t>
            </a:r>
            <a:endParaRPr b="1"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'degree': 2, </a:t>
            </a:r>
            <a:endParaRPr b="1"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'gamma': 0.1, </a:t>
            </a:r>
            <a:endParaRPr b="1"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'kernel': 'linear'</a:t>
            </a:r>
            <a:endParaRPr b="1"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Best Score: 0.8658925979680697</a:t>
            </a:r>
            <a:endParaRPr b="1"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SVM: Optimal Linear Kernel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75" y="1698800"/>
            <a:ext cx="399008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450" y="1698800"/>
            <a:ext cx="3865817" cy="31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Neural Network: Data Preprocessing</a:t>
            </a:r>
            <a:endParaRPr sz="4000"/>
          </a:p>
        </p:txBody>
      </p:sp>
      <p:sp>
        <p:nvSpPr>
          <p:cNvPr id="452" name="Google Shape;452;p39"/>
          <p:cNvSpPr txBox="1"/>
          <p:nvPr>
            <p:ph idx="1" type="body"/>
          </p:nvPr>
        </p:nvSpPr>
        <p:spPr>
          <a:xfrm>
            <a:off x="1303800" y="2105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split our </a:t>
            </a:r>
            <a:r>
              <a:rPr lang="en" sz="1600"/>
              <a:t>dataset</a:t>
            </a:r>
            <a:r>
              <a:rPr lang="en" sz="1600"/>
              <a:t> into 60% training set and 40% testing set. Then we further split the training set into 70% training and 30% validation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Standardize data using StandardScaler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Neural Network: Neural Network Structure</a:t>
            </a:r>
            <a:endParaRPr sz="4000"/>
          </a:p>
        </p:txBody>
      </p:sp>
      <p:sp>
        <p:nvSpPr>
          <p:cNvPr id="458" name="Google Shape;458;p40"/>
          <p:cNvSpPr txBox="1"/>
          <p:nvPr>
            <p:ph idx="1" type="body"/>
          </p:nvPr>
        </p:nvSpPr>
        <p:spPr>
          <a:xfrm>
            <a:off x="1303800" y="2183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Pytorch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Working with Pytorch tensors instead of numpy arrays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Define our neural network model. By default: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 8-neuron hidden layer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 output node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Sigmoid as activation function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Neural Network: Training</a:t>
            </a:r>
            <a:endParaRPr sz="4000"/>
          </a:p>
        </p:txBody>
      </p:sp>
      <p:sp>
        <p:nvSpPr>
          <p:cNvPr id="464" name="Google Shape;464;p41"/>
          <p:cNvSpPr txBox="1"/>
          <p:nvPr>
            <p:ph idx="1" type="body"/>
          </p:nvPr>
        </p:nvSpPr>
        <p:spPr>
          <a:xfrm>
            <a:off x="183975" y="1920525"/>
            <a:ext cx="5223300" cy="28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Optimize </a:t>
            </a:r>
            <a:r>
              <a:rPr lang="en" sz="1600"/>
              <a:t>with</a:t>
            </a:r>
            <a:r>
              <a:rPr lang="en" sz="1600"/>
              <a:t> Stochastic Gradient Descent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Num_epoch = 10000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learning</a:t>
            </a:r>
            <a:r>
              <a:rPr lang="en" sz="1600"/>
              <a:t> rate =  0.01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Performance metrics on training set: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Accuracy: 0.9126984126984127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Precision: 0.9076923076923077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Recall: 0.921875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F1-score: 0.9147286821705427</a:t>
            </a:r>
            <a:endParaRPr sz="1600"/>
          </a:p>
        </p:txBody>
      </p:sp>
      <p:pic>
        <p:nvPicPr>
          <p:cNvPr id="465" name="Google Shape;4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950" y="1920525"/>
            <a:ext cx="3748101" cy="28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b="1" sz="3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652625" y="1489150"/>
            <a:ext cx="33135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28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database contains 14 attributes</a:t>
            </a:r>
            <a:endParaRPr sz="1400"/>
          </a:p>
          <a:p>
            <a:pPr indent="-3175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"target" field refers to the presence of heart disease in the patient. It is integer valued 0 = no/less chance of heart attack and 1 = more chance of heart attack</a:t>
            </a:r>
            <a:endParaRPr sz="1400"/>
          </a:p>
          <a:p>
            <a:pPr indent="-228600" lvl="0" marL="228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→ Binary classification</a:t>
            </a:r>
            <a:endParaRPr sz="1400"/>
          </a:p>
          <a:p>
            <a:pPr indent="-3175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en" sz="1400"/>
              <a:t>Features including: age, sex, chest pain type (4 values from 0-3), resting blood pressure, serum </a:t>
            </a:r>
            <a:r>
              <a:rPr lang="en" sz="1400"/>
              <a:t>cholesterol</a:t>
            </a:r>
            <a:r>
              <a:rPr lang="en" sz="1400"/>
              <a:t> (mg/dl), fasting blood sugar (if &gt; 120 mg/dl), etc.</a:t>
            </a:r>
            <a:endParaRPr sz="14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501" y="1152475"/>
            <a:ext cx="4673800" cy="36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Neural Network: Validation</a:t>
            </a:r>
            <a:endParaRPr sz="4000"/>
          </a:p>
        </p:txBody>
      </p:sp>
      <p:sp>
        <p:nvSpPr>
          <p:cNvPr id="471" name="Google Shape;471;p42"/>
          <p:cNvSpPr txBox="1"/>
          <p:nvPr>
            <p:ph idx="1" type="body"/>
          </p:nvPr>
        </p:nvSpPr>
        <p:spPr>
          <a:xfrm>
            <a:off x="183975" y="1920525"/>
            <a:ext cx="5223300" cy="28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Performance metrics on validation set: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Accuracy 0.7818181818181819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Precision: 0.8275862068965517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Recall: 0.7741935483870968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F1-score: 0.7999999999999999</a:t>
            </a:r>
            <a:endParaRPr sz="1600"/>
          </a:p>
        </p:txBody>
      </p:sp>
      <p:pic>
        <p:nvPicPr>
          <p:cNvPr id="472" name="Google Shape;4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200" y="1597875"/>
            <a:ext cx="4097275" cy="329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Neural Network: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L1 Regularization (default)</a:t>
            </a:r>
            <a:endParaRPr sz="4000"/>
          </a:p>
        </p:txBody>
      </p:sp>
      <p:sp>
        <p:nvSpPr>
          <p:cNvPr id="478" name="Google Shape;478;p43"/>
          <p:cNvSpPr txBox="1"/>
          <p:nvPr>
            <p:ph idx="1" type="body"/>
          </p:nvPr>
        </p:nvSpPr>
        <p:spPr>
          <a:xfrm>
            <a:off x="608750" y="2190850"/>
            <a:ext cx="4362300" cy="24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Default </a:t>
            </a:r>
            <a:r>
              <a:rPr lang="en" sz="1600"/>
              <a:t>settings</a:t>
            </a:r>
            <a:r>
              <a:rPr lang="en" sz="1600"/>
              <a:t>: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lambda = 0.01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learning rate = 0.01</a:t>
            </a:r>
            <a:endParaRPr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Results on validation set: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Accuracy: 0.5636363636363636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Precision: 0.5636363636363636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Recal: 1.0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F1-score: 0.7209302325581396</a:t>
            </a:r>
            <a:endParaRPr sz="1600"/>
          </a:p>
        </p:txBody>
      </p:sp>
      <p:pic>
        <p:nvPicPr>
          <p:cNvPr id="479" name="Google Shape;4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725" y="1984500"/>
            <a:ext cx="3983351" cy="289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Neural Network: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L1 Regularization (optimal)</a:t>
            </a:r>
            <a:endParaRPr sz="4000"/>
          </a:p>
        </p:txBody>
      </p:sp>
      <p:sp>
        <p:nvSpPr>
          <p:cNvPr id="485" name="Google Shape;485;p44"/>
          <p:cNvSpPr txBox="1"/>
          <p:nvPr>
            <p:ph idx="1" type="body"/>
          </p:nvPr>
        </p:nvSpPr>
        <p:spPr>
          <a:xfrm>
            <a:off x="503225" y="2190850"/>
            <a:ext cx="4325100" cy="24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Finding the best lambda values in [1e-5, 1e-4, 1e-3, 1e-2, 1e-1, 1.0]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Best lambda value for L2 regularization is </a:t>
            </a:r>
            <a:r>
              <a:rPr lang="en" sz="1600"/>
              <a:t>0.0001</a:t>
            </a:r>
            <a:r>
              <a:rPr lang="en" sz="1600"/>
              <a:t> with 98.182% accuracy on </a:t>
            </a:r>
            <a:r>
              <a:rPr lang="en" sz="1600"/>
              <a:t>validation</a:t>
            </a:r>
            <a:r>
              <a:rPr lang="en" sz="1600"/>
              <a:t> set</a:t>
            </a:r>
            <a:endParaRPr sz="1600"/>
          </a:p>
        </p:txBody>
      </p:sp>
      <p:sp>
        <p:nvSpPr>
          <p:cNvPr id="486" name="Google Shape;486;p44"/>
          <p:cNvSpPr txBox="1"/>
          <p:nvPr>
            <p:ph idx="1" type="body"/>
          </p:nvPr>
        </p:nvSpPr>
        <p:spPr>
          <a:xfrm>
            <a:off x="4828225" y="2190850"/>
            <a:ext cx="4530600" cy="24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1e-05, Accuracy: 0.90909</a:t>
            </a:r>
            <a:endParaRPr b="1" sz="137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0.0001, Accuracy: 0.</a:t>
            </a: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981818</a:t>
            </a:r>
            <a:endParaRPr b="1" sz="137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0.001, Accuracy: </a:t>
            </a: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0.981818</a:t>
            </a:r>
            <a:endParaRPr b="1" sz="137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0.01, Accuracy: 0.872727</a:t>
            </a:r>
            <a:endParaRPr b="1" sz="137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0.1, Accuracy: 0.4363636</a:t>
            </a:r>
            <a:endParaRPr b="1" sz="137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1.0, Accuracy: 0.56363636</a:t>
            </a:r>
            <a:endParaRPr b="1" sz="1879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Neural Network: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L2 Regularization (default)</a:t>
            </a:r>
            <a:endParaRPr sz="4000"/>
          </a:p>
        </p:txBody>
      </p:sp>
      <p:sp>
        <p:nvSpPr>
          <p:cNvPr id="492" name="Google Shape;492;p45"/>
          <p:cNvSpPr txBox="1"/>
          <p:nvPr>
            <p:ph idx="1" type="body"/>
          </p:nvPr>
        </p:nvSpPr>
        <p:spPr>
          <a:xfrm>
            <a:off x="660225" y="2139375"/>
            <a:ext cx="4219500" cy="24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Default settings: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lambda = 0.01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learning rate = 0.01</a:t>
            </a:r>
            <a:endParaRPr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Results on validation set: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Accuracy: 0.9090909090909091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Precision: 0.90625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Recal: 0.9354838709677419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F1-score: 0.9206349206349206</a:t>
            </a:r>
            <a:endParaRPr sz="1600"/>
          </a:p>
        </p:txBody>
      </p:sp>
      <p:pic>
        <p:nvPicPr>
          <p:cNvPr id="493" name="Google Shape;4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50" y="2059175"/>
            <a:ext cx="3966575" cy="29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Neural Network: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L2 Regularization (optimal)</a:t>
            </a:r>
            <a:endParaRPr sz="4000"/>
          </a:p>
        </p:txBody>
      </p:sp>
      <p:sp>
        <p:nvSpPr>
          <p:cNvPr id="499" name="Google Shape;499;p46"/>
          <p:cNvSpPr txBox="1"/>
          <p:nvPr>
            <p:ph idx="1" type="body"/>
          </p:nvPr>
        </p:nvSpPr>
        <p:spPr>
          <a:xfrm>
            <a:off x="209725" y="2190850"/>
            <a:ext cx="4618500" cy="24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Finding the best lambda values in [1e-5, 1e-4, 1e-3, 1e-2, 1e-1, 1.0]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Best lambda value for L2 regularization is 0.0001 with 100% accuracy on validation set</a:t>
            </a:r>
            <a:endParaRPr sz="1600"/>
          </a:p>
        </p:txBody>
      </p:sp>
      <p:sp>
        <p:nvSpPr>
          <p:cNvPr id="500" name="Google Shape;500;p46"/>
          <p:cNvSpPr txBox="1"/>
          <p:nvPr>
            <p:ph idx="1" type="body"/>
          </p:nvPr>
        </p:nvSpPr>
        <p:spPr>
          <a:xfrm>
            <a:off x="4572000" y="2190850"/>
            <a:ext cx="4786800" cy="24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1e-05, Accuracy: 0.981818</a:t>
            </a:r>
            <a:endParaRPr b="1" sz="137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0.0001, Accuracy: 1.0</a:t>
            </a:r>
            <a:endParaRPr b="1" sz="137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0.001, Accuracy: 1.0</a:t>
            </a:r>
            <a:endParaRPr b="1" sz="137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0.01, Accuracy: 0.90909</a:t>
            </a:r>
            <a:endParaRPr b="1" sz="137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0.1, Accuracy: 0.563636</a:t>
            </a:r>
            <a:endParaRPr b="1" sz="137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79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80"/>
              <a:buChar char="-"/>
            </a:pPr>
            <a:r>
              <a:rPr b="1" lang="en" sz="137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Lambda2: 1.0, Accuracy: 0.563636</a:t>
            </a:r>
            <a:endParaRPr b="1" sz="1879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Neural Network:  Regularization on Test Set</a:t>
            </a:r>
            <a:endParaRPr sz="4000"/>
          </a:p>
        </p:txBody>
      </p:sp>
      <p:sp>
        <p:nvSpPr>
          <p:cNvPr id="506" name="Google Shape;506;p47"/>
          <p:cNvSpPr txBox="1"/>
          <p:nvPr>
            <p:ph idx="1" type="body"/>
          </p:nvPr>
        </p:nvSpPr>
        <p:spPr>
          <a:xfrm>
            <a:off x="1056963" y="4667100"/>
            <a:ext cx="28551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L1 regularization loss curve</a:t>
            </a:r>
            <a:endParaRPr sz="1600"/>
          </a:p>
        </p:txBody>
      </p:sp>
      <p:pic>
        <p:nvPicPr>
          <p:cNvPr id="507" name="Google Shape;5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510" y="1902675"/>
            <a:ext cx="3685864" cy="27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7"/>
          <p:cNvSpPr txBox="1"/>
          <p:nvPr>
            <p:ph idx="1" type="body"/>
          </p:nvPr>
        </p:nvSpPr>
        <p:spPr>
          <a:xfrm>
            <a:off x="5909750" y="4667100"/>
            <a:ext cx="28551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L2 regularization</a:t>
            </a:r>
            <a:r>
              <a:rPr lang="en" sz="1600"/>
              <a:t> loss curve</a:t>
            </a:r>
            <a:endParaRPr sz="1600"/>
          </a:p>
        </p:txBody>
      </p:sp>
      <p:pic>
        <p:nvPicPr>
          <p:cNvPr id="509" name="Google Shape;50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13" y="1971250"/>
            <a:ext cx="3801085" cy="27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Neural Network:  Regularization on Test Set</a:t>
            </a:r>
            <a:endParaRPr sz="4000"/>
          </a:p>
        </p:txBody>
      </p:sp>
      <p:sp>
        <p:nvSpPr>
          <p:cNvPr id="515" name="Google Shape;515;p48"/>
          <p:cNvSpPr txBox="1"/>
          <p:nvPr>
            <p:ph idx="1" type="body"/>
          </p:nvPr>
        </p:nvSpPr>
        <p:spPr>
          <a:xfrm>
            <a:off x="1007150" y="2229300"/>
            <a:ext cx="37695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L1 regularization on test set: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Accuracy: 0.8524590163934426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Precision: 0.8611111111111112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Recall: 0.8857142857142857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F1-score: 0.8732394366197184</a:t>
            </a:r>
            <a:endParaRPr sz="1600"/>
          </a:p>
        </p:txBody>
      </p:sp>
      <p:sp>
        <p:nvSpPr>
          <p:cNvPr id="516" name="Google Shape;516;p48"/>
          <p:cNvSpPr txBox="1"/>
          <p:nvPr>
            <p:ph idx="1" type="body"/>
          </p:nvPr>
        </p:nvSpPr>
        <p:spPr>
          <a:xfrm>
            <a:off x="4995325" y="2229300"/>
            <a:ext cx="37695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L2 regularization on test set: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Accuracy: 0.860655737704918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Precision: 0.8441558441558441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Recall: 0.9285714285714286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F1-score: 0.8843537414965986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"/>
          <p:cNvSpPr txBox="1"/>
          <p:nvPr>
            <p:ph type="title"/>
          </p:nvPr>
        </p:nvSpPr>
        <p:spPr>
          <a:xfrm>
            <a:off x="1303800" y="598575"/>
            <a:ext cx="7759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Neural Network</a:t>
            </a:r>
            <a:r>
              <a:rPr lang="en" sz="4466"/>
              <a:t>: Hyperparameter Tuning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9"/>
          <p:cNvSpPr txBox="1"/>
          <p:nvPr>
            <p:ph idx="1" type="body"/>
          </p:nvPr>
        </p:nvSpPr>
        <p:spPr>
          <a:xfrm>
            <a:off x="1303800" y="2319525"/>
            <a:ext cx="7641900" cy="25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param_grid = {</a:t>
            </a:r>
            <a:endParaRPr b="1" sz="15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'n_hidden_layers'</a:t>
            </a:r>
            <a:r>
              <a:rPr b="1" lang="en" sz="1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[2, 3, 4],</a:t>
            </a:r>
            <a:endParaRPr b="1" sz="15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'learning_rate':</a:t>
            </a:r>
            <a:r>
              <a:rPr b="1" lang="en" sz="1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[0.1, 0.01, 0.001, 0.0001, 0.00001],</a:t>
            </a:r>
            <a:endParaRPr b="1" sz="15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'act_fns'</a:t>
            </a:r>
            <a:r>
              <a:rPr b="1" lang="en" sz="1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['relu', 'sigmoid', 'tanh']</a:t>
            </a:r>
            <a:endParaRPr b="1" sz="15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0D0D"/>
                </a:solidFill>
              </a:rPr>
              <a:t>Best parameters: {'hidden_layers': 1, 'learning_rate': 0.01, 'activation': 'relu'}</a:t>
            </a:r>
            <a:endParaRPr sz="17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0D0D"/>
                </a:solidFill>
              </a:rPr>
              <a:t>Best accuracy: 0.8363636363636363</a:t>
            </a:r>
            <a:endParaRPr sz="17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0"/>
          <p:cNvSpPr txBox="1"/>
          <p:nvPr>
            <p:ph type="title"/>
          </p:nvPr>
        </p:nvSpPr>
        <p:spPr>
          <a:xfrm>
            <a:off x="1388550" y="15836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000"/>
              <a:t>Thank you for your attention</a:t>
            </a:r>
            <a:endParaRPr sz="7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Unsupervised Analysis</a:t>
            </a:r>
            <a:endParaRPr b="1" sz="30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489150"/>
            <a:ext cx="59895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700"/>
              <a:t>Plot histograms for numerical features</a:t>
            </a:r>
            <a:endParaRPr sz="17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50" y="1993500"/>
            <a:ext cx="4275550" cy="299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451" y="1993500"/>
            <a:ext cx="4275550" cy="2997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Unsupervised Analysis</a:t>
            </a:r>
            <a:endParaRPr b="1" sz="30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166575" y="1597875"/>
            <a:ext cx="32682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Plot bar plot for target variable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→ A pretty even distribution of positive and negative target values</a:t>
            </a:r>
            <a:endParaRPr sz="17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775" y="1418525"/>
            <a:ext cx="4633925" cy="36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Unsupervised Analysis: K-Means Clustering</a:t>
            </a:r>
            <a:endParaRPr b="1" sz="3000"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88475" y="1761600"/>
            <a:ext cx="14919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700"/>
              <a:t>Clusters seem to be aligned horizontally</a:t>
            </a:r>
            <a:endParaRPr sz="1700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88" y="1597875"/>
            <a:ext cx="5409419" cy="34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7463625" y="2521925"/>
            <a:ext cx="14919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DATA UNSCALED!!</a:t>
            </a:r>
            <a:endParaRPr b="1"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Cholesterol levels are in the hundreds while age is only from 30-70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Unsupervised Analysis: K-Means Clustering + Feature Normalization</a:t>
            </a:r>
            <a:endParaRPr b="1" sz="3000"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458750" y="2366550"/>
            <a:ext cx="14919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6A9955"/>
                </a:solidFill>
              </a:rPr>
              <a:t>Green cluster: </a:t>
            </a:r>
            <a:r>
              <a:rPr lang="en" sz="1700"/>
              <a:t>People with higher chol_level are mostly in their 50s</a:t>
            </a:r>
            <a:endParaRPr sz="1700"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50" y="1597875"/>
            <a:ext cx="5439125" cy="34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7383700" y="1750388"/>
            <a:ext cx="16059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Red </a:t>
            </a:r>
            <a:r>
              <a:rPr b="1" lang="en" sz="1700">
                <a:solidFill>
                  <a:srgbClr val="FF0000"/>
                </a:solidFill>
              </a:rPr>
              <a:t>cluster: </a:t>
            </a:r>
            <a:r>
              <a:rPr lang="en" sz="1700"/>
              <a:t>People in their 30s and 40s generally have lower chol level</a:t>
            </a:r>
            <a:endParaRPr sz="1700"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7383700" y="3600450"/>
            <a:ext cx="16059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4A86E8"/>
                </a:solidFill>
              </a:rPr>
              <a:t>Blue </a:t>
            </a:r>
            <a:r>
              <a:rPr b="1" lang="en" sz="1700">
                <a:solidFill>
                  <a:srgbClr val="4A86E8"/>
                </a:solidFill>
              </a:rPr>
              <a:t>cluster:</a:t>
            </a:r>
            <a:r>
              <a:rPr b="1" lang="en" sz="1700">
                <a:solidFill>
                  <a:srgbClr val="FF0000"/>
                </a:solidFill>
              </a:rPr>
              <a:t> </a:t>
            </a:r>
            <a:r>
              <a:rPr lang="en" sz="1700"/>
              <a:t>There are many in 60s with low chol level as well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Unsupervised Analysis: K-Means Clustering + Feature Normalization</a:t>
            </a:r>
            <a:endParaRPr b="1" sz="3000"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6933150" y="2660800"/>
            <a:ext cx="18279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700"/>
              <a:t>Men generally have lower cholesterol level</a:t>
            </a:r>
            <a:endParaRPr sz="1700"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49375"/>
            <a:ext cx="5292187" cy="3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Unsupervised Analysis: K-Means Clustering + Feature Normalization</a:t>
            </a:r>
            <a:endParaRPr b="1" sz="3000"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25" y="1996875"/>
            <a:ext cx="4096649" cy="26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96873"/>
            <a:ext cx="4014731" cy="26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