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73" r:id="rId10"/>
    <p:sldId id="272" r:id="rId11"/>
    <p:sldId id="271" r:id="rId12"/>
    <p:sldId id="265" r:id="rId13"/>
    <p:sldId id="269" r:id="rId14"/>
    <p:sldId id="268" r:id="rId15"/>
    <p:sldId id="275" r:id="rId16"/>
    <p:sldId id="278" r:id="rId17"/>
    <p:sldId id="282" r:id="rId18"/>
    <p:sldId id="283" r:id="rId19"/>
    <p:sldId id="285" r:id="rId20"/>
    <p:sldId id="284" r:id="rId21"/>
    <p:sldId id="260" r:id="rId22"/>
    <p:sldId id="257" r:id="rId23"/>
    <p:sldId id="25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4B20-01FD-4AA0-8185-CB7D88818EE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AF48-C46C-4302-B706-5D6E1D0B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is the graph showing?</a:t>
            </a:r>
          </a:p>
          <a:p>
            <a:pPr marL="228600" indent="-228600">
              <a:buAutoNum type="arabicPeriod"/>
            </a:pPr>
            <a:r>
              <a:rPr lang="en-US" dirty="0"/>
              <a:t>Does exercising raise cholesterol levels? Why might we be seeing such contradictory results? (Hint: bias)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EAF48-C46C-4302-B706-5D6E1D0B8F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is the graph showing?</a:t>
            </a:r>
          </a:p>
          <a:p>
            <a:pPr marL="228600" indent="-228600">
              <a:buAutoNum type="arabicPeriod"/>
            </a:pPr>
            <a:r>
              <a:rPr lang="en-US" dirty="0"/>
              <a:t>Does exercising raise cholesterol levels? Why might we be seeing such contradictory results? (Hint: bias)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EAF48-C46C-4302-B706-5D6E1D0B8F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62FA-33D2-8E3C-47EC-16B8FD016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B0D2-52A6-C26C-C69C-54758ADD4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0F82-6F00-DAE2-7D16-A9FCCD6B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FE0C-4591-4FB5-95F5-EF339A2A242C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DAFF-B2B4-1295-3329-D41EABB5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AE82-CDFF-566E-258F-5C2330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2DF8-0D90-641A-7AFB-3AD6FF8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6620-5732-2E1E-F2E5-EFC500B5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9FBD-18D7-AF56-357B-AA9F42D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F7A1-BC77-4109-9330-F46C2446E13A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4ED-C5A2-49BA-B097-BCAEA63D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8E31-A92A-8ED0-B5A2-F236259A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9B5B8-85CD-68C6-2D17-12AF35203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4B0A4-32B7-2D60-6D0A-A27E18D0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B544-F199-641E-84C9-3A83DBE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8BFD-DDAE-45AD-ADBF-69731071AE2A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5232-6CC9-00E1-0871-9F684D7E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4558-571D-630D-C7A6-44366E92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4AF-C452-01CB-F1C9-04F461C0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F5BE-F031-4375-886D-4749B11D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1D84-87B6-83A2-F64D-4F98C2E8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C8F-92E2-485F-9AE7-C674F1108148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225C-370E-FB1D-46BB-01D3BE31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4A10-6D9D-E203-219D-BF5B5AB4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615-11F5-0D24-3A8E-7BD5DFEE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544AD-3ACD-B2EE-4FB0-4AA4A96E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E86D-8E83-4DAA-C885-46F0CFDB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4461-B65B-49BF-9FB9-1307A9192657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92B3-2BEB-5304-1844-FF92CBD1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3F74-D2E3-7744-6CA6-40B7E9B1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F4E8-6A1D-2723-82DF-DC81555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9304-1555-82CB-3544-4EC4BCCB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DD0B-9AD3-62D1-F5C4-2EDD2E47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67DE-37DC-5C6A-6095-23A2A4E2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AC7-FF0E-43DF-9221-D1B162B96058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07ACB-9FB6-B0C9-35C7-ADDD96CF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FB66-019D-BE45-32F9-452ABC19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C406-093E-008F-2210-2B9CB241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DCF9-7EEC-4199-F920-12E3B7C3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5F18-F1F1-8F01-A8FE-B4D3F5B18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2F46-A67D-5F99-EC4E-68457DB2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73782-B9A1-3B7F-C761-D23D43EFB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CC179-BA83-4421-4377-A5F99BE2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C4AA-E47B-4653-A121-22C0E844178B}" type="datetime1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F4748-CA93-278D-50A2-9666AD45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FD417-EAB7-4C85-5AE4-F2EFEE3E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C7EA-4311-5B7C-281F-EA53BF28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E013C-9F0A-6ABD-EC93-F3BA1B1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5A66-075F-49B1-8F7F-B1BFE461CA7B}" type="datetime1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4160E-8B77-A09E-BE22-D9B9C7DF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C721F-BE12-FA5F-FA04-E798E077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5A029-FFE2-4E9C-D6F0-27A3D611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53F9-18AB-4A31-BBC6-A81D06081A36}" type="datetime1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28C95-F40B-A690-CDA0-19538DB6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61FAB-0282-9C81-726B-05EFB9D6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C5B4-6339-CA06-EFBE-FCD8A828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0CEF-87C1-FAF1-19EC-89778B42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D737D-256D-E774-D22E-93E14452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B74C-62E2-C896-3B56-03E157EB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8E08-BD93-4ED8-A400-0BF179F71E62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1006-220A-4726-D04B-1D423EE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321B8-1B76-9E45-81C7-549EFB26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6CAD-6EA3-12C6-D95E-DED75666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CC815-C3F0-AAFC-65F5-72F7BB767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E0828-D9F0-5FD3-E403-A30416FB3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013F-8923-708D-FB98-FAC96588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AC50-F3B0-4FE2-AB0C-8CCCB8164C33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DF4C-F921-EB87-EE4D-A2A370D7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5305-E9D8-8CAC-A5B2-A6ECA58B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AACA6-44C7-9458-5945-EF93E45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5B40-50CB-79A9-F9D3-F55B4A4D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B300-C73D-A930-02A6-2D973257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7E5C-3FA8-4C10-A29F-15DFC7E040D5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2153-0FA8-B794-0832-8C598698D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FB4E-0B7D-F171-4D2C-DD1958762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1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514142734/http:/tylervigen.com/spurious-correl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archive.org/web/20150514142734/http:/tylervigen.com/spurious-correlation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514142734/http:/tylervigen.com/spurious-correl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038-B61E-A018-E7B1-2466FB3D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>
                <a:latin typeface="+mn-lt"/>
              </a:rPr>
              <a:t>Gold standard of evidence:</a:t>
            </a:r>
            <a:br>
              <a:rPr lang="en-US" sz="5300" dirty="0">
                <a:latin typeface="+mn-lt"/>
              </a:rPr>
            </a:br>
            <a:r>
              <a:rPr lang="en-US" sz="5300" dirty="0">
                <a:latin typeface="+mn-lt"/>
              </a:rPr>
              <a:t>Randomized Controlled Trial 101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C50F2-B911-14B9-A803-BE5A2665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F78A00-CD8D-222D-2A19-A322E1A3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/>
          <a:lstStyle/>
          <a:p>
            <a:r>
              <a:rPr lang="en-US" dirty="0">
                <a:latin typeface="+mj-lt"/>
              </a:rPr>
              <a:t>Thuy Nguyen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BBD4AA-C04F-556F-FFB9-B59EEE988682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15/10/2023</a:t>
            </a:r>
          </a:p>
        </p:txBody>
      </p:sp>
    </p:spTree>
    <p:extLst>
      <p:ext uri="{BB962C8B-B14F-4D97-AF65-F5344CB8AC3E}">
        <p14:creationId xmlns:p14="http://schemas.microsoft.com/office/powerpoint/2010/main" val="302385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effect of </a:t>
            </a:r>
            <a:r>
              <a:rPr lang="en-US" sz="4000" b="1" dirty="0"/>
              <a:t>exercising</a:t>
            </a:r>
            <a:r>
              <a:rPr lang="en-US" sz="4000" dirty="0"/>
              <a:t> on </a:t>
            </a:r>
            <a:r>
              <a:rPr lang="en-US" sz="4000" b="1" dirty="0"/>
              <a:t>health</a:t>
            </a:r>
            <a:r>
              <a:rPr lang="en-US" sz="4000" dirty="0"/>
              <a:t>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Independent variable:</a:t>
            </a:r>
            <a:r>
              <a:rPr lang="en-US" dirty="0"/>
              <a:t> whether someone exercises or not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Dependent variable: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C7DB9-980F-7EBE-2867-961B3659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effect of </a:t>
            </a:r>
            <a:r>
              <a:rPr lang="en-US" sz="4000" b="1" dirty="0"/>
              <a:t>exercising</a:t>
            </a:r>
            <a:r>
              <a:rPr lang="en-US" sz="4000" dirty="0"/>
              <a:t> on </a:t>
            </a:r>
            <a:r>
              <a:rPr lang="en-US" sz="4000" b="1" dirty="0"/>
              <a:t>health</a:t>
            </a:r>
            <a:r>
              <a:rPr lang="en-US" sz="4000" dirty="0"/>
              <a:t>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Independent variable:</a:t>
            </a:r>
            <a:r>
              <a:rPr lang="en-US" dirty="0"/>
              <a:t> whether someone exercises or not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Dependent variable:</a:t>
            </a:r>
            <a:r>
              <a:rPr lang="en-US" dirty="0"/>
              <a:t> cholesterol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DCB08-E9D5-BB97-023C-CC5DEC3C91AD}"/>
              </a:ext>
            </a:extLst>
          </p:cNvPr>
          <p:cNvSpPr txBox="1"/>
          <p:nvPr/>
        </p:nvSpPr>
        <p:spPr>
          <a:xfrm>
            <a:off x="5684981" y="2322167"/>
            <a:ext cx="575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much time per week does someone spend exercising?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085D0-A9BF-FA3D-17CC-3DB730005112}"/>
              </a:ext>
            </a:extLst>
          </p:cNvPr>
          <p:cNvSpPr txBox="1"/>
          <p:nvPr/>
        </p:nvSpPr>
        <p:spPr>
          <a:xfrm>
            <a:off x="5745900" y="3325528"/>
            <a:ext cx="550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Blood pressure? Resting heart rate? Mobility?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507D8B6-D405-AB1C-8097-DBA2E51881B2}"/>
              </a:ext>
            </a:extLst>
          </p:cNvPr>
          <p:cNvSpPr/>
          <p:nvPr/>
        </p:nvSpPr>
        <p:spPr>
          <a:xfrm rot="10165895">
            <a:off x="5273962" y="1810652"/>
            <a:ext cx="646546" cy="720437"/>
          </a:xfrm>
          <a:prstGeom prst="arc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54D619F-48B7-DAD2-2FD9-8329B2077CDA}"/>
              </a:ext>
            </a:extLst>
          </p:cNvPr>
          <p:cNvSpPr/>
          <p:nvPr/>
        </p:nvSpPr>
        <p:spPr>
          <a:xfrm rot="10165895">
            <a:off x="5361709" y="2812833"/>
            <a:ext cx="646546" cy="720437"/>
          </a:xfrm>
          <a:prstGeom prst="arc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86B33-47D7-4890-A9E3-FDD63ADF700D}"/>
              </a:ext>
            </a:extLst>
          </p:cNvPr>
          <p:cNvSpPr txBox="1"/>
          <p:nvPr/>
        </p:nvSpPr>
        <p:spPr>
          <a:xfrm>
            <a:off x="3108918" y="5073825"/>
            <a:ext cx="550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Many ways to define 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dirty="0">
                <a:solidFill>
                  <a:schemeClr val="accent1"/>
                </a:solidFill>
              </a:rPr>
              <a:t>independent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dirty="0">
                <a:solidFill>
                  <a:schemeClr val="accent1"/>
                </a:solidFill>
              </a:rPr>
              <a:t>dependent</a:t>
            </a:r>
            <a:r>
              <a:rPr lang="en-US" sz="2800" dirty="0">
                <a:solidFill>
                  <a:schemeClr val="accent1"/>
                </a:solidFill>
              </a:rPr>
              <a:t> variables!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763D2D-49D2-872A-5D4C-6B9A7A0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effect of </a:t>
            </a:r>
            <a:r>
              <a:rPr lang="en-US" sz="4000" b="1" dirty="0"/>
              <a:t>exercising</a:t>
            </a:r>
            <a:r>
              <a:rPr lang="en-US" sz="4000" dirty="0"/>
              <a:t> on </a:t>
            </a:r>
            <a:r>
              <a:rPr lang="en-US" sz="4000" b="1" dirty="0"/>
              <a:t>health</a:t>
            </a:r>
            <a:r>
              <a:rPr lang="en-US" sz="4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60EC2-02DD-FED0-7C18-3A20F1114483}"/>
              </a:ext>
            </a:extLst>
          </p:cNvPr>
          <p:cNvSpPr txBox="1"/>
          <p:nvPr/>
        </p:nvSpPr>
        <p:spPr>
          <a:xfrm>
            <a:off x="1010194" y="1508423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Recruit participants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5FFB31-0F44-15E7-7F32-0CEF24C954FB}"/>
              </a:ext>
            </a:extLst>
          </p:cNvPr>
          <p:cNvSpPr/>
          <p:nvPr/>
        </p:nvSpPr>
        <p:spPr>
          <a:xfrm>
            <a:off x="1001485" y="330925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B92DC1-5DFE-0200-7B64-376038B9F135}"/>
              </a:ext>
            </a:extLst>
          </p:cNvPr>
          <p:cNvSpPr/>
          <p:nvPr/>
        </p:nvSpPr>
        <p:spPr>
          <a:xfrm>
            <a:off x="1458685" y="35661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613F6D-BC03-8B5E-EF0B-575F5C46EDBB}"/>
              </a:ext>
            </a:extLst>
          </p:cNvPr>
          <p:cNvSpPr/>
          <p:nvPr/>
        </p:nvSpPr>
        <p:spPr>
          <a:xfrm>
            <a:off x="1693816" y="31226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F5F2BA-4A02-29CA-AD61-3CEFFF14424C}"/>
              </a:ext>
            </a:extLst>
          </p:cNvPr>
          <p:cNvSpPr/>
          <p:nvPr/>
        </p:nvSpPr>
        <p:spPr>
          <a:xfrm>
            <a:off x="1763485" y="38709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26DA71-A623-2E6C-3326-AF2BC61FF01F}"/>
              </a:ext>
            </a:extLst>
          </p:cNvPr>
          <p:cNvSpPr/>
          <p:nvPr/>
        </p:nvSpPr>
        <p:spPr>
          <a:xfrm>
            <a:off x="2290354" y="380129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3B554AB-E009-FCC0-5129-F9A138E1AC0A}"/>
              </a:ext>
            </a:extLst>
          </p:cNvPr>
          <p:cNvSpPr/>
          <p:nvPr/>
        </p:nvSpPr>
        <p:spPr>
          <a:xfrm>
            <a:off x="2068285" y="41757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361E48-3FDE-F8F9-94AE-A0A984C35B13}"/>
              </a:ext>
            </a:extLst>
          </p:cNvPr>
          <p:cNvSpPr/>
          <p:nvPr/>
        </p:nvSpPr>
        <p:spPr>
          <a:xfrm>
            <a:off x="2137954" y="35313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35F26FE-6F1D-17FF-E8FE-161F850B57FF}"/>
              </a:ext>
            </a:extLst>
          </p:cNvPr>
          <p:cNvSpPr/>
          <p:nvPr/>
        </p:nvSpPr>
        <p:spPr>
          <a:xfrm>
            <a:off x="2360023" y="48680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A20AF0-694A-C057-6A21-75B9800329DE}"/>
              </a:ext>
            </a:extLst>
          </p:cNvPr>
          <p:cNvSpPr/>
          <p:nvPr/>
        </p:nvSpPr>
        <p:spPr>
          <a:xfrm>
            <a:off x="931816" y="42311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A57AB0-1C11-09DB-F905-4BB2D5ECD039}"/>
              </a:ext>
            </a:extLst>
          </p:cNvPr>
          <p:cNvSpPr/>
          <p:nvPr/>
        </p:nvSpPr>
        <p:spPr>
          <a:xfrm>
            <a:off x="1389016" y="41757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49AFFF-0DE0-EBE4-BB23-61EF83959FAB}"/>
              </a:ext>
            </a:extLst>
          </p:cNvPr>
          <p:cNvSpPr/>
          <p:nvPr/>
        </p:nvSpPr>
        <p:spPr>
          <a:xfrm>
            <a:off x="1236616" y="45359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78471C3-3269-B9DD-465F-826D3EBEB5F1}"/>
              </a:ext>
            </a:extLst>
          </p:cNvPr>
          <p:cNvSpPr/>
          <p:nvPr/>
        </p:nvSpPr>
        <p:spPr>
          <a:xfrm>
            <a:off x="3065416" y="413411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41ED91F-4158-B86C-DDF0-8FEBEBCDDAED}"/>
              </a:ext>
            </a:extLst>
          </p:cNvPr>
          <p:cNvSpPr/>
          <p:nvPr/>
        </p:nvSpPr>
        <p:spPr>
          <a:xfrm>
            <a:off x="2612571" y="34485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532E339-F2E3-30A5-44CC-F91E59F5D243}"/>
              </a:ext>
            </a:extLst>
          </p:cNvPr>
          <p:cNvSpPr/>
          <p:nvPr/>
        </p:nvSpPr>
        <p:spPr>
          <a:xfrm>
            <a:off x="1902823" y="460560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A1EA83F-381F-0529-48C9-26BABFF0DB2B}"/>
              </a:ext>
            </a:extLst>
          </p:cNvPr>
          <p:cNvSpPr/>
          <p:nvPr/>
        </p:nvSpPr>
        <p:spPr>
          <a:xfrm>
            <a:off x="1837508" y="28999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109055-18D2-3EF3-D1C1-0815A24AA6F5}"/>
              </a:ext>
            </a:extLst>
          </p:cNvPr>
          <p:cNvSpPr/>
          <p:nvPr/>
        </p:nvSpPr>
        <p:spPr>
          <a:xfrm>
            <a:off x="1989908" y="30523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E6460D6-05FB-5193-66EF-956A9070C9B8}"/>
              </a:ext>
            </a:extLst>
          </p:cNvPr>
          <p:cNvSpPr/>
          <p:nvPr/>
        </p:nvSpPr>
        <p:spPr>
          <a:xfrm>
            <a:off x="3065416" y="341811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1302A4-3419-7297-8544-572877854B16}"/>
              </a:ext>
            </a:extLst>
          </p:cNvPr>
          <p:cNvSpPr/>
          <p:nvPr/>
        </p:nvSpPr>
        <p:spPr>
          <a:xfrm>
            <a:off x="2436221" y="422427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E6BEC1-B749-07F7-B073-6A1D34204793}"/>
              </a:ext>
            </a:extLst>
          </p:cNvPr>
          <p:cNvSpPr/>
          <p:nvPr/>
        </p:nvSpPr>
        <p:spPr>
          <a:xfrm>
            <a:off x="1846216" y="24744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D7462C7-829D-EBC0-39BF-F6D2879F5C8F}"/>
              </a:ext>
            </a:extLst>
          </p:cNvPr>
          <p:cNvSpPr/>
          <p:nvPr/>
        </p:nvSpPr>
        <p:spPr>
          <a:xfrm>
            <a:off x="2303416" y="27313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A9A46-C221-3388-A597-638D9877CDCB}"/>
              </a:ext>
            </a:extLst>
          </p:cNvPr>
          <p:cNvSpPr/>
          <p:nvPr/>
        </p:nvSpPr>
        <p:spPr>
          <a:xfrm>
            <a:off x="2538547" y="22878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CB6A900-298F-6728-1C3A-CFB14CD704EB}"/>
              </a:ext>
            </a:extLst>
          </p:cNvPr>
          <p:cNvSpPr/>
          <p:nvPr/>
        </p:nvSpPr>
        <p:spPr>
          <a:xfrm>
            <a:off x="2608216" y="30361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382CC23-8892-6DB0-72BB-163A2C66C954}"/>
              </a:ext>
            </a:extLst>
          </p:cNvPr>
          <p:cNvSpPr/>
          <p:nvPr/>
        </p:nvSpPr>
        <p:spPr>
          <a:xfrm>
            <a:off x="3135085" y="29664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272AB28-8653-EC05-F699-04ABB926E666}"/>
              </a:ext>
            </a:extLst>
          </p:cNvPr>
          <p:cNvSpPr/>
          <p:nvPr/>
        </p:nvSpPr>
        <p:spPr>
          <a:xfrm>
            <a:off x="2913016" y="33409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2B7B74C-D8C5-D1C7-1286-266DC273C267}"/>
              </a:ext>
            </a:extLst>
          </p:cNvPr>
          <p:cNvSpPr/>
          <p:nvPr/>
        </p:nvSpPr>
        <p:spPr>
          <a:xfrm>
            <a:off x="2982685" y="269652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FBE352F-7255-55B1-22C4-2AD7AAF37542}"/>
              </a:ext>
            </a:extLst>
          </p:cNvPr>
          <p:cNvSpPr/>
          <p:nvPr/>
        </p:nvSpPr>
        <p:spPr>
          <a:xfrm>
            <a:off x="3204754" y="40332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05A37F-2FCB-15D2-DCA2-235F19443E1B}"/>
              </a:ext>
            </a:extLst>
          </p:cNvPr>
          <p:cNvSpPr/>
          <p:nvPr/>
        </p:nvSpPr>
        <p:spPr>
          <a:xfrm>
            <a:off x="1776547" y="33963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795B1-FE83-60E1-D9DC-0AF10A898018}"/>
              </a:ext>
            </a:extLst>
          </p:cNvPr>
          <p:cNvSpPr/>
          <p:nvPr/>
        </p:nvSpPr>
        <p:spPr>
          <a:xfrm>
            <a:off x="2233747" y="334096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AC7F942-4EDC-E222-F94D-E3FD257C5067}"/>
              </a:ext>
            </a:extLst>
          </p:cNvPr>
          <p:cNvSpPr/>
          <p:nvPr/>
        </p:nvSpPr>
        <p:spPr>
          <a:xfrm>
            <a:off x="2081347" y="3701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765C6F9-53B4-0848-9BEF-66A26B3486FE}"/>
              </a:ext>
            </a:extLst>
          </p:cNvPr>
          <p:cNvSpPr/>
          <p:nvPr/>
        </p:nvSpPr>
        <p:spPr>
          <a:xfrm>
            <a:off x="3910147" y="329932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D4A86A9-7DF5-4DAE-0B25-2C372D86423B}"/>
              </a:ext>
            </a:extLst>
          </p:cNvPr>
          <p:cNvSpPr/>
          <p:nvPr/>
        </p:nvSpPr>
        <p:spPr>
          <a:xfrm>
            <a:off x="3457302" y="26137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49FAAB8-10B2-948C-4C6E-BE6F67E26E8D}"/>
              </a:ext>
            </a:extLst>
          </p:cNvPr>
          <p:cNvSpPr/>
          <p:nvPr/>
        </p:nvSpPr>
        <p:spPr>
          <a:xfrm>
            <a:off x="2747554" y="377081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E36015E-DCBA-85E6-CB64-E8218D2DA26B}"/>
              </a:ext>
            </a:extLst>
          </p:cNvPr>
          <p:cNvSpPr/>
          <p:nvPr/>
        </p:nvSpPr>
        <p:spPr>
          <a:xfrm>
            <a:off x="2682239" y="20651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3051CC2-4E80-157C-DCD1-52E44B7F6285}"/>
              </a:ext>
            </a:extLst>
          </p:cNvPr>
          <p:cNvSpPr/>
          <p:nvPr/>
        </p:nvSpPr>
        <p:spPr>
          <a:xfrm>
            <a:off x="2834639" y="22175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7572DAB-21C7-3635-1357-30707790C0B0}"/>
              </a:ext>
            </a:extLst>
          </p:cNvPr>
          <p:cNvSpPr/>
          <p:nvPr/>
        </p:nvSpPr>
        <p:spPr>
          <a:xfrm>
            <a:off x="3910147" y="25833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62958E8-EF19-A2FF-B549-F3DBCDD2E744}"/>
              </a:ext>
            </a:extLst>
          </p:cNvPr>
          <p:cNvSpPr/>
          <p:nvPr/>
        </p:nvSpPr>
        <p:spPr>
          <a:xfrm>
            <a:off x="3522616" y="33963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D09B7A8-B9C0-8262-AD35-C631D342E5F7}"/>
              </a:ext>
            </a:extLst>
          </p:cNvPr>
          <p:cNvSpPr/>
          <p:nvPr/>
        </p:nvSpPr>
        <p:spPr>
          <a:xfrm>
            <a:off x="3013166" y="4267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9B34D30-82F5-EED6-7199-430A7C58C4B6}"/>
              </a:ext>
            </a:extLst>
          </p:cNvPr>
          <p:cNvSpPr/>
          <p:nvPr/>
        </p:nvSpPr>
        <p:spPr>
          <a:xfrm>
            <a:off x="2791097" y="46424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99100A5-F4ED-EB02-7147-5429EECFB7DA}"/>
              </a:ext>
            </a:extLst>
          </p:cNvPr>
          <p:cNvSpPr/>
          <p:nvPr/>
        </p:nvSpPr>
        <p:spPr>
          <a:xfrm>
            <a:off x="2860766" y="39980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47E4F43-8E00-7CD8-020B-6B9E36891527}"/>
              </a:ext>
            </a:extLst>
          </p:cNvPr>
          <p:cNvSpPr/>
          <p:nvPr/>
        </p:nvSpPr>
        <p:spPr>
          <a:xfrm>
            <a:off x="3788228" y="46008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AAAD545-326E-2952-A900-5BB83C7DF862}"/>
              </a:ext>
            </a:extLst>
          </p:cNvPr>
          <p:cNvSpPr/>
          <p:nvPr/>
        </p:nvSpPr>
        <p:spPr>
          <a:xfrm>
            <a:off x="3335383" y="391528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F9C4E6-000E-4B60-1E0C-BFDA7767E571}"/>
              </a:ext>
            </a:extLst>
          </p:cNvPr>
          <p:cNvSpPr/>
          <p:nvPr/>
        </p:nvSpPr>
        <p:spPr>
          <a:xfrm>
            <a:off x="3788228" y="38848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58054F2-4548-57D7-D7CE-6EB3FD633A6B}"/>
              </a:ext>
            </a:extLst>
          </p:cNvPr>
          <p:cNvSpPr/>
          <p:nvPr/>
        </p:nvSpPr>
        <p:spPr>
          <a:xfrm>
            <a:off x="3400697" y="46978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F4836EA-F1FF-CF23-1364-75058E168B26}"/>
              </a:ext>
            </a:extLst>
          </p:cNvPr>
          <p:cNvSpPr/>
          <p:nvPr/>
        </p:nvSpPr>
        <p:spPr>
          <a:xfrm>
            <a:off x="3635828" y="380765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0A31F3A-D085-339E-87BA-D82FA1DDA775}"/>
              </a:ext>
            </a:extLst>
          </p:cNvPr>
          <p:cNvSpPr/>
          <p:nvPr/>
        </p:nvSpPr>
        <p:spPr>
          <a:xfrm>
            <a:off x="3927566" y="449998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9306EA-0AC6-D53C-9D6B-B229D5C1E13E}"/>
              </a:ext>
            </a:extLst>
          </p:cNvPr>
          <p:cNvSpPr/>
          <p:nvPr/>
        </p:nvSpPr>
        <p:spPr>
          <a:xfrm>
            <a:off x="2956559" y="380765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7D91C9E-D0D0-CDC7-ADB4-D9B8662E635C}"/>
              </a:ext>
            </a:extLst>
          </p:cNvPr>
          <p:cNvSpPr/>
          <p:nvPr/>
        </p:nvSpPr>
        <p:spPr>
          <a:xfrm>
            <a:off x="2804159" y="4167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8199F80-A5D3-3381-EEF0-76AE9D40F432}"/>
              </a:ext>
            </a:extLst>
          </p:cNvPr>
          <p:cNvSpPr/>
          <p:nvPr/>
        </p:nvSpPr>
        <p:spPr>
          <a:xfrm>
            <a:off x="3470366" y="423750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B05A026-FF8D-215C-0D51-0D764F4634CE}"/>
              </a:ext>
            </a:extLst>
          </p:cNvPr>
          <p:cNvSpPr/>
          <p:nvPr/>
        </p:nvSpPr>
        <p:spPr>
          <a:xfrm>
            <a:off x="4245428" y="386303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2CD37BB-9AF3-D7BA-9932-3E956586EF18}"/>
              </a:ext>
            </a:extLst>
          </p:cNvPr>
          <p:cNvSpPr/>
          <p:nvPr/>
        </p:nvSpPr>
        <p:spPr>
          <a:xfrm>
            <a:off x="2011678" y="39896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1067BCE-212F-5E6E-64C0-FE600337E12D}"/>
              </a:ext>
            </a:extLst>
          </p:cNvPr>
          <p:cNvSpPr/>
          <p:nvPr/>
        </p:nvSpPr>
        <p:spPr>
          <a:xfrm>
            <a:off x="3317964" y="37011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FF5D1E8-98A5-6475-DA47-B1D8BBAA4DB1}"/>
              </a:ext>
            </a:extLst>
          </p:cNvPr>
          <p:cNvSpPr/>
          <p:nvPr/>
        </p:nvSpPr>
        <p:spPr>
          <a:xfrm>
            <a:off x="3061061" y="45933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6F5B7C3-9A6D-2BD7-0202-89F2E6327469}"/>
              </a:ext>
            </a:extLst>
          </p:cNvPr>
          <p:cNvSpPr/>
          <p:nvPr/>
        </p:nvSpPr>
        <p:spPr>
          <a:xfrm>
            <a:off x="3635828" y="30569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B9D3D34-2D41-2AC5-7B46-2223F1E6416F}"/>
              </a:ext>
            </a:extLst>
          </p:cNvPr>
          <p:cNvSpPr/>
          <p:nvPr/>
        </p:nvSpPr>
        <p:spPr>
          <a:xfrm>
            <a:off x="1140823" y="380765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F27C95-3E53-00AA-0EDA-433E9495B227}"/>
              </a:ext>
            </a:extLst>
          </p:cNvPr>
          <p:cNvSpPr/>
          <p:nvPr/>
        </p:nvSpPr>
        <p:spPr>
          <a:xfrm>
            <a:off x="2673530" y="26983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AEB8E8F-8258-AF44-376F-A481BC1B5EBA}"/>
              </a:ext>
            </a:extLst>
          </p:cNvPr>
          <p:cNvSpPr/>
          <p:nvPr/>
        </p:nvSpPr>
        <p:spPr>
          <a:xfrm>
            <a:off x="2386147" y="349336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902C562-9860-E3B3-82DF-C7E846065851}"/>
              </a:ext>
            </a:extLst>
          </p:cNvPr>
          <p:cNvSpPr/>
          <p:nvPr/>
        </p:nvSpPr>
        <p:spPr>
          <a:xfrm>
            <a:off x="2164078" y="41420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94B4EF4-F9D2-0F47-A0A9-3EC23653906A}"/>
              </a:ext>
            </a:extLst>
          </p:cNvPr>
          <p:cNvSpPr/>
          <p:nvPr/>
        </p:nvSpPr>
        <p:spPr>
          <a:xfrm>
            <a:off x="3470364" y="38535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63A1AB-1837-5F08-7DB3-BA4733588DF4}"/>
              </a:ext>
            </a:extLst>
          </p:cNvPr>
          <p:cNvSpPr/>
          <p:nvPr/>
        </p:nvSpPr>
        <p:spPr>
          <a:xfrm>
            <a:off x="3213461" y="47457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FC178FD-AB7A-6C10-7906-EF7CF1386AEF}"/>
              </a:ext>
            </a:extLst>
          </p:cNvPr>
          <p:cNvSpPr/>
          <p:nvPr/>
        </p:nvSpPr>
        <p:spPr>
          <a:xfrm>
            <a:off x="3788228" y="32093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AA2588A-E243-9411-B8FE-7ED5E815C40C}"/>
              </a:ext>
            </a:extLst>
          </p:cNvPr>
          <p:cNvSpPr/>
          <p:nvPr/>
        </p:nvSpPr>
        <p:spPr>
          <a:xfrm>
            <a:off x="1293223" y="396005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1C5898-7DFD-274A-EB08-BE77F4CC7AC3}"/>
              </a:ext>
            </a:extLst>
          </p:cNvPr>
          <p:cNvSpPr/>
          <p:nvPr/>
        </p:nvSpPr>
        <p:spPr>
          <a:xfrm>
            <a:off x="2825930" y="28507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lide Number Placeholder 120">
            <a:extLst>
              <a:ext uri="{FF2B5EF4-FFF2-40B4-BE49-F238E27FC236}">
                <a16:creationId xmlns:a16="http://schemas.microsoft.com/office/drawing/2014/main" id="{3CFD74C6-8817-1839-EA1C-47C672AA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effect of </a:t>
            </a:r>
            <a:r>
              <a:rPr lang="en-US" sz="4000" b="1" dirty="0"/>
              <a:t>exercising</a:t>
            </a:r>
            <a:r>
              <a:rPr lang="en-US" sz="4000" dirty="0"/>
              <a:t> on </a:t>
            </a:r>
            <a:r>
              <a:rPr lang="en-US" sz="4000" b="1" dirty="0"/>
              <a:t>health</a:t>
            </a:r>
            <a:r>
              <a:rPr lang="en-US" sz="4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60EC2-02DD-FED0-7C18-3A20F1114483}"/>
              </a:ext>
            </a:extLst>
          </p:cNvPr>
          <p:cNvSpPr txBox="1"/>
          <p:nvPr/>
        </p:nvSpPr>
        <p:spPr>
          <a:xfrm>
            <a:off x="1000958" y="1526329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about their exercise habits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4D144A-62E3-9B31-D13C-90D261A693E3}"/>
              </a:ext>
            </a:extLst>
          </p:cNvPr>
          <p:cNvSpPr/>
          <p:nvPr/>
        </p:nvSpPr>
        <p:spPr>
          <a:xfrm>
            <a:off x="831229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CBDA-3869-EEFF-B95A-6478C410EB7D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5CBC1-521E-9238-7F65-ACE4F17FB58D}"/>
              </a:ext>
            </a:extLst>
          </p:cNvPr>
          <p:cNvSpPr txBox="1"/>
          <p:nvPr/>
        </p:nvSpPr>
        <p:spPr>
          <a:xfrm>
            <a:off x="1062444" y="618239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exercises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0C5D1-50F3-D5A2-CDDC-EAA7C26BC33E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does not exercise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6666DDC-3489-E34C-B534-5B83FF3C72D3}"/>
              </a:ext>
            </a:extLst>
          </p:cNvPr>
          <p:cNvSpPr/>
          <p:nvPr/>
        </p:nvSpPr>
        <p:spPr>
          <a:xfrm>
            <a:off x="1001485" y="330925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0094BE4-672A-22C2-781E-1F7DBD3230A3}"/>
              </a:ext>
            </a:extLst>
          </p:cNvPr>
          <p:cNvSpPr/>
          <p:nvPr/>
        </p:nvSpPr>
        <p:spPr>
          <a:xfrm>
            <a:off x="1458685" y="356616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B89DAE2-D628-5C27-3447-BCE16FD25762}"/>
              </a:ext>
            </a:extLst>
          </p:cNvPr>
          <p:cNvSpPr/>
          <p:nvPr/>
        </p:nvSpPr>
        <p:spPr>
          <a:xfrm>
            <a:off x="1693816" y="31226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FFF70E-1625-DE0E-D400-065655295CD1}"/>
              </a:ext>
            </a:extLst>
          </p:cNvPr>
          <p:cNvSpPr/>
          <p:nvPr/>
        </p:nvSpPr>
        <p:spPr>
          <a:xfrm>
            <a:off x="1763485" y="38709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657DAE7-F147-51DB-8B2B-4B03EE475F81}"/>
              </a:ext>
            </a:extLst>
          </p:cNvPr>
          <p:cNvSpPr/>
          <p:nvPr/>
        </p:nvSpPr>
        <p:spPr>
          <a:xfrm>
            <a:off x="2290354" y="380129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42678B2-3729-B27A-4685-8B1D1DC3AA3D}"/>
              </a:ext>
            </a:extLst>
          </p:cNvPr>
          <p:cNvSpPr/>
          <p:nvPr/>
        </p:nvSpPr>
        <p:spPr>
          <a:xfrm>
            <a:off x="2068285" y="41757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8289E9B-405A-BA06-B695-064EBA8E497A}"/>
              </a:ext>
            </a:extLst>
          </p:cNvPr>
          <p:cNvSpPr/>
          <p:nvPr/>
        </p:nvSpPr>
        <p:spPr>
          <a:xfrm>
            <a:off x="2137954" y="35313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53DD93B-648D-C233-BE34-EE913F215EBB}"/>
              </a:ext>
            </a:extLst>
          </p:cNvPr>
          <p:cNvSpPr/>
          <p:nvPr/>
        </p:nvSpPr>
        <p:spPr>
          <a:xfrm>
            <a:off x="2360023" y="486809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356F37-4B87-C6EE-EC89-386E1AE011FA}"/>
              </a:ext>
            </a:extLst>
          </p:cNvPr>
          <p:cNvSpPr/>
          <p:nvPr/>
        </p:nvSpPr>
        <p:spPr>
          <a:xfrm>
            <a:off x="931816" y="42311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2EB7F9C-C5A5-927C-2FDD-2FD8E9D09A0D}"/>
              </a:ext>
            </a:extLst>
          </p:cNvPr>
          <p:cNvSpPr/>
          <p:nvPr/>
        </p:nvSpPr>
        <p:spPr>
          <a:xfrm>
            <a:off x="1389016" y="41757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D69917E-86F1-AA3E-A634-D3F9A39DD196}"/>
              </a:ext>
            </a:extLst>
          </p:cNvPr>
          <p:cNvSpPr/>
          <p:nvPr/>
        </p:nvSpPr>
        <p:spPr>
          <a:xfrm>
            <a:off x="1236616" y="45359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B338560-6482-9B0A-10AB-E3E308EA14FC}"/>
              </a:ext>
            </a:extLst>
          </p:cNvPr>
          <p:cNvSpPr/>
          <p:nvPr/>
        </p:nvSpPr>
        <p:spPr>
          <a:xfrm>
            <a:off x="3065416" y="413411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6E36F11-2942-FA3B-3ABE-DBF60683C581}"/>
              </a:ext>
            </a:extLst>
          </p:cNvPr>
          <p:cNvSpPr/>
          <p:nvPr/>
        </p:nvSpPr>
        <p:spPr>
          <a:xfrm>
            <a:off x="2612571" y="34485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74718BC-E247-F216-BA55-B68D046CB256}"/>
              </a:ext>
            </a:extLst>
          </p:cNvPr>
          <p:cNvSpPr/>
          <p:nvPr/>
        </p:nvSpPr>
        <p:spPr>
          <a:xfrm>
            <a:off x="1902823" y="460560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4E5F9AC-14AB-B9E3-AC99-C41C7F492491}"/>
              </a:ext>
            </a:extLst>
          </p:cNvPr>
          <p:cNvSpPr/>
          <p:nvPr/>
        </p:nvSpPr>
        <p:spPr>
          <a:xfrm>
            <a:off x="1837508" y="28999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50A4195-6116-909B-D64D-7B0251F7AFD0}"/>
              </a:ext>
            </a:extLst>
          </p:cNvPr>
          <p:cNvSpPr/>
          <p:nvPr/>
        </p:nvSpPr>
        <p:spPr>
          <a:xfrm>
            <a:off x="1989908" y="305235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636332A-CAFE-8926-C7BB-BF027E5B8BA9}"/>
              </a:ext>
            </a:extLst>
          </p:cNvPr>
          <p:cNvSpPr/>
          <p:nvPr/>
        </p:nvSpPr>
        <p:spPr>
          <a:xfrm>
            <a:off x="3065416" y="341811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230C2D7-5225-5D14-1992-37F187FA16B5}"/>
              </a:ext>
            </a:extLst>
          </p:cNvPr>
          <p:cNvSpPr/>
          <p:nvPr/>
        </p:nvSpPr>
        <p:spPr>
          <a:xfrm>
            <a:off x="2436221" y="422427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814A303-8D10-D52C-30A8-420BE9090874}"/>
              </a:ext>
            </a:extLst>
          </p:cNvPr>
          <p:cNvSpPr/>
          <p:nvPr/>
        </p:nvSpPr>
        <p:spPr>
          <a:xfrm>
            <a:off x="1846216" y="247445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DE4D1F7-B86E-D806-094A-71C4831564CD}"/>
              </a:ext>
            </a:extLst>
          </p:cNvPr>
          <p:cNvSpPr/>
          <p:nvPr/>
        </p:nvSpPr>
        <p:spPr>
          <a:xfrm>
            <a:off x="2303416" y="27313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F0C294B-4A55-7FB1-97F9-39CFABE5DFEB}"/>
              </a:ext>
            </a:extLst>
          </p:cNvPr>
          <p:cNvSpPr/>
          <p:nvPr/>
        </p:nvSpPr>
        <p:spPr>
          <a:xfrm>
            <a:off x="2538547" y="22878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0C0C1D79-1A85-C7F1-A82F-9EEAEB735289}"/>
              </a:ext>
            </a:extLst>
          </p:cNvPr>
          <p:cNvSpPr/>
          <p:nvPr/>
        </p:nvSpPr>
        <p:spPr>
          <a:xfrm>
            <a:off x="2608216" y="30361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9840BB4-BCA0-0C7B-3A02-04817D09FE44}"/>
              </a:ext>
            </a:extLst>
          </p:cNvPr>
          <p:cNvSpPr/>
          <p:nvPr/>
        </p:nvSpPr>
        <p:spPr>
          <a:xfrm>
            <a:off x="3135085" y="29664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DD8F599-34FA-D71A-0E14-F4F5835B44A2}"/>
              </a:ext>
            </a:extLst>
          </p:cNvPr>
          <p:cNvSpPr/>
          <p:nvPr/>
        </p:nvSpPr>
        <p:spPr>
          <a:xfrm>
            <a:off x="2913016" y="334096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FD10BBF-C5A0-A495-DEF0-8DE3BFFD580F}"/>
              </a:ext>
            </a:extLst>
          </p:cNvPr>
          <p:cNvSpPr/>
          <p:nvPr/>
        </p:nvSpPr>
        <p:spPr>
          <a:xfrm>
            <a:off x="2982685" y="269652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ABF0C89-38DD-ED6B-411F-9A4C622DC4DD}"/>
              </a:ext>
            </a:extLst>
          </p:cNvPr>
          <p:cNvSpPr/>
          <p:nvPr/>
        </p:nvSpPr>
        <p:spPr>
          <a:xfrm>
            <a:off x="3204754" y="40332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38318FF-D513-E351-BAD8-B0D8E421896F}"/>
              </a:ext>
            </a:extLst>
          </p:cNvPr>
          <p:cNvSpPr/>
          <p:nvPr/>
        </p:nvSpPr>
        <p:spPr>
          <a:xfrm>
            <a:off x="1776547" y="33963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39B5178-CE3C-2FB3-C121-B6D972F6EBFA}"/>
              </a:ext>
            </a:extLst>
          </p:cNvPr>
          <p:cNvSpPr/>
          <p:nvPr/>
        </p:nvSpPr>
        <p:spPr>
          <a:xfrm>
            <a:off x="2233747" y="33409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CBE7464-B2C2-DE26-B70F-0D24FD4995DE}"/>
              </a:ext>
            </a:extLst>
          </p:cNvPr>
          <p:cNvSpPr/>
          <p:nvPr/>
        </p:nvSpPr>
        <p:spPr>
          <a:xfrm>
            <a:off x="2081347" y="3701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C47C68C-1787-97A0-66F4-2C7EAF8F881B}"/>
              </a:ext>
            </a:extLst>
          </p:cNvPr>
          <p:cNvSpPr/>
          <p:nvPr/>
        </p:nvSpPr>
        <p:spPr>
          <a:xfrm>
            <a:off x="3910147" y="329932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47B4713E-0E9A-17DA-0A5E-02F0CC03A37C}"/>
              </a:ext>
            </a:extLst>
          </p:cNvPr>
          <p:cNvSpPr/>
          <p:nvPr/>
        </p:nvSpPr>
        <p:spPr>
          <a:xfrm>
            <a:off x="3457302" y="261379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86AEEC5-9EA9-8D52-7767-4B895396EE26}"/>
              </a:ext>
            </a:extLst>
          </p:cNvPr>
          <p:cNvSpPr/>
          <p:nvPr/>
        </p:nvSpPr>
        <p:spPr>
          <a:xfrm>
            <a:off x="2747554" y="37708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96272FE-2BD7-DB69-C7B4-BEA3C4CC02C7}"/>
              </a:ext>
            </a:extLst>
          </p:cNvPr>
          <p:cNvSpPr/>
          <p:nvPr/>
        </p:nvSpPr>
        <p:spPr>
          <a:xfrm>
            <a:off x="2682239" y="206515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A6BF61A-B3A6-962B-2E2D-368DA86F0D95}"/>
              </a:ext>
            </a:extLst>
          </p:cNvPr>
          <p:cNvSpPr/>
          <p:nvPr/>
        </p:nvSpPr>
        <p:spPr>
          <a:xfrm>
            <a:off x="2834639" y="22175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2E0FD469-0610-F06F-77FC-26E488514655}"/>
              </a:ext>
            </a:extLst>
          </p:cNvPr>
          <p:cNvSpPr/>
          <p:nvPr/>
        </p:nvSpPr>
        <p:spPr>
          <a:xfrm>
            <a:off x="3910147" y="258331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EE12F48-E03D-5CB0-0DD7-24F690983FE3}"/>
              </a:ext>
            </a:extLst>
          </p:cNvPr>
          <p:cNvSpPr/>
          <p:nvPr/>
        </p:nvSpPr>
        <p:spPr>
          <a:xfrm>
            <a:off x="3522616" y="33963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351DB255-6155-246D-C95A-804BF37B8526}"/>
              </a:ext>
            </a:extLst>
          </p:cNvPr>
          <p:cNvSpPr/>
          <p:nvPr/>
        </p:nvSpPr>
        <p:spPr>
          <a:xfrm>
            <a:off x="3013166" y="4267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BBE3159-DE19-0968-3C94-946941226272}"/>
              </a:ext>
            </a:extLst>
          </p:cNvPr>
          <p:cNvSpPr/>
          <p:nvPr/>
        </p:nvSpPr>
        <p:spPr>
          <a:xfrm>
            <a:off x="2791097" y="46424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01A9BCF-CB4D-EB3F-1E44-97F6085E9E87}"/>
              </a:ext>
            </a:extLst>
          </p:cNvPr>
          <p:cNvSpPr/>
          <p:nvPr/>
        </p:nvSpPr>
        <p:spPr>
          <a:xfrm>
            <a:off x="2860766" y="39980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530090C9-0100-C9DA-5196-775098B1BCB1}"/>
              </a:ext>
            </a:extLst>
          </p:cNvPr>
          <p:cNvSpPr/>
          <p:nvPr/>
        </p:nvSpPr>
        <p:spPr>
          <a:xfrm>
            <a:off x="3788228" y="46008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3D5603A-CF37-E21A-700C-CBFA251C8F01}"/>
              </a:ext>
            </a:extLst>
          </p:cNvPr>
          <p:cNvSpPr/>
          <p:nvPr/>
        </p:nvSpPr>
        <p:spPr>
          <a:xfrm>
            <a:off x="3335383" y="391528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88F20A8-5EE5-722F-5254-09CA0E4B2528}"/>
              </a:ext>
            </a:extLst>
          </p:cNvPr>
          <p:cNvSpPr/>
          <p:nvPr/>
        </p:nvSpPr>
        <p:spPr>
          <a:xfrm>
            <a:off x="3788228" y="38848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F976DDE-4716-69FD-2468-7468FCB4B5C3}"/>
              </a:ext>
            </a:extLst>
          </p:cNvPr>
          <p:cNvSpPr/>
          <p:nvPr/>
        </p:nvSpPr>
        <p:spPr>
          <a:xfrm>
            <a:off x="3400697" y="46978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3A174C5-92AB-C86E-6B1B-DAA2AFFA19EE}"/>
              </a:ext>
            </a:extLst>
          </p:cNvPr>
          <p:cNvSpPr/>
          <p:nvPr/>
        </p:nvSpPr>
        <p:spPr>
          <a:xfrm>
            <a:off x="3635828" y="380765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D407708-D148-BB38-0B20-7853BE86988A}"/>
              </a:ext>
            </a:extLst>
          </p:cNvPr>
          <p:cNvSpPr/>
          <p:nvPr/>
        </p:nvSpPr>
        <p:spPr>
          <a:xfrm>
            <a:off x="3927566" y="449998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3189CFC6-90E0-77B9-0F2B-FDB5AA2FC892}"/>
              </a:ext>
            </a:extLst>
          </p:cNvPr>
          <p:cNvSpPr/>
          <p:nvPr/>
        </p:nvSpPr>
        <p:spPr>
          <a:xfrm>
            <a:off x="2956559" y="380765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94CF4FC-3B7F-AF4D-7F29-EF4EE2D68F5D}"/>
              </a:ext>
            </a:extLst>
          </p:cNvPr>
          <p:cNvSpPr/>
          <p:nvPr/>
        </p:nvSpPr>
        <p:spPr>
          <a:xfrm>
            <a:off x="2804159" y="4167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D055B6B-2BC8-12FE-EFBD-6E07CB2E385A}"/>
              </a:ext>
            </a:extLst>
          </p:cNvPr>
          <p:cNvSpPr/>
          <p:nvPr/>
        </p:nvSpPr>
        <p:spPr>
          <a:xfrm>
            <a:off x="3470366" y="42375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DA63BF8-7B9E-8DE8-A160-94F68FADB060}"/>
              </a:ext>
            </a:extLst>
          </p:cNvPr>
          <p:cNvSpPr/>
          <p:nvPr/>
        </p:nvSpPr>
        <p:spPr>
          <a:xfrm>
            <a:off x="4245428" y="386303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982752A-E8B4-BEA8-A21C-3DE35897C7F9}"/>
              </a:ext>
            </a:extLst>
          </p:cNvPr>
          <p:cNvSpPr/>
          <p:nvPr/>
        </p:nvSpPr>
        <p:spPr>
          <a:xfrm>
            <a:off x="2011678" y="39896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347D56B-9685-8CCF-0B5D-6C8103EEECEF}"/>
              </a:ext>
            </a:extLst>
          </p:cNvPr>
          <p:cNvSpPr/>
          <p:nvPr/>
        </p:nvSpPr>
        <p:spPr>
          <a:xfrm>
            <a:off x="3317964" y="37011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5E8F9B9-592D-D875-882B-16A3EC550F20}"/>
              </a:ext>
            </a:extLst>
          </p:cNvPr>
          <p:cNvSpPr/>
          <p:nvPr/>
        </p:nvSpPr>
        <p:spPr>
          <a:xfrm>
            <a:off x="3061061" y="45933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30C5966-E826-918D-19DC-D8C702A7D3BF}"/>
              </a:ext>
            </a:extLst>
          </p:cNvPr>
          <p:cNvSpPr/>
          <p:nvPr/>
        </p:nvSpPr>
        <p:spPr>
          <a:xfrm>
            <a:off x="3635828" y="30569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2B02A0A9-5358-4F69-DC80-B252B98027CE}"/>
              </a:ext>
            </a:extLst>
          </p:cNvPr>
          <p:cNvSpPr/>
          <p:nvPr/>
        </p:nvSpPr>
        <p:spPr>
          <a:xfrm>
            <a:off x="1140823" y="38076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2C49D8-9296-A7BF-66E7-0D43946E14CF}"/>
              </a:ext>
            </a:extLst>
          </p:cNvPr>
          <p:cNvSpPr/>
          <p:nvPr/>
        </p:nvSpPr>
        <p:spPr>
          <a:xfrm>
            <a:off x="2673530" y="26983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C0DC3FB-5265-AFBD-1CFE-E0FD328CCF25}"/>
              </a:ext>
            </a:extLst>
          </p:cNvPr>
          <p:cNvSpPr/>
          <p:nvPr/>
        </p:nvSpPr>
        <p:spPr>
          <a:xfrm>
            <a:off x="2386147" y="34933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CCFBF614-C4BA-809C-CEA9-6EDB054F239B}"/>
              </a:ext>
            </a:extLst>
          </p:cNvPr>
          <p:cNvSpPr/>
          <p:nvPr/>
        </p:nvSpPr>
        <p:spPr>
          <a:xfrm>
            <a:off x="2164078" y="4142098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1CDC9F0B-5080-F745-8A25-0879E3870570}"/>
              </a:ext>
            </a:extLst>
          </p:cNvPr>
          <p:cNvSpPr/>
          <p:nvPr/>
        </p:nvSpPr>
        <p:spPr>
          <a:xfrm>
            <a:off x="3470364" y="38535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3A3DD0B-2DB3-D331-1BF0-C362C04439F6}"/>
              </a:ext>
            </a:extLst>
          </p:cNvPr>
          <p:cNvSpPr/>
          <p:nvPr/>
        </p:nvSpPr>
        <p:spPr>
          <a:xfrm>
            <a:off x="3213461" y="474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CB8F357-10DB-894A-CCAB-C765BCE2D914}"/>
              </a:ext>
            </a:extLst>
          </p:cNvPr>
          <p:cNvSpPr/>
          <p:nvPr/>
        </p:nvSpPr>
        <p:spPr>
          <a:xfrm>
            <a:off x="3788228" y="320933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C82A9AE-A218-5D3E-5EA2-D7EBED6E2C8F}"/>
              </a:ext>
            </a:extLst>
          </p:cNvPr>
          <p:cNvSpPr/>
          <p:nvPr/>
        </p:nvSpPr>
        <p:spPr>
          <a:xfrm>
            <a:off x="1293223" y="39600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7C65834-CB42-DF44-1BCD-0BE0915DEA50}"/>
              </a:ext>
            </a:extLst>
          </p:cNvPr>
          <p:cNvSpPr/>
          <p:nvPr/>
        </p:nvSpPr>
        <p:spPr>
          <a:xfrm>
            <a:off x="2825930" y="285071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lide Number Placeholder 259">
            <a:extLst>
              <a:ext uri="{FF2B5EF4-FFF2-40B4-BE49-F238E27FC236}">
                <a16:creationId xmlns:a16="http://schemas.microsoft.com/office/drawing/2014/main" id="{B967C96E-0152-03ED-6D8C-78CB1D9E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effect of </a:t>
            </a:r>
            <a:r>
              <a:rPr lang="en-US" sz="4000" b="1" dirty="0"/>
              <a:t>exercising</a:t>
            </a:r>
            <a:r>
              <a:rPr lang="en-US" sz="4000" dirty="0"/>
              <a:t> on </a:t>
            </a:r>
            <a:r>
              <a:rPr lang="en-US" sz="4000" b="1" dirty="0"/>
              <a:t>health</a:t>
            </a:r>
            <a:r>
              <a:rPr lang="en-US" sz="4000" dirty="0"/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B06C6D-2756-CDBC-E9F5-B814291B1F4B}"/>
              </a:ext>
            </a:extLst>
          </p:cNvPr>
          <p:cNvSpPr/>
          <p:nvPr/>
        </p:nvSpPr>
        <p:spPr>
          <a:xfrm>
            <a:off x="5099305" y="5028234"/>
            <a:ext cx="865632" cy="12956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6AC646-E20E-F797-045F-07E5D0367FD3}"/>
              </a:ext>
            </a:extLst>
          </p:cNvPr>
          <p:cNvCxnSpPr>
            <a:cxnSpLocks/>
          </p:cNvCxnSpPr>
          <p:nvPr/>
        </p:nvCxnSpPr>
        <p:spPr>
          <a:xfrm>
            <a:off x="4403054" y="6332420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C86D534-BBEA-8D7A-8D92-237EA512F104}"/>
              </a:ext>
            </a:extLst>
          </p:cNvPr>
          <p:cNvSpPr/>
          <p:nvPr/>
        </p:nvSpPr>
        <p:spPr>
          <a:xfrm>
            <a:off x="6801723" y="5799428"/>
            <a:ext cx="865632" cy="531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FB1AF0D-A561-5CBC-8968-C80C48AD6AF0}"/>
              </a:ext>
            </a:extLst>
          </p:cNvPr>
          <p:cNvCxnSpPr>
            <a:cxnSpLocks/>
          </p:cNvCxnSpPr>
          <p:nvPr/>
        </p:nvCxnSpPr>
        <p:spPr>
          <a:xfrm flipV="1">
            <a:off x="4416987" y="4837166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05F4F918-FFA2-3C7B-1932-2B41AF66244C}"/>
              </a:ext>
            </a:extLst>
          </p:cNvPr>
          <p:cNvSpPr/>
          <p:nvPr/>
        </p:nvSpPr>
        <p:spPr>
          <a:xfrm>
            <a:off x="1001485" y="330925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3B8E0B9-A76E-8394-8542-72F2F12FC835}"/>
              </a:ext>
            </a:extLst>
          </p:cNvPr>
          <p:cNvSpPr/>
          <p:nvPr/>
        </p:nvSpPr>
        <p:spPr>
          <a:xfrm>
            <a:off x="1458685" y="356616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8B87D47-7F54-D282-523D-8C9634A4130C}"/>
              </a:ext>
            </a:extLst>
          </p:cNvPr>
          <p:cNvSpPr/>
          <p:nvPr/>
        </p:nvSpPr>
        <p:spPr>
          <a:xfrm>
            <a:off x="1693816" y="31226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3B83622-8764-D22F-4270-0A4B6747AC7D}"/>
              </a:ext>
            </a:extLst>
          </p:cNvPr>
          <p:cNvSpPr/>
          <p:nvPr/>
        </p:nvSpPr>
        <p:spPr>
          <a:xfrm>
            <a:off x="1763485" y="38709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CC8073E-7C80-06EF-8499-80BC977D947B}"/>
              </a:ext>
            </a:extLst>
          </p:cNvPr>
          <p:cNvSpPr/>
          <p:nvPr/>
        </p:nvSpPr>
        <p:spPr>
          <a:xfrm>
            <a:off x="2290354" y="380129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B0D97F1-E1CD-694F-59AA-27A151F8DFE8}"/>
              </a:ext>
            </a:extLst>
          </p:cNvPr>
          <p:cNvSpPr/>
          <p:nvPr/>
        </p:nvSpPr>
        <p:spPr>
          <a:xfrm>
            <a:off x="2068285" y="41757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B20C831-7186-2C4C-47B1-FD0A9389403F}"/>
              </a:ext>
            </a:extLst>
          </p:cNvPr>
          <p:cNvSpPr/>
          <p:nvPr/>
        </p:nvSpPr>
        <p:spPr>
          <a:xfrm>
            <a:off x="2137954" y="35313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EFEC98F-6C9F-40B4-3D8F-10C9243B0CA0}"/>
              </a:ext>
            </a:extLst>
          </p:cNvPr>
          <p:cNvSpPr/>
          <p:nvPr/>
        </p:nvSpPr>
        <p:spPr>
          <a:xfrm>
            <a:off x="2360023" y="486809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B1F8AE2-1DAE-D56E-4DC0-D3205BD5FCD7}"/>
              </a:ext>
            </a:extLst>
          </p:cNvPr>
          <p:cNvSpPr/>
          <p:nvPr/>
        </p:nvSpPr>
        <p:spPr>
          <a:xfrm>
            <a:off x="931816" y="42311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E38A519-2841-4AEC-D17F-E28610B3AEF0}"/>
              </a:ext>
            </a:extLst>
          </p:cNvPr>
          <p:cNvSpPr/>
          <p:nvPr/>
        </p:nvSpPr>
        <p:spPr>
          <a:xfrm>
            <a:off x="1389016" y="41757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81C17F5-B0D8-99CD-3340-C957447ED945}"/>
              </a:ext>
            </a:extLst>
          </p:cNvPr>
          <p:cNvSpPr/>
          <p:nvPr/>
        </p:nvSpPr>
        <p:spPr>
          <a:xfrm>
            <a:off x="1236616" y="45359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3FD5CB1-38FE-D0DF-A06A-6FA7396FFBA1}"/>
              </a:ext>
            </a:extLst>
          </p:cNvPr>
          <p:cNvSpPr/>
          <p:nvPr/>
        </p:nvSpPr>
        <p:spPr>
          <a:xfrm>
            <a:off x="3065416" y="413411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7304B23-8AFF-8904-8EDB-CFF6DD7E68A1}"/>
              </a:ext>
            </a:extLst>
          </p:cNvPr>
          <p:cNvSpPr/>
          <p:nvPr/>
        </p:nvSpPr>
        <p:spPr>
          <a:xfrm>
            <a:off x="2612571" y="34485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5EB17B4-72F6-5770-AB9B-CF9692C8CF2F}"/>
              </a:ext>
            </a:extLst>
          </p:cNvPr>
          <p:cNvSpPr/>
          <p:nvPr/>
        </p:nvSpPr>
        <p:spPr>
          <a:xfrm>
            <a:off x="1902823" y="460560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E00FA05-E41A-CEE6-B8D8-6CC59C60915F}"/>
              </a:ext>
            </a:extLst>
          </p:cNvPr>
          <p:cNvSpPr/>
          <p:nvPr/>
        </p:nvSpPr>
        <p:spPr>
          <a:xfrm>
            <a:off x="1837508" y="28999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6FF1444-BAF3-323D-0BCA-BB47272E0E2E}"/>
              </a:ext>
            </a:extLst>
          </p:cNvPr>
          <p:cNvSpPr/>
          <p:nvPr/>
        </p:nvSpPr>
        <p:spPr>
          <a:xfrm>
            <a:off x="1989908" y="305235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B6135A9-70C2-E140-66B4-5DFE963F7576}"/>
              </a:ext>
            </a:extLst>
          </p:cNvPr>
          <p:cNvSpPr/>
          <p:nvPr/>
        </p:nvSpPr>
        <p:spPr>
          <a:xfrm>
            <a:off x="3065416" y="341811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13E1189-8E55-6F72-25F2-D36BD522C69F}"/>
              </a:ext>
            </a:extLst>
          </p:cNvPr>
          <p:cNvSpPr/>
          <p:nvPr/>
        </p:nvSpPr>
        <p:spPr>
          <a:xfrm>
            <a:off x="2436221" y="422427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E3ABC73-2C35-B751-72F8-64189CCAE530}"/>
              </a:ext>
            </a:extLst>
          </p:cNvPr>
          <p:cNvSpPr/>
          <p:nvPr/>
        </p:nvSpPr>
        <p:spPr>
          <a:xfrm>
            <a:off x="1846216" y="247445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E74AA72-C670-ADBC-F402-7BE2C4390DE7}"/>
              </a:ext>
            </a:extLst>
          </p:cNvPr>
          <p:cNvSpPr/>
          <p:nvPr/>
        </p:nvSpPr>
        <p:spPr>
          <a:xfrm>
            <a:off x="2303416" y="27313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ED88BE9-1610-80FC-937E-6996B9064DF8}"/>
              </a:ext>
            </a:extLst>
          </p:cNvPr>
          <p:cNvSpPr/>
          <p:nvPr/>
        </p:nvSpPr>
        <p:spPr>
          <a:xfrm>
            <a:off x="2538547" y="22878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FA79DE9-1430-327F-8A86-955EFABF83BC}"/>
              </a:ext>
            </a:extLst>
          </p:cNvPr>
          <p:cNvSpPr/>
          <p:nvPr/>
        </p:nvSpPr>
        <p:spPr>
          <a:xfrm>
            <a:off x="2608216" y="30361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3029B5-9D01-1A9F-3C4F-794055B0F801}"/>
              </a:ext>
            </a:extLst>
          </p:cNvPr>
          <p:cNvSpPr/>
          <p:nvPr/>
        </p:nvSpPr>
        <p:spPr>
          <a:xfrm>
            <a:off x="3135085" y="29664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B7CB21C-B530-A484-88A7-C1C43761275F}"/>
              </a:ext>
            </a:extLst>
          </p:cNvPr>
          <p:cNvSpPr/>
          <p:nvPr/>
        </p:nvSpPr>
        <p:spPr>
          <a:xfrm>
            <a:off x="2913016" y="334096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2AE6DA8-563A-3B00-5982-28235DED8B23}"/>
              </a:ext>
            </a:extLst>
          </p:cNvPr>
          <p:cNvSpPr/>
          <p:nvPr/>
        </p:nvSpPr>
        <p:spPr>
          <a:xfrm>
            <a:off x="2982685" y="269652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89F51B0-AD7B-2D63-5E79-D38D27E1D99D}"/>
              </a:ext>
            </a:extLst>
          </p:cNvPr>
          <p:cNvSpPr/>
          <p:nvPr/>
        </p:nvSpPr>
        <p:spPr>
          <a:xfrm>
            <a:off x="3204754" y="40332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E4D0DDA-0E61-6493-7FF2-C47C9DAF80CA}"/>
              </a:ext>
            </a:extLst>
          </p:cNvPr>
          <p:cNvSpPr/>
          <p:nvPr/>
        </p:nvSpPr>
        <p:spPr>
          <a:xfrm>
            <a:off x="1776547" y="33963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66E2A49-4C05-4163-F70A-136BADE71168}"/>
              </a:ext>
            </a:extLst>
          </p:cNvPr>
          <p:cNvSpPr/>
          <p:nvPr/>
        </p:nvSpPr>
        <p:spPr>
          <a:xfrm>
            <a:off x="2233747" y="33409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5474B4B-7099-0CA4-EF9E-D5A043E997FE}"/>
              </a:ext>
            </a:extLst>
          </p:cNvPr>
          <p:cNvSpPr/>
          <p:nvPr/>
        </p:nvSpPr>
        <p:spPr>
          <a:xfrm>
            <a:off x="2081347" y="3701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C537B7-2569-AD45-CFC7-467EFB88F430}"/>
              </a:ext>
            </a:extLst>
          </p:cNvPr>
          <p:cNvSpPr/>
          <p:nvPr/>
        </p:nvSpPr>
        <p:spPr>
          <a:xfrm>
            <a:off x="3910147" y="329932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AA4151D-6611-13C4-EBC7-EEB7042BB2E0}"/>
              </a:ext>
            </a:extLst>
          </p:cNvPr>
          <p:cNvSpPr/>
          <p:nvPr/>
        </p:nvSpPr>
        <p:spPr>
          <a:xfrm>
            <a:off x="3457302" y="261379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AF3CABE-BF04-CDA6-675C-939E5E403E69}"/>
              </a:ext>
            </a:extLst>
          </p:cNvPr>
          <p:cNvSpPr/>
          <p:nvPr/>
        </p:nvSpPr>
        <p:spPr>
          <a:xfrm>
            <a:off x="2747554" y="37708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925D4E2-D46A-FE80-8F80-EB47E3CDF5C4}"/>
              </a:ext>
            </a:extLst>
          </p:cNvPr>
          <p:cNvSpPr/>
          <p:nvPr/>
        </p:nvSpPr>
        <p:spPr>
          <a:xfrm>
            <a:off x="2682239" y="206515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843331D-4412-D532-AF3D-B1191CE54397}"/>
              </a:ext>
            </a:extLst>
          </p:cNvPr>
          <p:cNvSpPr/>
          <p:nvPr/>
        </p:nvSpPr>
        <p:spPr>
          <a:xfrm>
            <a:off x="2834639" y="22175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A6F147-EE04-7E2A-6ECD-1BB3FA6331C2}"/>
              </a:ext>
            </a:extLst>
          </p:cNvPr>
          <p:cNvSpPr/>
          <p:nvPr/>
        </p:nvSpPr>
        <p:spPr>
          <a:xfrm>
            <a:off x="3910147" y="258331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F89CB80-FE5D-1E0D-75E5-403B4224ADB1}"/>
              </a:ext>
            </a:extLst>
          </p:cNvPr>
          <p:cNvSpPr/>
          <p:nvPr/>
        </p:nvSpPr>
        <p:spPr>
          <a:xfrm>
            <a:off x="3522616" y="33963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94F371E-6CA9-F79F-5247-8D3FEB78132E}"/>
              </a:ext>
            </a:extLst>
          </p:cNvPr>
          <p:cNvSpPr/>
          <p:nvPr/>
        </p:nvSpPr>
        <p:spPr>
          <a:xfrm>
            <a:off x="3013166" y="4267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ACD5BD-94F1-87F0-B9B0-7394EE43E504}"/>
              </a:ext>
            </a:extLst>
          </p:cNvPr>
          <p:cNvSpPr/>
          <p:nvPr/>
        </p:nvSpPr>
        <p:spPr>
          <a:xfrm>
            <a:off x="2791097" y="46424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2875AA5-240F-FA13-D2F9-926FECFFEB78}"/>
              </a:ext>
            </a:extLst>
          </p:cNvPr>
          <p:cNvSpPr/>
          <p:nvPr/>
        </p:nvSpPr>
        <p:spPr>
          <a:xfrm>
            <a:off x="2860766" y="39980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B0027F1-422B-85E4-487E-42C638861F3A}"/>
              </a:ext>
            </a:extLst>
          </p:cNvPr>
          <p:cNvSpPr/>
          <p:nvPr/>
        </p:nvSpPr>
        <p:spPr>
          <a:xfrm>
            <a:off x="3788228" y="46008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73A4ED8-CD74-2F42-D4E0-AE979BBB79D6}"/>
              </a:ext>
            </a:extLst>
          </p:cNvPr>
          <p:cNvSpPr/>
          <p:nvPr/>
        </p:nvSpPr>
        <p:spPr>
          <a:xfrm>
            <a:off x="3335383" y="391528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CDA5159-5F88-A70F-7267-A68BB8A2C3CA}"/>
              </a:ext>
            </a:extLst>
          </p:cNvPr>
          <p:cNvSpPr/>
          <p:nvPr/>
        </p:nvSpPr>
        <p:spPr>
          <a:xfrm>
            <a:off x="3788228" y="38848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3B2DE8B-3B5C-D9CB-56DA-A5234C414F95}"/>
              </a:ext>
            </a:extLst>
          </p:cNvPr>
          <p:cNvSpPr/>
          <p:nvPr/>
        </p:nvSpPr>
        <p:spPr>
          <a:xfrm>
            <a:off x="3400697" y="46978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F7B2144-3EE4-A781-C303-F79081DEDFAE}"/>
              </a:ext>
            </a:extLst>
          </p:cNvPr>
          <p:cNvSpPr/>
          <p:nvPr/>
        </p:nvSpPr>
        <p:spPr>
          <a:xfrm>
            <a:off x="3635828" y="380765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2CF4653-1250-EA39-1968-58F7995371CF}"/>
              </a:ext>
            </a:extLst>
          </p:cNvPr>
          <p:cNvSpPr/>
          <p:nvPr/>
        </p:nvSpPr>
        <p:spPr>
          <a:xfrm>
            <a:off x="3927566" y="449998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F6F8F40-1588-FD72-9D82-C3A9689CC206}"/>
              </a:ext>
            </a:extLst>
          </p:cNvPr>
          <p:cNvSpPr/>
          <p:nvPr/>
        </p:nvSpPr>
        <p:spPr>
          <a:xfrm>
            <a:off x="2956559" y="380765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259526C-E5C2-26BA-B017-076D2AEB89E3}"/>
              </a:ext>
            </a:extLst>
          </p:cNvPr>
          <p:cNvSpPr/>
          <p:nvPr/>
        </p:nvSpPr>
        <p:spPr>
          <a:xfrm>
            <a:off x="2804159" y="4167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04636F5-02B3-EEBE-8455-F8686885B01C}"/>
              </a:ext>
            </a:extLst>
          </p:cNvPr>
          <p:cNvSpPr/>
          <p:nvPr/>
        </p:nvSpPr>
        <p:spPr>
          <a:xfrm>
            <a:off x="3470366" y="42375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2CEFE3E-217D-FD8E-03D1-E4FC37F51CEA}"/>
              </a:ext>
            </a:extLst>
          </p:cNvPr>
          <p:cNvSpPr/>
          <p:nvPr/>
        </p:nvSpPr>
        <p:spPr>
          <a:xfrm>
            <a:off x="4245428" y="386303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20AE031-287A-EEF1-24C8-B8D2B39E7E3D}"/>
              </a:ext>
            </a:extLst>
          </p:cNvPr>
          <p:cNvSpPr/>
          <p:nvPr/>
        </p:nvSpPr>
        <p:spPr>
          <a:xfrm>
            <a:off x="2011678" y="39896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D4EE075-524C-4ADC-1B1E-A5B35D1E8B62}"/>
              </a:ext>
            </a:extLst>
          </p:cNvPr>
          <p:cNvSpPr/>
          <p:nvPr/>
        </p:nvSpPr>
        <p:spPr>
          <a:xfrm>
            <a:off x="3317964" y="37011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ED3F8C-6874-7BC4-F1C4-3F31167F0A07}"/>
              </a:ext>
            </a:extLst>
          </p:cNvPr>
          <p:cNvSpPr/>
          <p:nvPr/>
        </p:nvSpPr>
        <p:spPr>
          <a:xfrm>
            <a:off x="3061061" y="45933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FFAA209-01DA-AD76-AA12-2B8575738A2A}"/>
              </a:ext>
            </a:extLst>
          </p:cNvPr>
          <p:cNvSpPr/>
          <p:nvPr/>
        </p:nvSpPr>
        <p:spPr>
          <a:xfrm>
            <a:off x="3635828" y="30569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C67F3E8-BA6A-FF11-C6CD-0C54C40C8B39}"/>
              </a:ext>
            </a:extLst>
          </p:cNvPr>
          <p:cNvSpPr/>
          <p:nvPr/>
        </p:nvSpPr>
        <p:spPr>
          <a:xfrm>
            <a:off x="1140823" y="38076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861B83C-9FEC-2F07-2F16-8E889F1D7462}"/>
              </a:ext>
            </a:extLst>
          </p:cNvPr>
          <p:cNvSpPr/>
          <p:nvPr/>
        </p:nvSpPr>
        <p:spPr>
          <a:xfrm>
            <a:off x="2673530" y="26983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4335516-6EC1-92F6-20E4-FCE5443DE4E1}"/>
              </a:ext>
            </a:extLst>
          </p:cNvPr>
          <p:cNvSpPr/>
          <p:nvPr/>
        </p:nvSpPr>
        <p:spPr>
          <a:xfrm>
            <a:off x="2386147" y="34933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692F5F1-702F-194B-86EB-16E1CD2A0804}"/>
              </a:ext>
            </a:extLst>
          </p:cNvPr>
          <p:cNvSpPr/>
          <p:nvPr/>
        </p:nvSpPr>
        <p:spPr>
          <a:xfrm>
            <a:off x="2164078" y="4142098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CF2F045-B314-874C-D53E-54EF2ADBBABB}"/>
              </a:ext>
            </a:extLst>
          </p:cNvPr>
          <p:cNvSpPr/>
          <p:nvPr/>
        </p:nvSpPr>
        <p:spPr>
          <a:xfrm>
            <a:off x="3470364" y="38535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55381A8-2883-76F4-A5C6-421722850C42}"/>
              </a:ext>
            </a:extLst>
          </p:cNvPr>
          <p:cNvSpPr/>
          <p:nvPr/>
        </p:nvSpPr>
        <p:spPr>
          <a:xfrm>
            <a:off x="3213461" y="474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6BFDFC8-C2C4-B552-E0A5-A5EA127219CF}"/>
              </a:ext>
            </a:extLst>
          </p:cNvPr>
          <p:cNvSpPr/>
          <p:nvPr/>
        </p:nvSpPr>
        <p:spPr>
          <a:xfrm>
            <a:off x="3788228" y="320933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A22720D-DC70-1D7B-FC69-49B0294467FE}"/>
              </a:ext>
            </a:extLst>
          </p:cNvPr>
          <p:cNvSpPr/>
          <p:nvPr/>
        </p:nvSpPr>
        <p:spPr>
          <a:xfrm>
            <a:off x="1293223" y="39600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ADD545B-A0E3-D8F5-DA10-0C6C5DCB536E}"/>
              </a:ext>
            </a:extLst>
          </p:cNvPr>
          <p:cNvSpPr/>
          <p:nvPr/>
        </p:nvSpPr>
        <p:spPr>
          <a:xfrm>
            <a:off x="2825930" y="285071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EB485E-A942-B487-0D4B-2A818F0F3A03}"/>
              </a:ext>
            </a:extLst>
          </p:cNvPr>
          <p:cNvSpPr/>
          <p:nvPr/>
        </p:nvSpPr>
        <p:spPr>
          <a:xfrm>
            <a:off x="831229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AD7250-5357-8030-7C8A-8AEE7FA8C5DD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E8C6-E78F-96C8-24BB-B29842762DC4}"/>
              </a:ext>
            </a:extLst>
          </p:cNvPr>
          <p:cNvSpPr txBox="1"/>
          <p:nvPr/>
        </p:nvSpPr>
        <p:spPr>
          <a:xfrm>
            <a:off x="1062444" y="618239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exercises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A2A01-90DB-D65E-8DE4-F81B7F908399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does not 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08088-3A1E-5EDB-2C29-166CCE9BF2C9}"/>
              </a:ext>
            </a:extLst>
          </p:cNvPr>
          <p:cNvSpPr txBox="1"/>
          <p:nvPr/>
        </p:nvSpPr>
        <p:spPr>
          <a:xfrm>
            <a:off x="4727096" y="6371452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9C04A-7C9F-B3BE-43E0-49065720734D}"/>
              </a:ext>
            </a:extLst>
          </p:cNvPr>
          <p:cNvSpPr txBox="1"/>
          <p:nvPr/>
        </p:nvSpPr>
        <p:spPr>
          <a:xfrm>
            <a:off x="6568382" y="6372321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exercise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96B39-6E2F-5BCE-ACD8-EE8ABEF864ED}"/>
              </a:ext>
            </a:extLst>
          </p:cNvPr>
          <p:cNvSpPr txBox="1"/>
          <p:nvPr/>
        </p:nvSpPr>
        <p:spPr>
          <a:xfrm>
            <a:off x="2480553" y="5008584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9B7FB-BDAD-6619-77A5-8AC5A5199195}"/>
              </a:ext>
            </a:extLst>
          </p:cNvPr>
          <p:cNvSpPr txBox="1"/>
          <p:nvPr/>
        </p:nvSpPr>
        <p:spPr>
          <a:xfrm>
            <a:off x="8349285" y="5376563"/>
            <a:ext cx="3561806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Exercising raises cholesterol levels???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410094-F2B3-9F35-2099-D8AE8EC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66523 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55" y="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62891 -0.108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65391 0.05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5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60104 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0.40924 0.18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91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41459 -0.16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-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4457 -0.1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9" y="-7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61263 0.030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25" y="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61745 0.015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61133 -0.231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0" y="-11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47969 -0.245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-122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60521 0.027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60" y="136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43855 -0.072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363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69935 -0.1863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61" y="-93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75495 -0.06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47" y="-335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47891 -0.107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5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62422 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11" y="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50873 -0.0942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30" y="-47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6668 -0.019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-97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55417 0.0145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71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62891 0.0796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39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47227 -0.052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2" grpId="0" animBg="1"/>
      <p:bldP spid="136" grpId="0" animBg="1"/>
      <p:bldP spid="142" grpId="0" animBg="1"/>
      <p:bldP spid="150" grpId="0" animBg="1"/>
      <p:bldP spid="152" grpId="0" animBg="1"/>
      <p:bldP spid="153" grpId="0" animBg="1"/>
      <p:bldP spid="158" grpId="0" animBg="1"/>
      <p:bldP spid="162" grpId="0" animBg="1"/>
      <p:bldP spid="165" grpId="0" animBg="1"/>
      <p:bldP spid="166" grpId="0" animBg="1"/>
      <p:bldP spid="167" grpId="0" animBg="1"/>
      <p:bldP spid="169" grpId="0" animBg="1"/>
      <p:bldP spid="179" grpId="0" animBg="1"/>
      <p:bldP spid="182" grpId="0" animBg="1"/>
      <p:bldP spid="185" grpId="0" animBg="1"/>
      <p:bldP spid="188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9" grpId="0"/>
      <p:bldP spid="10" grpId="0"/>
      <p:bldP spid="11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Bias</a:t>
            </a:r>
            <a:r>
              <a:rPr lang="en-US" sz="4000" dirty="0"/>
              <a:t>: systematic error in sampling or testing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B06C6D-2756-CDBC-E9F5-B814291B1F4B}"/>
              </a:ext>
            </a:extLst>
          </p:cNvPr>
          <p:cNvSpPr/>
          <p:nvPr/>
        </p:nvSpPr>
        <p:spPr>
          <a:xfrm>
            <a:off x="2936873" y="3157130"/>
            <a:ext cx="865632" cy="13255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6AC646-E20E-F797-045F-07E5D0367FD3}"/>
              </a:ext>
            </a:extLst>
          </p:cNvPr>
          <p:cNvCxnSpPr>
            <a:cxnSpLocks/>
          </p:cNvCxnSpPr>
          <p:nvPr/>
        </p:nvCxnSpPr>
        <p:spPr>
          <a:xfrm>
            <a:off x="2240622" y="4491264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C86D534-BBEA-8D7A-8D92-237EA512F104}"/>
              </a:ext>
            </a:extLst>
          </p:cNvPr>
          <p:cNvSpPr/>
          <p:nvPr/>
        </p:nvSpPr>
        <p:spPr>
          <a:xfrm>
            <a:off x="4639291" y="3972802"/>
            <a:ext cx="865632" cy="5074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FB1AF0D-A561-5CBC-8968-C80C48AD6AF0}"/>
              </a:ext>
            </a:extLst>
          </p:cNvPr>
          <p:cNvCxnSpPr>
            <a:cxnSpLocks/>
          </p:cNvCxnSpPr>
          <p:nvPr/>
        </p:nvCxnSpPr>
        <p:spPr>
          <a:xfrm flipV="1">
            <a:off x="2254555" y="2996010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208088-3A1E-5EDB-2C29-166CCE9BF2C9}"/>
              </a:ext>
            </a:extLst>
          </p:cNvPr>
          <p:cNvSpPr txBox="1"/>
          <p:nvPr/>
        </p:nvSpPr>
        <p:spPr>
          <a:xfrm>
            <a:off x="2564664" y="4530296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9C04A-7C9F-B3BE-43E0-49065720734D}"/>
              </a:ext>
            </a:extLst>
          </p:cNvPr>
          <p:cNvSpPr txBox="1"/>
          <p:nvPr/>
        </p:nvSpPr>
        <p:spPr>
          <a:xfrm>
            <a:off x="4405950" y="4531165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exercise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96B39-6E2F-5BCE-ACD8-EE8ABEF864ED}"/>
              </a:ext>
            </a:extLst>
          </p:cNvPr>
          <p:cNvSpPr txBox="1"/>
          <p:nvPr/>
        </p:nvSpPr>
        <p:spPr>
          <a:xfrm>
            <a:off x="318121" y="3167428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9B7FB-BDAD-6619-77A5-8AC5A5199195}"/>
              </a:ext>
            </a:extLst>
          </p:cNvPr>
          <p:cNvSpPr txBox="1"/>
          <p:nvPr/>
        </p:nvSpPr>
        <p:spPr>
          <a:xfrm>
            <a:off x="7410171" y="1749369"/>
            <a:ext cx="3561806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Exercising raises cholesterol levels???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92ED0-ECA5-1F04-D8AA-3678D691DD7D}"/>
              </a:ext>
            </a:extLst>
          </p:cNvPr>
          <p:cNvSpPr txBox="1"/>
          <p:nvPr/>
        </p:nvSpPr>
        <p:spPr>
          <a:xfrm>
            <a:off x="7410171" y="3054359"/>
            <a:ext cx="3561806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 potential bias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Unhealthy individuals may be more motivated to 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1CAC6-2B99-7801-9665-2118DB37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Fair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6355-A1A2-AB5A-325B-DCC9FE8E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1825"/>
          </a:xfrm>
        </p:spPr>
        <p:txBody>
          <a:bodyPr/>
          <a:lstStyle/>
          <a:p>
            <a:r>
              <a:rPr lang="en-US" dirty="0"/>
              <a:t>How would you design a fair experiment?</a:t>
            </a:r>
          </a:p>
          <a:p>
            <a:endParaRPr lang="en-US" dirty="0"/>
          </a:p>
          <a:p>
            <a:r>
              <a:rPr lang="en-US" b="1" dirty="0"/>
              <a:t>Treatment</a:t>
            </a:r>
            <a:r>
              <a:rPr lang="en-US" dirty="0"/>
              <a:t>: Daily cardio exercises for 30 mins </a:t>
            </a:r>
          </a:p>
          <a:p>
            <a:endParaRPr lang="en-US" b="1" dirty="0"/>
          </a:p>
          <a:p>
            <a:r>
              <a:rPr lang="en-US" b="1" dirty="0"/>
              <a:t>Control</a:t>
            </a:r>
            <a:r>
              <a:rPr lang="en-US" dirty="0"/>
              <a:t>: Light daily stretching exercises for 10 mins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6220-FA1E-4D94-C3D5-5A532816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16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DBB800-0A18-88C3-4B8F-F7BBB16B71E4}"/>
              </a:ext>
            </a:extLst>
          </p:cNvPr>
          <p:cNvSpPr/>
          <p:nvPr/>
        </p:nvSpPr>
        <p:spPr>
          <a:xfrm>
            <a:off x="2809875" y="2724150"/>
            <a:ext cx="536257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959EE1-464F-49F8-2E8A-25058DBE6A92}"/>
              </a:ext>
            </a:extLst>
          </p:cNvPr>
          <p:cNvSpPr/>
          <p:nvPr/>
        </p:nvSpPr>
        <p:spPr>
          <a:xfrm>
            <a:off x="2400300" y="3730932"/>
            <a:ext cx="6301911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607CD69-8139-2B12-076B-C467F8CAA61D}"/>
              </a:ext>
            </a:extLst>
          </p:cNvPr>
          <p:cNvSpPr txBox="1">
            <a:spLocks/>
          </p:cNvSpPr>
          <p:nvPr/>
        </p:nvSpPr>
        <p:spPr>
          <a:xfrm>
            <a:off x="2400300" y="4443412"/>
            <a:ext cx="105156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Why might we want to provide the control group with light stretching exercises?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F184169-A154-C556-F486-A0D4ABE0A215}"/>
              </a:ext>
            </a:extLst>
          </p:cNvPr>
          <p:cNvSpPr/>
          <p:nvPr/>
        </p:nvSpPr>
        <p:spPr>
          <a:xfrm rot="10165895">
            <a:off x="2016412" y="3897745"/>
            <a:ext cx="646546" cy="720437"/>
          </a:xfrm>
          <a:prstGeom prst="arc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Randomized Controlled Trial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1B92-611B-E24C-F519-4CE9E6480B0A}"/>
              </a:ext>
            </a:extLst>
          </p:cNvPr>
          <p:cNvSpPr/>
          <p:nvPr/>
        </p:nvSpPr>
        <p:spPr>
          <a:xfrm>
            <a:off x="1824531" y="353997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21EBBC-8092-581A-74CD-2763B20F9255}"/>
              </a:ext>
            </a:extLst>
          </p:cNvPr>
          <p:cNvSpPr/>
          <p:nvPr/>
        </p:nvSpPr>
        <p:spPr>
          <a:xfrm>
            <a:off x="2503800" y="3505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3A990D-C659-181E-84B3-86B559048F31}"/>
              </a:ext>
            </a:extLst>
          </p:cNvPr>
          <p:cNvSpPr/>
          <p:nvPr/>
        </p:nvSpPr>
        <p:spPr>
          <a:xfrm>
            <a:off x="2725869" y="484191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ABDEFD-9B41-095B-EB8C-108702F63762}"/>
              </a:ext>
            </a:extLst>
          </p:cNvPr>
          <p:cNvSpPr/>
          <p:nvPr/>
        </p:nvSpPr>
        <p:spPr>
          <a:xfrm>
            <a:off x="2364460" y="41584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A3921B7-504B-157E-AFC1-E31A69D83D1B}"/>
              </a:ext>
            </a:extLst>
          </p:cNvPr>
          <p:cNvSpPr/>
          <p:nvPr/>
        </p:nvSpPr>
        <p:spPr>
          <a:xfrm>
            <a:off x="1602462" y="450975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CD1EBAB-5F80-9528-A3B6-12AE5D0D71D3}"/>
              </a:ext>
            </a:extLst>
          </p:cNvPr>
          <p:cNvSpPr/>
          <p:nvPr/>
        </p:nvSpPr>
        <p:spPr>
          <a:xfrm>
            <a:off x="4023445" y="438951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3610A84-5CB1-E691-45E4-DE8566CFEB48}"/>
              </a:ext>
            </a:extLst>
          </p:cNvPr>
          <p:cNvSpPr/>
          <p:nvPr/>
        </p:nvSpPr>
        <p:spPr>
          <a:xfrm>
            <a:off x="3431262" y="33919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03B3B74-65B9-D62A-4D80-A19C34D86ED6}"/>
              </a:ext>
            </a:extLst>
          </p:cNvPr>
          <p:cNvSpPr/>
          <p:nvPr/>
        </p:nvSpPr>
        <p:spPr>
          <a:xfrm>
            <a:off x="2802067" y="41980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13F721-9CF0-A64C-0F26-AD21FDE03658}"/>
              </a:ext>
            </a:extLst>
          </p:cNvPr>
          <p:cNvSpPr/>
          <p:nvPr/>
        </p:nvSpPr>
        <p:spPr>
          <a:xfrm>
            <a:off x="2904393" y="2261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296A6C2-1085-7CCE-7425-7682604011F9}"/>
              </a:ext>
            </a:extLst>
          </p:cNvPr>
          <p:cNvSpPr/>
          <p:nvPr/>
        </p:nvSpPr>
        <p:spPr>
          <a:xfrm>
            <a:off x="2974062" y="3009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E24BB14-FBFF-14E2-2D01-4C589B5196D1}"/>
              </a:ext>
            </a:extLst>
          </p:cNvPr>
          <p:cNvSpPr/>
          <p:nvPr/>
        </p:nvSpPr>
        <p:spPr>
          <a:xfrm>
            <a:off x="3570600" y="40071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D485C3D-39D5-21B5-C6D7-1CE05138F11E}"/>
              </a:ext>
            </a:extLst>
          </p:cNvPr>
          <p:cNvSpPr/>
          <p:nvPr/>
        </p:nvSpPr>
        <p:spPr>
          <a:xfrm>
            <a:off x="2142393" y="337016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257D394-B180-C4B4-0EC6-014C1D822135}"/>
              </a:ext>
            </a:extLst>
          </p:cNvPr>
          <p:cNvSpPr/>
          <p:nvPr/>
        </p:nvSpPr>
        <p:spPr>
          <a:xfrm>
            <a:off x="2086231" y="28161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0B3CC63-F8F7-9B13-2E2F-DBBC10FC5D8E}"/>
              </a:ext>
            </a:extLst>
          </p:cNvPr>
          <p:cNvSpPr/>
          <p:nvPr/>
        </p:nvSpPr>
        <p:spPr>
          <a:xfrm>
            <a:off x="3200485" y="219137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4FCF94-9F86-21E0-F175-7D57AF354C01}"/>
              </a:ext>
            </a:extLst>
          </p:cNvPr>
          <p:cNvSpPr/>
          <p:nvPr/>
        </p:nvSpPr>
        <p:spPr>
          <a:xfrm>
            <a:off x="3379012" y="424179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D664455-4AF7-F222-66C1-D3998A5F4BB8}"/>
              </a:ext>
            </a:extLst>
          </p:cNvPr>
          <p:cNvSpPr/>
          <p:nvPr/>
        </p:nvSpPr>
        <p:spPr>
          <a:xfrm>
            <a:off x="4001674" y="378147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A821821-5504-B49A-3B32-9606412E2A7F}"/>
              </a:ext>
            </a:extLst>
          </p:cNvPr>
          <p:cNvSpPr/>
          <p:nvPr/>
        </p:nvSpPr>
        <p:spPr>
          <a:xfrm>
            <a:off x="4611274" y="38368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969A321-A1E0-0B8D-6FBD-7D7272F6EE07}"/>
              </a:ext>
            </a:extLst>
          </p:cNvPr>
          <p:cNvSpPr/>
          <p:nvPr/>
        </p:nvSpPr>
        <p:spPr>
          <a:xfrm>
            <a:off x="4001674" y="30307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0522E64-5676-D062-B176-0511D04A2C68}"/>
              </a:ext>
            </a:extLst>
          </p:cNvPr>
          <p:cNvSpPr/>
          <p:nvPr/>
        </p:nvSpPr>
        <p:spPr>
          <a:xfrm>
            <a:off x="1506669" y="378146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B7881D-2698-DD64-240A-35BF69143DB6}"/>
              </a:ext>
            </a:extLst>
          </p:cNvPr>
          <p:cNvSpPr/>
          <p:nvPr/>
        </p:nvSpPr>
        <p:spPr>
          <a:xfrm>
            <a:off x="1948925" y="323701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023EC7-69FA-9E7D-4EF2-D7260D17E489}"/>
              </a:ext>
            </a:extLst>
          </p:cNvPr>
          <p:cNvSpPr/>
          <p:nvPr/>
        </p:nvSpPr>
        <p:spPr>
          <a:xfrm>
            <a:off x="2018594" y="39853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31A3FC-F6A0-4571-81B2-C4168015F176}"/>
              </a:ext>
            </a:extLst>
          </p:cNvPr>
          <p:cNvSpPr/>
          <p:nvPr/>
        </p:nvSpPr>
        <p:spPr>
          <a:xfrm>
            <a:off x="2545463" y="391566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A14F4B-A3F3-9589-DF9C-D33F8E1CCB36}"/>
              </a:ext>
            </a:extLst>
          </p:cNvPr>
          <p:cNvSpPr/>
          <p:nvPr/>
        </p:nvSpPr>
        <p:spPr>
          <a:xfrm>
            <a:off x="2323394" y="42901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908E47-A5A7-57CD-4D25-EF4075903CDE}"/>
              </a:ext>
            </a:extLst>
          </p:cNvPr>
          <p:cNvSpPr/>
          <p:nvPr/>
        </p:nvSpPr>
        <p:spPr>
          <a:xfrm>
            <a:off x="1186925" y="43455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C91E9-3A7F-8B50-5AF6-5473FA761F6C}"/>
              </a:ext>
            </a:extLst>
          </p:cNvPr>
          <p:cNvSpPr/>
          <p:nvPr/>
        </p:nvSpPr>
        <p:spPr>
          <a:xfrm>
            <a:off x="2157932" y="471998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512A93-ADBD-E92B-D985-B3A72A75F590}"/>
              </a:ext>
            </a:extLst>
          </p:cNvPr>
          <p:cNvSpPr/>
          <p:nvPr/>
        </p:nvSpPr>
        <p:spPr>
          <a:xfrm>
            <a:off x="2101325" y="2588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58C7C9-6C30-75B4-C12C-7C8E057F0BAD}"/>
              </a:ext>
            </a:extLst>
          </p:cNvPr>
          <p:cNvSpPr/>
          <p:nvPr/>
        </p:nvSpPr>
        <p:spPr>
          <a:xfrm>
            <a:off x="3390194" y="308086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75E76-E7EE-9EC0-2D6C-243973C1F9C0}"/>
              </a:ext>
            </a:extLst>
          </p:cNvPr>
          <p:cNvSpPr/>
          <p:nvPr/>
        </p:nvSpPr>
        <p:spPr>
          <a:xfrm>
            <a:off x="3168125" y="345533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70D822-349A-FDC5-1D2D-F883FDB1F121}"/>
              </a:ext>
            </a:extLst>
          </p:cNvPr>
          <p:cNvSpPr/>
          <p:nvPr/>
        </p:nvSpPr>
        <p:spPr>
          <a:xfrm>
            <a:off x="2488856" y="34553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73D81-CD7E-64A6-B556-B2E061940541}"/>
              </a:ext>
            </a:extLst>
          </p:cNvPr>
          <p:cNvSpPr/>
          <p:nvPr/>
        </p:nvSpPr>
        <p:spPr>
          <a:xfrm>
            <a:off x="3712411" y="272817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C295B5-B383-B511-3DC8-5D6ECCD953CE}"/>
              </a:ext>
            </a:extLst>
          </p:cNvPr>
          <p:cNvSpPr/>
          <p:nvPr/>
        </p:nvSpPr>
        <p:spPr>
          <a:xfrm>
            <a:off x="3002663" y="388518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D6C4F4-995F-451D-295D-C6AE54FB054C}"/>
              </a:ext>
            </a:extLst>
          </p:cNvPr>
          <p:cNvSpPr/>
          <p:nvPr/>
        </p:nvSpPr>
        <p:spPr>
          <a:xfrm>
            <a:off x="2937348" y="21795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861707-9C27-B7CE-2F9E-07D91EBCF7EB}"/>
              </a:ext>
            </a:extLst>
          </p:cNvPr>
          <p:cNvSpPr/>
          <p:nvPr/>
        </p:nvSpPr>
        <p:spPr>
          <a:xfrm>
            <a:off x="4165256" y="269769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A778AC-3148-82A6-5CC5-45D8F966BE6E}"/>
              </a:ext>
            </a:extLst>
          </p:cNvPr>
          <p:cNvSpPr/>
          <p:nvPr/>
        </p:nvSpPr>
        <p:spPr>
          <a:xfrm>
            <a:off x="3777725" y="35107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AE6B32-3810-20E6-260B-13D59A4870D9}"/>
              </a:ext>
            </a:extLst>
          </p:cNvPr>
          <p:cNvSpPr/>
          <p:nvPr/>
        </p:nvSpPr>
        <p:spPr>
          <a:xfrm>
            <a:off x="3046206" y="475682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1B7416-A45A-0622-F2D1-5E8E4A576131}"/>
              </a:ext>
            </a:extLst>
          </p:cNvPr>
          <p:cNvSpPr/>
          <p:nvPr/>
        </p:nvSpPr>
        <p:spPr>
          <a:xfrm>
            <a:off x="4043337" y="47151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A22F46-7999-75E9-F5F9-2F33B02DE7ED}"/>
              </a:ext>
            </a:extLst>
          </p:cNvPr>
          <p:cNvSpPr/>
          <p:nvPr/>
        </p:nvSpPr>
        <p:spPr>
          <a:xfrm>
            <a:off x="3590492" y="4029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2EB48E-B291-E863-759B-5996489E2F61}"/>
              </a:ext>
            </a:extLst>
          </p:cNvPr>
          <p:cNvSpPr/>
          <p:nvPr/>
        </p:nvSpPr>
        <p:spPr>
          <a:xfrm>
            <a:off x="4043337" y="39991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20B9D0-1BF2-9AE2-CBFD-AAD83B96530A}"/>
              </a:ext>
            </a:extLst>
          </p:cNvPr>
          <p:cNvSpPr/>
          <p:nvPr/>
        </p:nvSpPr>
        <p:spPr>
          <a:xfrm>
            <a:off x="3655806" y="48122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512E21-4971-72D4-E6E2-29DB108F6CA7}"/>
              </a:ext>
            </a:extLst>
          </p:cNvPr>
          <p:cNvSpPr/>
          <p:nvPr/>
        </p:nvSpPr>
        <p:spPr>
          <a:xfrm>
            <a:off x="3211668" y="392202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2022C2-54F3-2647-693F-9CF96F4E9926}"/>
              </a:ext>
            </a:extLst>
          </p:cNvPr>
          <p:cNvSpPr/>
          <p:nvPr/>
        </p:nvSpPr>
        <p:spPr>
          <a:xfrm>
            <a:off x="3059268" y="42822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E56B3B-A72C-C88F-C647-7F5627FBCDF2}"/>
              </a:ext>
            </a:extLst>
          </p:cNvPr>
          <p:cNvSpPr/>
          <p:nvPr/>
        </p:nvSpPr>
        <p:spPr>
          <a:xfrm>
            <a:off x="3573073" y="38155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83BDC3-3FB5-95B6-B2D1-E4448CD55A80}"/>
              </a:ext>
            </a:extLst>
          </p:cNvPr>
          <p:cNvSpPr/>
          <p:nvPr/>
        </p:nvSpPr>
        <p:spPr>
          <a:xfrm>
            <a:off x="3316170" y="47077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4F2776-5D6E-47D4-86C7-84A13F152BA9}"/>
              </a:ext>
            </a:extLst>
          </p:cNvPr>
          <p:cNvSpPr/>
          <p:nvPr/>
        </p:nvSpPr>
        <p:spPr>
          <a:xfrm>
            <a:off x="2928639" y="28126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8D2F8FB0-D673-2BBF-7960-DFC130DA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47122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4707 -0.00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47135 -0.005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8" y="-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47656 -0.0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28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6875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47487 -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7" y="-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47227 -0.003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47031 -0.002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47096 -0.004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2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7083 -0.0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2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47109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47201 -0.002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46979 -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47122 -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46953 -0.00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7" y="-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46693 -0.0020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47058 -0.0013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-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46693 -0.003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1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0.47304 -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Randomized Controlled Trial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4B74A7-B6FB-7BF8-E367-893B7AAC0EC6}"/>
              </a:ext>
            </a:extLst>
          </p:cNvPr>
          <p:cNvSpPr/>
          <p:nvPr/>
        </p:nvSpPr>
        <p:spPr>
          <a:xfrm>
            <a:off x="7575469" y="3516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9B32-3992-7909-9FE4-D2A905B23FF4}"/>
              </a:ext>
            </a:extLst>
          </p:cNvPr>
          <p:cNvSpPr/>
          <p:nvPr/>
        </p:nvSpPr>
        <p:spPr>
          <a:xfrm>
            <a:off x="8254738" y="348165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994709-D311-31DA-0DDD-2B412737E6A2}"/>
              </a:ext>
            </a:extLst>
          </p:cNvPr>
          <p:cNvSpPr/>
          <p:nvPr/>
        </p:nvSpPr>
        <p:spPr>
          <a:xfrm>
            <a:off x="8464367" y="4812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611E9-0DBE-4D57-D4C5-C83A1512AAFE}"/>
              </a:ext>
            </a:extLst>
          </p:cNvPr>
          <p:cNvSpPr/>
          <p:nvPr/>
        </p:nvSpPr>
        <p:spPr>
          <a:xfrm>
            <a:off x="8158938" y="414737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B5D9D-4946-1C8E-09EE-3048DF44023D}"/>
              </a:ext>
            </a:extLst>
          </p:cNvPr>
          <p:cNvSpPr/>
          <p:nvPr/>
        </p:nvSpPr>
        <p:spPr>
          <a:xfrm>
            <a:off x="7309860" y="4492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060DAE-F128-019C-BD4D-C8657EB85537}"/>
              </a:ext>
            </a:extLst>
          </p:cNvPr>
          <p:cNvSpPr/>
          <p:nvPr/>
        </p:nvSpPr>
        <p:spPr>
          <a:xfrm>
            <a:off x="9805483" y="436602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E17585-02A2-C77B-4910-D89996FEBEFF}"/>
              </a:ext>
            </a:extLst>
          </p:cNvPr>
          <p:cNvSpPr/>
          <p:nvPr/>
        </p:nvSpPr>
        <p:spPr>
          <a:xfrm>
            <a:off x="9182200" y="336844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4CDE6C-2EF4-852B-B668-6E5D30C9D06E}"/>
              </a:ext>
            </a:extLst>
          </p:cNvPr>
          <p:cNvSpPr/>
          <p:nvPr/>
        </p:nvSpPr>
        <p:spPr>
          <a:xfrm>
            <a:off x="8521905" y="41746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3DF259-31B4-4CFE-D96B-1F6D8D514DDA}"/>
              </a:ext>
            </a:extLst>
          </p:cNvPr>
          <p:cNvSpPr/>
          <p:nvPr/>
        </p:nvSpPr>
        <p:spPr>
          <a:xfrm>
            <a:off x="8636671" y="222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2BDC3-5E0C-8920-6889-A841F3C7AE34}"/>
              </a:ext>
            </a:extLst>
          </p:cNvPr>
          <p:cNvSpPr/>
          <p:nvPr/>
        </p:nvSpPr>
        <p:spPr>
          <a:xfrm>
            <a:off x="8712560" y="297405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C2A1B3-FF02-859D-EE7F-28E8F06FB7D1}"/>
              </a:ext>
            </a:extLst>
          </p:cNvPr>
          <p:cNvSpPr/>
          <p:nvPr/>
        </p:nvSpPr>
        <p:spPr>
          <a:xfrm>
            <a:off x="9321538" y="398362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4CA3D8-C989-8C2F-D732-47B8F6E7A844}"/>
              </a:ext>
            </a:extLst>
          </p:cNvPr>
          <p:cNvSpPr/>
          <p:nvPr/>
        </p:nvSpPr>
        <p:spPr>
          <a:xfrm>
            <a:off x="7893331" y="334667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4D27FA-CB60-4A73-38DE-3FE76AFBD539}"/>
              </a:ext>
            </a:extLst>
          </p:cNvPr>
          <p:cNvSpPr/>
          <p:nvPr/>
        </p:nvSpPr>
        <p:spPr>
          <a:xfrm>
            <a:off x="7806069" y="279270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7E5E53-7BF8-EDE4-7EC5-ED9A5C2859FA}"/>
              </a:ext>
            </a:extLst>
          </p:cNvPr>
          <p:cNvSpPr/>
          <p:nvPr/>
        </p:nvSpPr>
        <p:spPr>
          <a:xfrm>
            <a:off x="8938983" y="216166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7C99C1-683A-1DC5-2B41-A314DC64E340}"/>
              </a:ext>
            </a:extLst>
          </p:cNvPr>
          <p:cNvSpPr/>
          <p:nvPr/>
        </p:nvSpPr>
        <p:spPr>
          <a:xfrm>
            <a:off x="9105070" y="42183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59F14E-7F46-1201-47DA-1BAEA3118095}"/>
              </a:ext>
            </a:extLst>
          </p:cNvPr>
          <p:cNvSpPr/>
          <p:nvPr/>
        </p:nvSpPr>
        <p:spPr>
          <a:xfrm>
            <a:off x="9684192" y="3764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B337040-91B6-1974-03CD-08987F1B48AC}"/>
              </a:ext>
            </a:extLst>
          </p:cNvPr>
          <p:cNvSpPr/>
          <p:nvPr/>
        </p:nvSpPr>
        <p:spPr>
          <a:xfrm>
            <a:off x="10343552" y="383202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76F1E9-C874-D4EB-8A67-8FB9D57AB3A3}"/>
              </a:ext>
            </a:extLst>
          </p:cNvPr>
          <p:cNvSpPr/>
          <p:nvPr/>
        </p:nvSpPr>
        <p:spPr>
          <a:xfrm>
            <a:off x="9690412" y="300726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A2B444-FF8A-FCB2-2272-D3B6981536D0}"/>
              </a:ext>
            </a:extLst>
          </p:cNvPr>
          <p:cNvSpPr/>
          <p:nvPr/>
        </p:nvSpPr>
        <p:spPr>
          <a:xfrm>
            <a:off x="7257607" y="375798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E1008F-DEFD-3811-4432-EC3F62A29C8E}"/>
              </a:ext>
            </a:extLst>
          </p:cNvPr>
          <p:cNvSpPr/>
          <p:nvPr/>
        </p:nvSpPr>
        <p:spPr>
          <a:xfrm>
            <a:off x="1948925" y="323701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536863-225A-8388-A4B5-74E80CB4035C}"/>
              </a:ext>
            </a:extLst>
          </p:cNvPr>
          <p:cNvSpPr/>
          <p:nvPr/>
        </p:nvSpPr>
        <p:spPr>
          <a:xfrm>
            <a:off x="2018594" y="39853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4D728-EF38-4D97-9E9F-D0055492E755}"/>
              </a:ext>
            </a:extLst>
          </p:cNvPr>
          <p:cNvSpPr/>
          <p:nvPr/>
        </p:nvSpPr>
        <p:spPr>
          <a:xfrm>
            <a:off x="2545463" y="391566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19579E-B27C-9319-9D77-8CFFCA6B0029}"/>
              </a:ext>
            </a:extLst>
          </p:cNvPr>
          <p:cNvSpPr/>
          <p:nvPr/>
        </p:nvSpPr>
        <p:spPr>
          <a:xfrm>
            <a:off x="2323394" y="42901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341CA5-48FE-D161-61EA-9ABCD74FD025}"/>
              </a:ext>
            </a:extLst>
          </p:cNvPr>
          <p:cNvSpPr/>
          <p:nvPr/>
        </p:nvSpPr>
        <p:spPr>
          <a:xfrm>
            <a:off x="1186925" y="43455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E676D6-6480-3921-EC65-4407222F7272}"/>
              </a:ext>
            </a:extLst>
          </p:cNvPr>
          <p:cNvSpPr/>
          <p:nvPr/>
        </p:nvSpPr>
        <p:spPr>
          <a:xfrm>
            <a:off x="2157932" y="471998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09D04A-307A-15CD-4F76-817F5129285D}"/>
              </a:ext>
            </a:extLst>
          </p:cNvPr>
          <p:cNvSpPr/>
          <p:nvPr/>
        </p:nvSpPr>
        <p:spPr>
          <a:xfrm>
            <a:off x="2101325" y="2588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30CDFF-E774-A276-366D-EC7752D93798}"/>
              </a:ext>
            </a:extLst>
          </p:cNvPr>
          <p:cNvSpPr/>
          <p:nvPr/>
        </p:nvSpPr>
        <p:spPr>
          <a:xfrm>
            <a:off x="3390194" y="308086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A2040C5-7D4F-949A-103C-05F135B9713C}"/>
              </a:ext>
            </a:extLst>
          </p:cNvPr>
          <p:cNvSpPr/>
          <p:nvPr/>
        </p:nvSpPr>
        <p:spPr>
          <a:xfrm>
            <a:off x="3168125" y="345533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8D57FE-066C-4FCF-C722-B16C84E1D59E}"/>
              </a:ext>
            </a:extLst>
          </p:cNvPr>
          <p:cNvSpPr/>
          <p:nvPr/>
        </p:nvSpPr>
        <p:spPr>
          <a:xfrm>
            <a:off x="2488856" y="34553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F09BAB-D915-4293-8978-02159BE16C08}"/>
              </a:ext>
            </a:extLst>
          </p:cNvPr>
          <p:cNvSpPr/>
          <p:nvPr/>
        </p:nvSpPr>
        <p:spPr>
          <a:xfrm>
            <a:off x="3712411" y="272817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B9EFD5-DFBA-5FC8-D592-7F7AF6C82777}"/>
              </a:ext>
            </a:extLst>
          </p:cNvPr>
          <p:cNvSpPr/>
          <p:nvPr/>
        </p:nvSpPr>
        <p:spPr>
          <a:xfrm>
            <a:off x="3002663" y="388518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F75415-D8B8-2050-02F7-255E533BAFA1}"/>
              </a:ext>
            </a:extLst>
          </p:cNvPr>
          <p:cNvSpPr/>
          <p:nvPr/>
        </p:nvSpPr>
        <p:spPr>
          <a:xfrm>
            <a:off x="2937348" y="21795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935069-6026-86EA-FF59-0CAF7D8C3BBC}"/>
              </a:ext>
            </a:extLst>
          </p:cNvPr>
          <p:cNvSpPr/>
          <p:nvPr/>
        </p:nvSpPr>
        <p:spPr>
          <a:xfrm>
            <a:off x="4165256" y="269769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C5BEE0-3367-9A5E-14C0-B7DCC70E9D09}"/>
              </a:ext>
            </a:extLst>
          </p:cNvPr>
          <p:cNvSpPr/>
          <p:nvPr/>
        </p:nvSpPr>
        <p:spPr>
          <a:xfrm>
            <a:off x="3777725" y="35107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7E0DEB-87C6-2AD3-5455-ED567B407FEA}"/>
              </a:ext>
            </a:extLst>
          </p:cNvPr>
          <p:cNvSpPr/>
          <p:nvPr/>
        </p:nvSpPr>
        <p:spPr>
          <a:xfrm>
            <a:off x="3046206" y="475682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CB0BF4-D94F-1090-7643-19880587AF82}"/>
              </a:ext>
            </a:extLst>
          </p:cNvPr>
          <p:cNvSpPr/>
          <p:nvPr/>
        </p:nvSpPr>
        <p:spPr>
          <a:xfrm>
            <a:off x="4043337" y="47151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E91C86-F942-FFF3-DBEC-491070C547DD}"/>
              </a:ext>
            </a:extLst>
          </p:cNvPr>
          <p:cNvSpPr/>
          <p:nvPr/>
        </p:nvSpPr>
        <p:spPr>
          <a:xfrm>
            <a:off x="3590492" y="4029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05205C-A77D-850D-E884-D83B31137EDB}"/>
              </a:ext>
            </a:extLst>
          </p:cNvPr>
          <p:cNvSpPr/>
          <p:nvPr/>
        </p:nvSpPr>
        <p:spPr>
          <a:xfrm>
            <a:off x="4043337" y="39991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58337A-E2B6-0625-C3B4-DBC935A03F14}"/>
              </a:ext>
            </a:extLst>
          </p:cNvPr>
          <p:cNvSpPr/>
          <p:nvPr/>
        </p:nvSpPr>
        <p:spPr>
          <a:xfrm>
            <a:off x="3655806" y="48122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78D2FA-FD48-1632-F577-339FA305C5F3}"/>
              </a:ext>
            </a:extLst>
          </p:cNvPr>
          <p:cNvSpPr/>
          <p:nvPr/>
        </p:nvSpPr>
        <p:spPr>
          <a:xfrm>
            <a:off x="3211668" y="392202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711209-8FB2-2AFB-AD12-1AB00B49924A}"/>
              </a:ext>
            </a:extLst>
          </p:cNvPr>
          <p:cNvSpPr/>
          <p:nvPr/>
        </p:nvSpPr>
        <p:spPr>
          <a:xfrm>
            <a:off x="3059268" y="42822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9F033-EC28-3C0C-7ED5-BCFE0EECBF5E}"/>
              </a:ext>
            </a:extLst>
          </p:cNvPr>
          <p:cNvSpPr/>
          <p:nvPr/>
        </p:nvSpPr>
        <p:spPr>
          <a:xfrm>
            <a:off x="3573073" y="38155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3DD4AA-4862-02F7-1A47-C7130470B049}"/>
              </a:ext>
            </a:extLst>
          </p:cNvPr>
          <p:cNvSpPr/>
          <p:nvPr/>
        </p:nvSpPr>
        <p:spPr>
          <a:xfrm>
            <a:off x="3316170" y="47077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B30387-E5C1-BE01-9CCA-B5C3536BAD15}"/>
              </a:ext>
            </a:extLst>
          </p:cNvPr>
          <p:cNvSpPr/>
          <p:nvPr/>
        </p:nvSpPr>
        <p:spPr>
          <a:xfrm>
            <a:off x="2928639" y="28126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4DEF5-54F9-BBCE-1AB7-0C99D4732C4A}"/>
              </a:ext>
            </a:extLst>
          </p:cNvPr>
          <p:cNvSpPr txBox="1"/>
          <p:nvPr/>
        </p:nvSpPr>
        <p:spPr>
          <a:xfrm>
            <a:off x="4153001" y="1771351"/>
            <a:ext cx="356180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Random</a:t>
            </a:r>
            <a:r>
              <a:rPr lang="en-US" sz="2400" dirty="0"/>
              <a:t> assignment!</a:t>
            </a:r>
          </a:p>
        </p:txBody>
      </p:sp>
    </p:spTree>
    <p:extLst>
      <p:ext uri="{BB962C8B-B14F-4D97-AF65-F5344CB8AC3E}">
        <p14:creationId xmlns:p14="http://schemas.microsoft.com/office/powerpoint/2010/main" val="217184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Before</a:t>
            </a:r>
            <a:r>
              <a:rPr lang="en-US" dirty="0"/>
              <a:t> </a:t>
            </a:r>
            <a:r>
              <a:rPr lang="en-US" b="1" dirty="0"/>
              <a:t>Treatment</a:t>
            </a:r>
            <a:r>
              <a:rPr lang="en-US" dirty="0"/>
              <a:t>: No observed differences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4B74A7-B6FB-7BF8-E367-893B7AAC0EC6}"/>
              </a:ext>
            </a:extLst>
          </p:cNvPr>
          <p:cNvSpPr/>
          <p:nvPr/>
        </p:nvSpPr>
        <p:spPr>
          <a:xfrm>
            <a:off x="7575469" y="3516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9B32-3992-7909-9FE4-D2A905B23FF4}"/>
              </a:ext>
            </a:extLst>
          </p:cNvPr>
          <p:cNvSpPr/>
          <p:nvPr/>
        </p:nvSpPr>
        <p:spPr>
          <a:xfrm>
            <a:off x="8254738" y="348165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994709-D311-31DA-0DDD-2B412737E6A2}"/>
              </a:ext>
            </a:extLst>
          </p:cNvPr>
          <p:cNvSpPr/>
          <p:nvPr/>
        </p:nvSpPr>
        <p:spPr>
          <a:xfrm>
            <a:off x="8464367" y="4812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611E9-0DBE-4D57-D4C5-C83A1512AAFE}"/>
              </a:ext>
            </a:extLst>
          </p:cNvPr>
          <p:cNvSpPr/>
          <p:nvPr/>
        </p:nvSpPr>
        <p:spPr>
          <a:xfrm>
            <a:off x="8158938" y="414737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B5D9D-4946-1C8E-09EE-3048DF44023D}"/>
              </a:ext>
            </a:extLst>
          </p:cNvPr>
          <p:cNvSpPr/>
          <p:nvPr/>
        </p:nvSpPr>
        <p:spPr>
          <a:xfrm>
            <a:off x="7309860" y="4492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060DAE-F128-019C-BD4D-C8657EB85537}"/>
              </a:ext>
            </a:extLst>
          </p:cNvPr>
          <p:cNvSpPr/>
          <p:nvPr/>
        </p:nvSpPr>
        <p:spPr>
          <a:xfrm>
            <a:off x="9805483" y="436602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E17585-02A2-C77B-4910-D89996FEBEFF}"/>
              </a:ext>
            </a:extLst>
          </p:cNvPr>
          <p:cNvSpPr/>
          <p:nvPr/>
        </p:nvSpPr>
        <p:spPr>
          <a:xfrm>
            <a:off x="9182200" y="336844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4CDE6C-2EF4-852B-B668-6E5D30C9D06E}"/>
              </a:ext>
            </a:extLst>
          </p:cNvPr>
          <p:cNvSpPr/>
          <p:nvPr/>
        </p:nvSpPr>
        <p:spPr>
          <a:xfrm>
            <a:off x="8521905" y="41746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3DF259-31B4-4CFE-D96B-1F6D8D514DDA}"/>
              </a:ext>
            </a:extLst>
          </p:cNvPr>
          <p:cNvSpPr/>
          <p:nvPr/>
        </p:nvSpPr>
        <p:spPr>
          <a:xfrm>
            <a:off x="8636671" y="222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2BDC3-5E0C-8920-6889-A841F3C7AE34}"/>
              </a:ext>
            </a:extLst>
          </p:cNvPr>
          <p:cNvSpPr/>
          <p:nvPr/>
        </p:nvSpPr>
        <p:spPr>
          <a:xfrm>
            <a:off x="8712560" y="297405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C2A1B3-FF02-859D-EE7F-28E8F06FB7D1}"/>
              </a:ext>
            </a:extLst>
          </p:cNvPr>
          <p:cNvSpPr/>
          <p:nvPr/>
        </p:nvSpPr>
        <p:spPr>
          <a:xfrm>
            <a:off x="9321538" y="398362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4CA3D8-C989-8C2F-D732-47B8F6E7A844}"/>
              </a:ext>
            </a:extLst>
          </p:cNvPr>
          <p:cNvSpPr/>
          <p:nvPr/>
        </p:nvSpPr>
        <p:spPr>
          <a:xfrm>
            <a:off x="7893331" y="334667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4D27FA-CB60-4A73-38DE-3FE76AFBD539}"/>
              </a:ext>
            </a:extLst>
          </p:cNvPr>
          <p:cNvSpPr/>
          <p:nvPr/>
        </p:nvSpPr>
        <p:spPr>
          <a:xfrm>
            <a:off x="7806069" y="279270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7E5E53-7BF8-EDE4-7EC5-ED9A5C2859FA}"/>
              </a:ext>
            </a:extLst>
          </p:cNvPr>
          <p:cNvSpPr/>
          <p:nvPr/>
        </p:nvSpPr>
        <p:spPr>
          <a:xfrm>
            <a:off x="8938983" y="216166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7C99C1-683A-1DC5-2B41-A314DC64E340}"/>
              </a:ext>
            </a:extLst>
          </p:cNvPr>
          <p:cNvSpPr/>
          <p:nvPr/>
        </p:nvSpPr>
        <p:spPr>
          <a:xfrm>
            <a:off x="9105070" y="42183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59F14E-7F46-1201-47DA-1BAEA3118095}"/>
              </a:ext>
            </a:extLst>
          </p:cNvPr>
          <p:cNvSpPr/>
          <p:nvPr/>
        </p:nvSpPr>
        <p:spPr>
          <a:xfrm>
            <a:off x="9684192" y="3764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B337040-91B6-1974-03CD-08987F1B48AC}"/>
              </a:ext>
            </a:extLst>
          </p:cNvPr>
          <p:cNvSpPr/>
          <p:nvPr/>
        </p:nvSpPr>
        <p:spPr>
          <a:xfrm>
            <a:off x="10343552" y="383202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76F1E9-C874-D4EB-8A67-8FB9D57AB3A3}"/>
              </a:ext>
            </a:extLst>
          </p:cNvPr>
          <p:cNvSpPr/>
          <p:nvPr/>
        </p:nvSpPr>
        <p:spPr>
          <a:xfrm>
            <a:off x="9690412" y="300726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A2B444-FF8A-FCB2-2272-D3B6981536D0}"/>
              </a:ext>
            </a:extLst>
          </p:cNvPr>
          <p:cNvSpPr/>
          <p:nvPr/>
        </p:nvSpPr>
        <p:spPr>
          <a:xfrm>
            <a:off x="7257607" y="375798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E1008F-DEFD-3811-4432-EC3F62A29C8E}"/>
              </a:ext>
            </a:extLst>
          </p:cNvPr>
          <p:cNvSpPr/>
          <p:nvPr/>
        </p:nvSpPr>
        <p:spPr>
          <a:xfrm>
            <a:off x="1948925" y="323701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536863-225A-8388-A4B5-74E80CB4035C}"/>
              </a:ext>
            </a:extLst>
          </p:cNvPr>
          <p:cNvSpPr/>
          <p:nvPr/>
        </p:nvSpPr>
        <p:spPr>
          <a:xfrm>
            <a:off x="2018594" y="39853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4D728-EF38-4D97-9E9F-D0055492E755}"/>
              </a:ext>
            </a:extLst>
          </p:cNvPr>
          <p:cNvSpPr/>
          <p:nvPr/>
        </p:nvSpPr>
        <p:spPr>
          <a:xfrm>
            <a:off x="2545463" y="391566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19579E-B27C-9319-9D77-8CFFCA6B0029}"/>
              </a:ext>
            </a:extLst>
          </p:cNvPr>
          <p:cNvSpPr/>
          <p:nvPr/>
        </p:nvSpPr>
        <p:spPr>
          <a:xfrm>
            <a:off x="2323394" y="42901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341CA5-48FE-D161-61EA-9ABCD74FD025}"/>
              </a:ext>
            </a:extLst>
          </p:cNvPr>
          <p:cNvSpPr/>
          <p:nvPr/>
        </p:nvSpPr>
        <p:spPr>
          <a:xfrm>
            <a:off x="1186925" y="43455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E676D6-6480-3921-EC65-4407222F7272}"/>
              </a:ext>
            </a:extLst>
          </p:cNvPr>
          <p:cNvSpPr/>
          <p:nvPr/>
        </p:nvSpPr>
        <p:spPr>
          <a:xfrm>
            <a:off x="2157932" y="471998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09D04A-307A-15CD-4F76-817F5129285D}"/>
              </a:ext>
            </a:extLst>
          </p:cNvPr>
          <p:cNvSpPr/>
          <p:nvPr/>
        </p:nvSpPr>
        <p:spPr>
          <a:xfrm>
            <a:off x="2101325" y="2588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30CDFF-E774-A276-366D-EC7752D93798}"/>
              </a:ext>
            </a:extLst>
          </p:cNvPr>
          <p:cNvSpPr/>
          <p:nvPr/>
        </p:nvSpPr>
        <p:spPr>
          <a:xfrm>
            <a:off x="3390194" y="308086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A2040C5-7D4F-949A-103C-05F135B9713C}"/>
              </a:ext>
            </a:extLst>
          </p:cNvPr>
          <p:cNvSpPr/>
          <p:nvPr/>
        </p:nvSpPr>
        <p:spPr>
          <a:xfrm>
            <a:off x="3168125" y="345533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8D57FE-066C-4FCF-C722-B16C84E1D59E}"/>
              </a:ext>
            </a:extLst>
          </p:cNvPr>
          <p:cNvSpPr/>
          <p:nvPr/>
        </p:nvSpPr>
        <p:spPr>
          <a:xfrm>
            <a:off x="2488856" y="34553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F09BAB-D915-4293-8978-02159BE16C08}"/>
              </a:ext>
            </a:extLst>
          </p:cNvPr>
          <p:cNvSpPr/>
          <p:nvPr/>
        </p:nvSpPr>
        <p:spPr>
          <a:xfrm>
            <a:off x="3712411" y="272817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B9EFD5-DFBA-5FC8-D592-7F7AF6C82777}"/>
              </a:ext>
            </a:extLst>
          </p:cNvPr>
          <p:cNvSpPr/>
          <p:nvPr/>
        </p:nvSpPr>
        <p:spPr>
          <a:xfrm>
            <a:off x="3002663" y="388518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F75415-D8B8-2050-02F7-255E533BAFA1}"/>
              </a:ext>
            </a:extLst>
          </p:cNvPr>
          <p:cNvSpPr/>
          <p:nvPr/>
        </p:nvSpPr>
        <p:spPr>
          <a:xfrm>
            <a:off x="2937348" y="21795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935069-6026-86EA-FF59-0CAF7D8C3BBC}"/>
              </a:ext>
            </a:extLst>
          </p:cNvPr>
          <p:cNvSpPr/>
          <p:nvPr/>
        </p:nvSpPr>
        <p:spPr>
          <a:xfrm>
            <a:off x="4165256" y="269769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C5BEE0-3367-9A5E-14C0-B7DCC70E9D09}"/>
              </a:ext>
            </a:extLst>
          </p:cNvPr>
          <p:cNvSpPr/>
          <p:nvPr/>
        </p:nvSpPr>
        <p:spPr>
          <a:xfrm>
            <a:off x="3777725" y="35107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7E0DEB-87C6-2AD3-5455-ED567B407FEA}"/>
              </a:ext>
            </a:extLst>
          </p:cNvPr>
          <p:cNvSpPr/>
          <p:nvPr/>
        </p:nvSpPr>
        <p:spPr>
          <a:xfrm>
            <a:off x="3046206" y="475682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CB0BF4-D94F-1090-7643-19880587AF82}"/>
              </a:ext>
            </a:extLst>
          </p:cNvPr>
          <p:cNvSpPr/>
          <p:nvPr/>
        </p:nvSpPr>
        <p:spPr>
          <a:xfrm>
            <a:off x="4043337" y="47151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E91C86-F942-FFF3-DBEC-491070C547DD}"/>
              </a:ext>
            </a:extLst>
          </p:cNvPr>
          <p:cNvSpPr/>
          <p:nvPr/>
        </p:nvSpPr>
        <p:spPr>
          <a:xfrm>
            <a:off x="3590492" y="4029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05205C-A77D-850D-E884-D83B31137EDB}"/>
              </a:ext>
            </a:extLst>
          </p:cNvPr>
          <p:cNvSpPr/>
          <p:nvPr/>
        </p:nvSpPr>
        <p:spPr>
          <a:xfrm>
            <a:off x="4043337" y="39991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58337A-E2B6-0625-C3B4-DBC935A03F14}"/>
              </a:ext>
            </a:extLst>
          </p:cNvPr>
          <p:cNvSpPr/>
          <p:nvPr/>
        </p:nvSpPr>
        <p:spPr>
          <a:xfrm>
            <a:off x="3655806" y="48122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78D2FA-FD48-1632-F577-339FA305C5F3}"/>
              </a:ext>
            </a:extLst>
          </p:cNvPr>
          <p:cNvSpPr/>
          <p:nvPr/>
        </p:nvSpPr>
        <p:spPr>
          <a:xfrm>
            <a:off x="3211668" y="392202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711209-8FB2-2AFB-AD12-1AB00B49924A}"/>
              </a:ext>
            </a:extLst>
          </p:cNvPr>
          <p:cNvSpPr/>
          <p:nvPr/>
        </p:nvSpPr>
        <p:spPr>
          <a:xfrm>
            <a:off x="3059268" y="42822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9F033-EC28-3C0C-7ED5-BCFE0EECBF5E}"/>
              </a:ext>
            </a:extLst>
          </p:cNvPr>
          <p:cNvSpPr/>
          <p:nvPr/>
        </p:nvSpPr>
        <p:spPr>
          <a:xfrm>
            <a:off x="3573073" y="38155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3DD4AA-4862-02F7-1A47-C7130470B049}"/>
              </a:ext>
            </a:extLst>
          </p:cNvPr>
          <p:cNvSpPr/>
          <p:nvPr/>
        </p:nvSpPr>
        <p:spPr>
          <a:xfrm>
            <a:off x="3316170" y="47077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B30387-E5C1-BE01-9CCA-B5C3536BAD15}"/>
              </a:ext>
            </a:extLst>
          </p:cNvPr>
          <p:cNvSpPr/>
          <p:nvPr/>
        </p:nvSpPr>
        <p:spPr>
          <a:xfrm>
            <a:off x="2928639" y="28126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7B02D2-5DC4-C82F-10E6-5B2066FFB95F}"/>
              </a:ext>
            </a:extLst>
          </p:cNvPr>
          <p:cNvSpPr/>
          <p:nvPr/>
        </p:nvSpPr>
        <p:spPr>
          <a:xfrm>
            <a:off x="5045194" y="5468319"/>
            <a:ext cx="865632" cy="94593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6170D7-8438-98B1-500F-5679C6A26CF8}"/>
              </a:ext>
            </a:extLst>
          </p:cNvPr>
          <p:cNvCxnSpPr>
            <a:cxnSpLocks/>
          </p:cNvCxnSpPr>
          <p:nvPr/>
        </p:nvCxnSpPr>
        <p:spPr>
          <a:xfrm>
            <a:off x="4348943" y="6422823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17407F6-54DA-0416-102D-E47AC15CB2F8}"/>
              </a:ext>
            </a:extLst>
          </p:cNvPr>
          <p:cNvSpPr/>
          <p:nvPr/>
        </p:nvSpPr>
        <p:spPr>
          <a:xfrm>
            <a:off x="6747612" y="5465883"/>
            <a:ext cx="865632" cy="9459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E18FA0-CF18-34C5-A079-1BB8EC05C4B0}"/>
              </a:ext>
            </a:extLst>
          </p:cNvPr>
          <p:cNvCxnSpPr>
            <a:cxnSpLocks/>
          </p:cNvCxnSpPr>
          <p:nvPr/>
        </p:nvCxnSpPr>
        <p:spPr>
          <a:xfrm flipV="1">
            <a:off x="4362876" y="4927569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9131CE4-9322-2B74-81CE-C495174D9340}"/>
              </a:ext>
            </a:extLst>
          </p:cNvPr>
          <p:cNvSpPr txBox="1"/>
          <p:nvPr/>
        </p:nvSpPr>
        <p:spPr>
          <a:xfrm>
            <a:off x="4672985" y="6461855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group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F14789-6402-2247-EC10-201F5CA41FE6}"/>
              </a:ext>
            </a:extLst>
          </p:cNvPr>
          <p:cNvSpPr txBox="1"/>
          <p:nvPr/>
        </p:nvSpPr>
        <p:spPr>
          <a:xfrm>
            <a:off x="2426442" y="5098987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F362E6-F002-5079-39EF-3FE7DDA2B604}"/>
              </a:ext>
            </a:extLst>
          </p:cNvPr>
          <p:cNvSpPr txBox="1"/>
          <p:nvPr/>
        </p:nvSpPr>
        <p:spPr>
          <a:xfrm>
            <a:off x="6444730" y="6469827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group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CF2B10-ED63-CE6C-A75E-915BBE8A5132}"/>
              </a:ext>
            </a:extLst>
          </p:cNvPr>
          <p:cNvSpPr/>
          <p:nvPr/>
        </p:nvSpPr>
        <p:spPr>
          <a:xfrm>
            <a:off x="810681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98CDB02-0003-6AB4-BA98-E6B29F5021A1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3C59E5-1377-FC52-BBBD-792C11C39156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Control/Baseline group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889D30-8467-01EE-44B0-02CA6914E2B7}"/>
              </a:ext>
            </a:extLst>
          </p:cNvPr>
          <p:cNvSpPr txBox="1"/>
          <p:nvPr/>
        </p:nvSpPr>
        <p:spPr>
          <a:xfrm>
            <a:off x="5198723" y="4406081"/>
            <a:ext cx="19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Before Treatment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3C9858-C3BF-103B-B04A-96A91F926249}"/>
              </a:ext>
            </a:extLst>
          </p:cNvPr>
          <p:cNvSpPr txBox="1"/>
          <p:nvPr/>
        </p:nvSpPr>
        <p:spPr>
          <a:xfrm>
            <a:off x="8776009" y="5166728"/>
            <a:ext cx="3135499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If the randomization is done correctly, baseline cholesterol levels should be </a:t>
            </a:r>
            <a:r>
              <a:rPr lang="en-US" b="1" dirty="0">
                <a:solidFill>
                  <a:schemeClr val="accent2"/>
                </a:solidFill>
              </a:rPr>
              <a:t>similar prior to treatment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54C74A-6290-1E32-8D24-B88CC0880D7A}"/>
              </a:ext>
            </a:extLst>
          </p:cNvPr>
          <p:cNvSpPr txBox="1"/>
          <p:nvPr/>
        </p:nvSpPr>
        <p:spPr>
          <a:xfrm>
            <a:off x="1062444" y="6182391"/>
            <a:ext cx="321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Treatment/Experimental group</a:t>
            </a:r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8FADE325-BD4F-AA92-6055-EF2E77D0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/>
      <p:bldP spid="83" grpId="0"/>
      <p:bldP spid="84" grpId="0"/>
      <p:bldP spid="90" grpId="0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Scientific Method Review: Algorithm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Identify the research question</a:t>
            </a:r>
          </a:p>
          <a:p>
            <a:pPr marL="514350" indent="-514350">
              <a:buAutoNum type="arabicPeriod"/>
            </a:pPr>
            <a:r>
              <a:rPr lang="en-US" dirty="0"/>
              <a:t>Identify the hypothesis</a:t>
            </a:r>
          </a:p>
          <a:p>
            <a:pPr marL="514350" indent="-514350">
              <a:buAutoNum type="arabicPeriod"/>
            </a:pPr>
            <a:r>
              <a:rPr lang="en-US" dirty="0"/>
              <a:t>Identify the study design</a:t>
            </a:r>
          </a:p>
          <a:p>
            <a:pPr marL="514350" indent="-514350">
              <a:buAutoNum type="arabicPeriod"/>
            </a:pPr>
            <a:r>
              <a:rPr lang="en-US" dirty="0"/>
              <a:t>Observations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dirty="0"/>
              <a:t>Inferences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536761-ABD1-3E74-D64D-12FC69093730}"/>
              </a:ext>
            </a:extLst>
          </p:cNvPr>
          <p:cNvSpPr/>
          <p:nvPr/>
        </p:nvSpPr>
        <p:spPr>
          <a:xfrm>
            <a:off x="5045194" y="5468319"/>
            <a:ext cx="865632" cy="94593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b="1" dirty="0"/>
              <a:t>Treatment</a:t>
            </a:r>
            <a:r>
              <a:rPr lang="en-US" dirty="0"/>
              <a:t>: Effect of Daily Exercise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4B74A7-B6FB-7BF8-E367-893B7AAC0EC6}"/>
              </a:ext>
            </a:extLst>
          </p:cNvPr>
          <p:cNvSpPr/>
          <p:nvPr/>
        </p:nvSpPr>
        <p:spPr>
          <a:xfrm>
            <a:off x="7575469" y="3516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9B32-3992-7909-9FE4-D2A905B23FF4}"/>
              </a:ext>
            </a:extLst>
          </p:cNvPr>
          <p:cNvSpPr/>
          <p:nvPr/>
        </p:nvSpPr>
        <p:spPr>
          <a:xfrm>
            <a:off x="8254738" y="348165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994709-D311-31DA-0DDD-2B412737E6A2}"/>
              </a:ext>
            </a:extLst>
          </p:cNvPr>
          <p:cNvSpPr/>
          <p:nvPr/>
        </p:nvSpPr>
        <p:spPr>
          <a:xfrm>
            <a:off x="8464367" y="4812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611E9-0DBE-4D57-D4C5-C83A1512AAFE}"/>
              </a:ext>
            </a:extLst>
          </p:cNvPr>
          <p:cNvSpPr/>
          <p:nvPr/>
        </p:nvSpPr>
        <p:spPr>
          <a:xfrm>
            <a:off x="8158938" y="414737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B5D9D-4946-1C8E-09EE-3048DF44023D}"/>
              </a:ext>
            </a:extLst>
          </p:cNvPr>
          <p:cNvSpPr/>
          <p:nvPr/>
        </p:nvSpPr>
        <p:spPr>
          <a:xfrm>
            <a:off x="7309860" y="4492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060DAE-F128-019C-BD4D-C8657EB85537}"/>
              </a:ext>
            </a:extLst>
          </p:cNvPr>
          <p:cNvSpPr/>
          <p:nvPr/>
        </p:nvSpPr>
        <p:spPr>
          <a:xfrm>
            <a:off x="9805483" y="436602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E17585-02A2-C77B-4910-D89996FEBEFF}"/>
              </a:ext>
            </a:extLst>
          </p:cNvPr>
          <p:cNvSpPr/>
          <p:nvPr/>
        </p:nvSpPr>
        <p:spPr>
          <a:xfrm>
            <a:off x="9182200" y="336844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4CDE6C-2EF4-852B-B668-6E5D30C9D06E}"/>
              </a:ext>
            </a:extLst>
          </p:cNvPr>
          <p:cNvSpPr/>
          <p:nvPr/>
        </p:nvSpPr>
        <p:spPr>
          <a:xfrm>
            <a:off x="8521905" y="41746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3DF259-31B4-4CFE-D96B-1F6D8D514DDA}"/>
              </a:ext>
            </a:extLst>
          </p:cNvPr>
          <p:cNvSpPr/>
          <p:nvPr/>
        </p:nvSpPr>
        <p:spPr>
          <a:xfrm>
            <a:off x="8636671" y="222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2BDC3-5E0C-8920-6889-A841F3C7AE34}"/>
              </a:ext>
            </a:extLst>
          </p:cNvPr>
          <p:cNvSpPr/>
          <p:nvPr/>
        </p:nvSpPr>
        <p:spPr>
          <a:xfrm>
            <a:off x="8712560" y="297405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C2A1B3-FF02-859D-EE7F-28E8F06FB7D1}"/>
              </a:ext>
            </a:extLst>
          </p:cNvPr>
          <p:cNvSpPr/>
          <p:nvPr/>
        </p:nvSpPr>
        <p:spPr>
          <a:xfrm>
            <a:off x="9321538" y="398362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4CA3D8-C989-8C2F-D732-47B8F6E7A844}"/>
              </a:ext>
            </a:extLst>
          </p:cNvPr>
          <p:cNvSpPr/>
          <p:nvPr/>
        </p:nvSpPr>
        <p:spPr>
          <a:xfrm>
            <a:off x="7893331" y="334667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4D27FA-CB60-4A73-38DE-3FE76AFBD539}"/>
              </a:ext>
            </a:extLst>
          </p:cNvPr>
          <p:cNvSpPr/>
          <p:nvPr/>
        </p:nvSpPr>
        <p:spPr>
          <a:xfrm>
            <a:off x="7806069" y="279270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7E5E53-7BF8-EDE4-7EC5-ED9A5C2859FA}"/>
              </a:ext>
            </a:extLst>
          </p:cNvPr>
          <p:cNvSpPr/>
          <p:nvPr/>
        </p:nvSpPr>
        <p:spPr>
          <a:xfrm>
            <a:off x="8938983" y="216166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7C99C1-683A-1DC5-2B41-A314DC64E340}"/>
              </a:ext>
            </a:extLst>
          </p:cNvPr>
          <p:cNvSpPr/>
          <p:nvPr/>
        </p:nvSpPr>
        <p:spPr>
          <a:xfrm>
            <a:off x="9105070" y="42183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59F14E-7F46-1201-47DA-1BAEA3118095}"/>
              </a:ext>
            </a:extLst>
          </p:cNvPr>
          <p:cNvSpPr/>
          <p:nvPr/>
        </p:nvSpPr>
        <p:spPr>
          <a:xfrm>
            <a:off x="9684192" y="3764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B337040-91B6-1974-03CD-08987F1B48AC}"/>
              </a:ext>
            </a:extLst>
          </p:cNvPr>
          <p:cNvSpPr/>
          <p:nvPr/>
        </p:nvSpPr>
        <p:spPr>
          <a:xfrm>
            <a:off x="10343552" y="383202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76F1E9-C874-D4EB-8A67-8FB9D57AB3A3}"/>
              </a:ext>
            </a:extLst>
          </p:cNvPr>
          <p:cNvSpPr/>
          <p:nvPr/>
        </p:nvSpPr>
        <p:spPr>
          <a:xfrm>
            <a:off x="9690412" y="300726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A2B444-FF8A-FCB2-2272-D3B6981536D0}"/>
              </a:ext>
            </a:extLst>
          </p:cNvPr>
          <p:cNvSpPr/>
          <p:nvPr/>
        </p:nvSpPr>
        <p:spPr>
          <a:xfrm>
            <a:off x="7257607" y="375798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E1008F-DEFD-3811-4432-EC3F62A29C8E}"/>
              </a:ext>
            </a:extLst>
          </p:cNvPr>
          <p:cNvSpPr/>
          <p:nvPr/>
        </p:nvSpPr>
        <p:spPr>
          <a:xfrm>
            <a:off x="1948925" y="323701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536863-225A-8388-A4B5-74E80CB4035C}"/>
              </a:ext>
            </a:extLst>
          </p:cNvPr>
          <p:cNvSpPr/>
          <p:nvPr/>
        </p:nvSpPr>
        <p:spPr>
          <a:xfrm>
            <a:off x="2018594" y="39853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4D728-EF38-4D97-9E9F-D0055492E755}"/>
              </a:ext>
            </a:extLst>
          </p:cNvPr>
          <p:cNvSpPr/>
          <p:nvPr/>
        </p:nvSpPr>
        <p:spPr>
          <a:xfrm>
            <a:off x="2545463" y="391566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19579E-B27C-9319-9D77-8CFFCA6B0029}"/>
              </a:ext>
            </a:extLst>
          </p:cNvPr>
          <p:cNvSpPr/>
          <p:nvPr/>
        </p:nvSpPr>
        <p:spPr>
          <a:xfrm>
            <a:off x="2323394" y="42901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341CA5-48FE-D161-61EA-9ABCD74FD025}"/>
              </a:ext>
            </a:extLst>
          </p:cNvPr>
          <p:cNvSpPr/>
          <p:nvPr/>
        </p:nvSpPr>
        <p:spPr>
          <a:xfrm>
            <a:off x="1186925" y="43455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E676D6-6480-3921-EC65-4407222F7272}"/>
              </a:ext>
            </a:extLst>
          </p:cNvPr>
          <p:cNvSpPr/>
          <p:nvPr/>
        </p:nvSpPr>
        <p:spPr>
          <a:xfrm>
            <a:off x="2157932" y="471998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09D04A-307A-15CD-4F76-817F5129285D}"/>
              </a:ext>
            </a:extLst>
          </p:cNvPr>
          <p:cNvSpPr/>
          <p:nvPr/>
        </p:nvSpPr>
        <p:spPr>
          <a:xfrm>
            <a:off x="2101325" y="2588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30CDFF-E774-A276-366D-EC7752D93798}"/>
              </a:ext>
            </a:extLst>
          </p:cNvPr>
          <p:cNvSpPr/>
          <p:nvPr/>
        </p:nvSpPr>
        <p:spPr>
          <a:xfrm>
            <a:off x="3390194" y="308086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A2040C5-7D4F-949A-103C-05F135B9713C}"/>
              </a:ext>
            </a:extLst>
          </p:cNvPr>
          <p:cNvSpPr/>
          <p:nvPr/>
        </p:nvSpPr>
        <p:spPr>
          <a:xfrm>
            <a:off x="3168125" y="345533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8D57FE-066C-4FCF-C722-B16C84E1D59E}"/>
              </a:ext>
            </a:extLst>
          </p:cNvPr>
          <p:cNvSpPr/>
          <p:nvPr/>
        </p:nvSpPr>
        <p:spPr>
          <a:xfrm>
            <a:off x="2488856" y="34553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F09BAB-D915-4293-8978-02159BE16C08}"/>
              </a:ext>
            </a:extLst>
          </p:cNvPr>
          <p:cNvSpPr/>
          <p:nvPr/>
        </p:nvSpPr>
        <p:spPr>
          <a:xfrm>
            <a:off x="3712411" y="272817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B9EFD5-DFBA-5FC8-D592-7F7AF6C82777}"/>
              </a:ext>
            </a:extLst>
          </p:cNvPr>
          <p:cNvSpPr/>
          <p:nvPr/>
        </p:nvSpPr>
        <p:spPr>
          <a:xfrm>
            <a:off x="3002663" y="388518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F75415-D8B8-2050-02F7-255E533BAFA1}"/>
              </a:ext>
            </a:extLst>
          </p:cNvPr>
          <p:cNvSpPr/>
          <p:nvPr/>
        </p:nvSpPr>
        <p:spPr>
          <a:xfrm>
            <a:off x="2937348" y="21795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935069-6026-86EA-FF59-0CAF7D8C3BBC}"/>
              </a:ext>
            </a:extLst>
          </p:cNvPr>
          <p:cNvSpPr/>
          <p:nvPr/>
        </p:nvSpPr>
        <p:spPr>
          <a:xfrm>
            <a:off x="4165256" y="269769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C5BEE0-3367-9A5E-14C0-B7DCC70E9D09}"/>
              </a:ext>
            </a:extLst>
          </p:cNvPr>
          <p:cNvSpPr/>
          <p:nvPr/>
        </p:nvSpPr>
        <p:spPr>
          <a:xfrm>
            <a:off x="3777725" y="35107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7E0DEB-87C6-2AD3-5455-ED567B407FEA}"/>
              </a:ext>
            </a:extLst>
          </p:cNvPr>
          <p:cNvSpPr/>
          <p:nvPr/>
        </p:nvSpPr>
        <p:spPr>
          <a:xfrm>
            <a:off x="3046206" y="475682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CB0BF4-D94F-1090-7643-19880587AF82}"/>
              </a:ext>
            </a:extLst>
          </p:cNvPr>
          <p:cNvSpPr/>
          <p:nvPr/>
        </p:nvSpPr>
        <p:spPr>
          <a:xfrm>
            <a:off x="4043337" y="47151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E91C86-F942-FFF3-DBEC-491070C547DD}"/>
              </a:ext>
            </a:extLst>
          </p:cNvPr>
          <p:cNvSpPr/>
          <p:nvPr/>
        </p:nvSpPr>
        <p:spPr>
          <a:xfrm>
            <a:off x="3590492" y="4029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05205C-A77D-850D-E884-D83B31137EDB}"/>
              </a:ext>
            </a:extLst>
          </p:cNvPr>
          <p:cNvSpPr/>
          <p:nvPr/>
        </p:nvSpPr>
        <p:spPr>
          <a:xfrm>
            <a:off x="4043337" y="39991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58337A-E2B6-0625-C3B4-DBC935A03F14}"/>
              </a:ext>
            </a:extLst>
          </p:cNvPr>
          <p:cNvSpPr/>
          <p:nvPr/>
        </p:nvSpPr>
        <p:spPr>
          <a:xfrm>
            <a:off x="3655806" y="48122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78D2FA-FD48-1632-F577-339FA305C5F3}"/>
              </a:ext>
            </a:extLst>
          </p:cNvPr>
          <p:cNvSpPr/>
          <p:nvPr/>
        </p:nvSpPr>
        <p:spPr>
          <a:xfrm>
            <a:off x="3211668" y="392202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711209-8FB2-2AFB-AD12-1AB00B49924A}"/>
              </a:ext>
            </a:extLst>
          </p:cNvPr>
          <p:cNvSpPr/>
          <p:nvPr/>
        </p:nvSpPr>
        <p:spPr>
          <a:xfrm>
            <a:off x="3059268" y="42822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9F033-EC28-3C0C-7ED5-BCFE0EECBF5E}"/>
              </a:ext>
            </a:extLst>
          </p:cNvPr>
          <p:cNvSpPr/>
          <p:nvPr/>
        </p:nvSpPr>
        <p:spPr>
          <a:xfrm>
            <a:off x="3573073" y="38155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3DD4AA-4862-02F7-1A47-C7130470B049}"/>
              </a:ext>
            </a:extLst>
          </p:cNvPr>
          <p:cNvSpPr/>
          <p:nvPr/>
        </p:nvSpPr>
        <p:spPr>
          <a:xfrm>
            <a:off x="3316170" y="47077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B30387-E5C1-BE01-9CCA-B5C3536BAD15}"/>
              </a:ext>
            </a:extLst>
          </p:cNvPr>
          <p:cNvSpPr/>
          <p:nvPr/>
        </p:nvSpPr>
        <p:spPr>
          <a:xfrm>
            <a:off x="2928639" y="28126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6170D7-8438-98B1-500F-5679C6A26CF8}"/>
              </a:ext>
            </a:extLst>
          </p:cNvPr>
          <p:cNvCxnSpPr>
            <a:cxnSpLocks/>
          </p:cNvCxnSpPr>
          <p:nvPr/>
        </p:nvCxnSpPr>
        <p:spPr>
          <a:xfrm>
            <a:off x="4348943" y="6422823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17407F6-54DA-0416-102D-E47AC15CB2F8}"/>
              </a:ext>
            </a:extLst>
          </p:cNvPr>
          <p:cNvSpPr/>
          <p:nvPr/>
        </p:nvSpPr>
        <p:spPr>
          <a:xfrm>
            <a:off x="6747612" y="5964611"/>
            <a:ext cx="865632" cy="4472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E18FA0-CF18-34C5-A079-1BB8EC05C4B0}"/>
              </a:ext>
            </a:extLst>
          </p:cNvPr>
          <p:cNvCxnSpPr>
            <a:cxnSpLocks/>
          </p:cNvCxnSpPr>
          <p:nvPr/>
        </p:nvCxnSpPr>
        <p:spPr>
          <a:xfrm flipV="1">
            <a:off x="4362876" y="4927569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9131CE4-9322-2B74-81CE-C495174D9340}"/>
              </a:ext>
            </a:extLst>
          </p:cNvPr>
          <p:cNvSpPr txBox="1"/>
          <p:nvPr/>
        </p:nvSpPr>
        <p:spPr>
          <a:xfrm>
            <a:off x="4672985" y="6461855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group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F14789-6402-2247-EC10-201F5CA41FE6}"/>
              </a:ext>
            </a:extLst>
          </p:cNvPr>
          <p:cNvSpPr txBox="1"/>
          <p:nvPr/>
        </p:nvSpPr>
        <p:spPr>
          <a:xfrm>
            <a:off x="2426442" y="5098987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F362E6-F002-5079-39EF-3FE7DDA2B604}"/>
              </a:ext>
            </a:extLst>
          </p:cNvPr>
          <p:cNvSpPr txBox="1"/>
          <p:nvPr/>
        </p:nvSpPr>
        <p:spPr>
          <a:xfrm>
            <a:off x="6444730" y="6469827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group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852D8D-1E35-3DC6-E358-0F62D4F3BC4F}"/>
              </a:ext>
            </a:extLst>
          </p:cNvPr>
          <p:cNvSpPr/>
          <p:nvPr/>
        </p:nvSpPr>
        <p:spPr>
          <a:xfrm>
            <a:off x="810681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E7C0A-3B9F-4448-AF6C-B60AEDAE164D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93098-6421-0D08-767E-68B74E6E9808}"/>
              </a:ext>
            </a:extLst>
          </p:cNvPr>
          <p:cNvSpPr txBox="1"/>
          <p:nvPr/>
        </p:nvSpPr>
        <p:spPr>
          <a:xfrm>
            <a:off x="1062444" y="6182391"/>
            <a:ext cx="321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Treatment/Experimental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92778-5E9F-C286-5345-D0971D1F905C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Control/Baseline group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BB256-50F2-2207-5D3C-CF32071832A2}"/>
              </a:ext>
            </a:extLst>
          </p:cNvPr>
          <p:cNvSpPr txBox="1"/>
          <p:nvPr/>
        </p:nvSpPr>
        <p:spPr>
          <a:xfrm>
            <a:off x="5243084" y="4406081"/>
            <a:ext cx="181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After Treatment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B9D11B-EA6E-F224-FE54-89E0A298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20</a:t>
            </a:fld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87F3248-499C-C70D-253F-A12ED445A83E}"/>
              </a:ext>
            </a:extLst>
          </p:cNvPr>
          <p:cNvSpPr/>
          <p:nvPr/>
        </p:nvSpPr>
        <p:spPr>
          <a:xfrm rot="10800000">
            <a:off x="3948104" y="5477166"/>
            <a:ext cx="275470" cy="483279"/>
          </a:xfrm>
          <a:prstGeom prst="rightBrace">
            <a:avLst/>
          </a:prstGeom>
          <a:ln w="28575">
            <a:solidFill>
              <a:srgbClr val="2BA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70407-2841-4043-34A7-6B2F9ED49157}"/>
              </a:ext>
            </a:extLst>
          </p:cNvPr>
          <p:cNvCxnSpPr/>
          <p:nvPr/>
        </p:nvCxnSpPr>
        <p:spPr>
          <a:xfrm flipH="1">
            <a:off x="4359742" y="5477166"/>
            <a:ext cx="155108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8E19C2-8DD6-3043-60CE-49E320C37FF9}"/>
              </a:ext>
            </a:extLst>
          </p:cNvPr>
          <p:cNvCxnSpPr>
            <a:cxnSpLocks/>
          </p:cNvCxnSpPr>
          <p:nvPr/>
        </p:nvCxnSpPr>
        <p:spPr>
          <a:xfrm flipH="1">
            <a:off x="4348943" y="5973901"/>
            <a:ext cx="326430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FE583-B84D-D836-F368-F9DDF4BFC70A}"/>
              </a:ext>
            </a:extLst>
          </p:cNvPr>
          <p:cNvSpPr txBox="1"/>
          <p:nvPr/>
        </p:nvSpPr>
        <p:spPr>
          <a:xfrm>
            <a:off x="2179711" y="5514805"/>
            <a:ext cx="181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BA53A"/>
                </a:solidFill>
              </a:rPr>
              <a:t>Treatment Effect</a:t>
            </a:r>
          </a:p>
        </p:txBody>
      </p:sp>
    </p:spTree>
    <p:extLst>
      <p:ext uri="{BB962C8B-B14F-4D97-AF65-F5344CB8AC3E}">
        <p14:creationId xmlns:p14="http://schemas.microsoft.com/office/powerpoint/2010/main" val="29756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238C-60B1-2964-765C-BC8031EE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3659-0D0B-8168-D0E2-171CCB0C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25625"/>
            <a:ext cx="109728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Bias could produce misleading and counterintuitive findings</a:t>
            </a:r>
          </a:p>
          <a:p>
            <a:pPr>
              <a:lnSpc>
                <a:spcPct val="160000"/>
              </a:lnSpc>
            </a:pPr>
            <a:r>
              <a:rPr lang="en-US" dirty="0"/>
              <a:t>Randomization at the start of the study ensures group comparability, allowing for a fair comparison</a:t>
            </a:r>
          </a:p>
          <a:p>
            <a:pPr>
              <a:lnSpc>
                <a:spcPct val="160000"/>
              </a:lnSpc>
            </a:pPr>
            <a:r>
              <a:rPr lang="en-US" dirty="0"/>
              <a:t>Defining the independent and dependent variables are at the heart of study design</a:t>
            </a:r>
          </a:p>
          <a:p>
            <a:pPr>
              <a:lnSpc>
                <a:spcPct val="160000"/>
              </a:lnSpc>
            </a:pPr>
            <a:r>
              <a:rPr lang="en-US" dirty="0"/>
              <a:t>Many considerations (e.g., ethical concerns, cognitive biases, and others) come into play when determining what the treatment and control groups receive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1452-2FDA-796D-E7CC-CD8A5A0F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6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F5C3-AF91-21F8-0DC8-11BB4C77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Spurious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75161-9CA8-949C-DEA9-CAB67CB42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24" y="1825625"/>
            <a:ext cx="863935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F6824-349E-A6F0-7A86-834F5B571713}"/>
              </a:ext>
            </a:extLst>
          </p:cNvPr>
          <p:cNvSpPr txBox="1"/>
          <p:nvPr/>
        </p:nvSpPr>
        <p:spPr>
          <a:xfrm>
            <a:off x="1776324" y="6215876"/>
            <a:ext cx="9980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https://web.archive.org/web/20150514142734/http://tylervigen.com/spurious-correlations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416E1-39C8-2C27-743F-D596E7EA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F5C3-AF91-21F8-0DC8-11BB4C77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Spurious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75161-9CA8-949C-DEA9-CAB67CB42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24" y="1825625"/>
            <a:ext cx="863935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06F157-B32C-4A04-6E3D-F061CABB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24" y="1604656"/>
            <a:ext cx="8907118" cy="439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03666-F7BD-AB41-FDAE-BB4C8A77099D}"/>
              </a:ext>
            </a:extLst>
          </p:cNvPr>
          <p:cNvSpPr txBox="1"/>
          <p:nvPr/>
        </p:nvSpPr>
        <p:spPr>
          <a:xfrm>
            <a:off x="1776324" y="6215876"/>
            <a:ext cx="9980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https://web.archive.org/web/20150514142734/http://tylervigen.com/spurious-correlations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A7BD8-BD52-AFD2-A5D2-0B52F366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4DC1-BA64-342D-7BA8-0EA89128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Spurious correlation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CB1E22-146F-80E9-5FDB-B2E2E99C9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51" y="1825625"/>
            <a:ext cx="8815697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C4F95-AF70-208F-119C-ECC2DD1A3AB8}"/>
              </a:ext>
            </a:extLst>
          </p:cNvPr>
          <p:cNvSpPr txBox="1"/>
          <p:nvPr/>
        </p:nvSpPr>
        <p:spPr>
          <a:xfrm>
            <a:off x="1776324" y="6215876"/>
            <a:ext cx="9980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https://web.archive.org/web/20150514142734/http://tylervigen.com/spurious-correlations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27058-6ED1-DC67-3B33-96373EBE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Scientific Method Review: Algorithm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Identify the research question</a:t>
            </a:r>
          </a:p>
          <a:p>
            <a:pPr marL="457200" lvl="1" indent="0">
              <a:buNone/>
            </a:pPr>
            <a:r>
              <a:rPr lang="en-US" dirty="0"/>
              <a:t>What’s the independent variable and effect dependent variable?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Key words/phrases</a:t>
            </a:r>
            <a:r>
              <a:rPr lang="en-US" dirty="0"/>
              <a:t>: cause and effect, before and after</a:t>
            </a:r>
          </a:p>
          <a:p>
            <a:pPr marL="514350" indent="-514350">
              <a:buAutoNum type="arabicPeriod"/>
            </a:pPr>
            <a:r>
              <a:rPr lang="en-US" dirty="0"/>
              <a:t>Identify the hypothesis</a:t>
            </a:r>
          </a:p>
          <a:p>
            <a:pPr marL="514350" indent="-514350">
              <a:buAutoNum type="arabicPeriod"/>
            </a:pPr>
            <a:r>
              <a:rPr lang="en-US" dirty="0"/>
              <a:t>Identify the study design</a:t>
            </a:r>
          </a:p>
          <a:p>
            <a:pPr marL="514350" indent="-514350">
              <a:buAutoNum type="arabicPeriod"/>
            </a:pPr>
            <a:r>
              <a:rPr lang="en-US" dirty="0"/>
              <a:t>Observations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dirty="0"/>
              <a:t>Inferences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Scientific Method Review: Algorithm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Identify the research question</a:t>
            </a:r>
          </a:p>
          <a:p>
            <a:pPr marL="514350" indent="-514350">
              <a:buAutoNum type="arabicPeriod"/>
            </a:pPr>
            <a:r>
              <a:rPr lang="en-US" b="1" dirty="0"/>
              <a:t>Identify the hypothesis</a:t>
            </a:r>
          </a:p>
          <a:p>
            <a:pPr marL="457200" lvl="1" indent="0">
              <a:buNone/>
            </a:pPr>
            <a:r>
              <a:rPr lang="en-US" dirty="0"/>
              <a:t>What does the researcher expect to find?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Key words/phrases</a:t>
            </a:r>
            <a:r>
              <a:rPr lang="en-US" dirty="0"/>
              <a:t>: if/then statements, predict, anticipate</a:t>
            </a:r>
          </a:p>
          <a:p>
            <a:pPr marL="514350" indent="-514350">
              <a:buAutoNum type="arabicPeriod"/>
            </a:pPr>
            <a:r>
              <a:rPr lang="en-US" dirty="0"/>
              <a:t>Identify the study design</a:t>
            </a:r>
          </a:p>
          <a:p>
            <a:pPr marL="514350" indent="-514350">
              <a:buAutoNum type="arabicPeriod"/>
            </a:pPr>
            <a:r>
              <a:rPr lang="en-US" dirty="0"/>
              <a:t>Observations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dirty="0"/>
              <a:t>Inferences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5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Scientific Method Review: Algorithm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Identify the research question</a:t>
            </a:r>
          </a:p>
          <a:p>
            <a:pPr marL="514350" indent="-514350">
              <a:buAutoNum type="arabicPeriod"/>
            </a:pPr>
            <a:r>
              <a:rPr lang="en-US" dirty="0"/>
              <a:t>Identify the hypothesis</a:t>
            </a:r>
          </a:p>
          <a:p>
            <a:pPr marL="514350" indent="-514350">
              <a:buAutoNum type="arabicPeriod"/>
            </a:pPr>
            <a:r>
              <a:rPr lang="en-US" b="1" dirty="0"/>
              <a:t>Identify the study design</a:t>
            </a:r>
          </a:p>
          <a:p>
            <a:pPr lvl="1"/>
            <a:r>
              <a:rPr lang="en-US" dirty="0"/>
              <a:t>What's the group we're comparing everything to? </a:t>
            </a:r>
          </a:p>
          <a:p>
            <a:pPr lvl="1"/>
            <a:r>
              <a:rPr lang="en-US" dirty="0"/>
              <a:t>Which group is getting the treatment? 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What things are staying the same during the experiment? </a:t>
            </a:r>
          </a:p>
          <a:p>
            <a:pPr lvl="1"/>
            <a:r>
              <a:rPr lang="en-US" dirty="0"/>
              <a:t>How many times are we doing the experiment to make sure our results are reliable?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Key words/phrases</a:t>
            </a:r>
            <a:r>
              <a:rPr lang="en-US" dirty="0"/>
              <a:t>: different, same/identical</a:t>
            </a:r>
          </a:p>
          <a:p>
            <a:pPr marL="514350" indent="-514350">
              <a:buAutoNum type="arabicPeriod"/>
            </a:pPr>
            <a:r>
              <a:rPr lang="en-US" dirty="0"/>
              <a:t>Observations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dirty="0"/>
              <a:t>Inferences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Scientific Method Review: Algorithm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Identify the research question</a:t>
            </a:r>
          </a:p>
          <a:p>
            <a:pPr marL="514350" indent="-514350">
              <a:buAutoNum type="arabicPeriod"/>
            </a:pPr>
            <a:r>
              <a:rPr lang="en-US" dirty="0"/>
              <a:t>Identify the hypothesis</a:t>
            </a:r>
          </a:p>
          <a:p>
            <a:pPr marL="514350" indent="-514350">
              <a:buAutoNum type="arabicPeriod"/>
            </a:pPr>
            <a:r>
              <a:rPr lang="en-US" dirty="0"/>
              <a:t>Identify the study design</a:t>
            </a:r>
          </a:p>
          <a:p>
            <a:pPr marL="514350" indent="-514350">
              <a:buAutoNum type="arabicPeriod"/>
            </a:pPr>
            <a:r>
              <a:rPr lang="en-US" b="1" dirty="0"/>
              <a:t>Observations</a:t>
            </a:r>
          </a:p>
          <a:p>
            <a:pPr marL="457200" lvl="1" indent="0">
              <a:buNone/>
            </a:pPr>
            <a:r>
              <a:rPr lang="en-US" dirty="0"/>
              <a:t>What do the researchers learn from the trials?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dirty="0"/>
              <a:t>Inferences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Scientific Method Review: Algorithm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Identify the research question</a:t>
            </a:r>
          </a:p>
          <a:p>
            <a:pPr marL="514350" indent="-514350">
              <a:buAutoNum type="arabicPeriod"/>
            </a:pPr>
            <a:r>
              <a:rPr lang="en-US" dirty="0"/>
              <a:t>Identify the hypothesis</a:t>
            </a:r>
          </a:p>
          <a:p>
            <a:pPr marL="514350" indent="-514350">
              <a:buAutoNum type="arabicPeriod"/>
            </a:pPr>
            <a:r>
              <a:rPr lang="en-US" dirty="0"/>
              <a:t>Identify the study design</a:t>
            </a:r>
          </a:p>
          <a:p>
            <a:pPr marL="514350" indent="-514350">
              <a:buAutoNum type="arabicPeriod"/>
            </a:pPr>
            <a:r>
              <a:rPr lang="en-US" dirty="0"/>
              <a:t>Observations</a:t>
            </a:r>
          </a:p>
          <a:p>
            <a:pPr marL="514350" indent="-514350">
              <a:buAutoNum type="arabicPeriod"/>
            </a:pPr>
            <a:r>
              <a:rPr lang="en-US" b="1" dirty="0"/>
              <a:t>Conclusions</a:t>
            </a:r>
          </a:p>
          <a:p>
            <a:pPr marL="457200" lvl="1" indent="0">
              <a:buNone/>
            </a:pPr>
            <a:r>
              <a:rPr lang="en-US" dirty="0"/>
              <a:t>Do the observations align with the hypothesis?</a:t>
            </a:r>
          </a:p>
          <a:p>
            <a:pPr marL="514350" indent="-514350">
              <a:buAutoNum type="arabicPeriod"/>
            </a:pPr>
            <a:r>
              <a:rPr lang="en-US" dirty="0"/>
              <a:t>Inferences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Scientific Method Review: Algorithm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Identify the research question</a:t>
            </a:r>
          </a:p>
          <a:p>
            <a:pPr marL="514350" indent="-514350">
              <a:buAutoNum type="arabicPeriod"/>
            </a:pPr>
            <a:r>
              <a:rPr lang="en-US" dirty="0"/>
              <a:t>Identify the hypothesis</a:t>
            </a:r>
          </a:p>
          <a:p>
            <a:pPr marL="514350" indent="-514350">
              <a:buAutoNum type="arabicPeriod"/>
            </a:pPr>
            <a:r>
              <a:rPr lang="en-US" dirty="0"/>
              <a:t>Identify the study design</a:t>
            </a:r>
          </a:p>
          <a:p>
            <a:pPr marL="514350" indent="-514350">
              <a:buAutoNum type="arabicPeriod"/>
            </a:pPr>
            <a:r>
              <a:rPr lang="en-US" dirty="0"/>
              <a:t>Observations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b="1" dirty="0"/>
              <a:t>Inferences</a:t>
            </a:r>
          </a:p>
          <a:p>
            <a:pPr marL="457200" lvl="1" indent="0">
              <a:buNone/>
            </a:pPr>
            <a:r>
              <a:rPr lang="en-US" dirty="0"/>
              <a:t>How do the researchers apply their knowledge to make sense of what they observe?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effect of </a:t>
            </a:r>
            <a:r>
              <a:rPr lang="en-US" sz="4000" b="1" dirty="0"/>
              <a:t>exercising</a:t>
            </a:r>
            <a:r>
              <a:rPr lang="en-US" sz="4000" dirty="0"/>
              <a:t> on </a:t>
            </a:r>
            <a:r>
              <a:rPr lang="en-US" sz="4000" b="1" dirty="0"/>
              <a:t>health</a:t>
            </a:r>
            <a:r>
              <a:rPr lang="en-US" sz="4000" dirty="0"/>
              <a:t>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Independent variable: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Dependent variable: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764</Words>
  <Application>Microsoft Office PowerPoint</Application>
  <PresentationFormat>Widescreen</PresentationFormat>
  <Paragraphs>169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Gold standard of evidence: Randomized Controlled Trial 101</vt:lpstr>
      <vt:lpstr>Scientific Method Review: Algorithm</vt:lpstr>
      <vt:lpstr>Scientific Method Review: Algorithm</vt:lpstr>
      <vt:lpstr>Scientific Method Review: Algorithm</vt:lpstr>
      <vt:lpstr>Scientific Method Review: Algorithm</vt:lpstr>
      <vt:lpstr>Scientific Method Review: Algorithm</vt:lpstr>
      <vt:lpstr>Scientific Method Review: Algorithm</vt:lpstr>
      <vt:lpstr>Scientific Method Review: Algorithm</vt:lpstr>
      <vt:lpstr>What is the effect of exercising on health?</vt:lpstr>
      <vt:lpstr>What is the effect of exercising on health?</vt:lpstr>
      <vt:lpstr>What is the effect of exercising on health?</vt:lpstr>
      <vt:lpstr>What is the effect of exercising on health?</vt:lpstr>
      <vt:lpstr>What is the effect of exercising on health?</vt:lpstr>
      <vt:lpstr>What is the effect of exercising on health?</vt:lpstr>
      <vt:lpstr>Bias: systematic error in sampling or testing</vt:lpstr>
      <vt:lpstr>Solution: Fair Experiment</vt:lpstr>
      <vt:lpstr>Randomized Controlled Trial</vt:lpstr>
      <vt:lpstr>Randomized Controlled Trial</vt:lpstr>
      <vt:lpstr>Before Treatment: No observed differences</vt:lpstr>
      <vt:lpstr>After Treatment: Effect of Daily Exercise</vt:lpstr>
      <vt:lpstr>Takeaways</vt:lpstr>
      <vt:lpstr>Spurious correlation</vt:lpstr>
      <vt:lpstr>Spurious correlation</vt:lpstr>
      <vt:lpstr>Spurious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</dc:creator>
  <cp:lastModifiedBy>Thuy Nguyen</cp:lastModifiedBy>
  <cp:revision>26</cp:revision>
  <dcterms:created xsi:type="dcterms:W3CDTF">2023-10-10T16:43:37Z</dcterms:created>
  <dcterms:modified xsi:type="dcterms:W3CDTF">2023-11-10T19:23:01Z</dcterms:modified>
</cp:coreProperties>
</file>