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83C1BA-F7DA-4F59-A79C-28C116789A6B}" v="355" dt="2019-05-23T15:18:06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uy Dao Xuan" userId="9fdf22175ed8abf4" providerId="LiveId" clId="{DC32FE74-266A-468C-BD1F-A2E68DB03990}"/>
    <pc:docChg chg="undo custSel addSld modSld">
      <pc:chgData name="Thuy Dao Xuan" userId="9fdf22175ed8abf4" providerId="LiveId" clId="{DC32FE74-266A-468C-BD1F-A2E68DB03990}" dt="2019-05-23T15:06:54.525" v="167" actId="2710"/>
      <pc:docMkLst>
        <pc:docMk/>
      </pc:docMkLst>
      <pc:sldChg chg="addSp modSp">
        <pc:chgData name="Thuy Dao Xuan" userId="9fdf22175ed8abf4" providerId="LiveId" clId="{DC32FE74-266A-468C-BD1F-A2E68DB03990}" dt="2019-05-23T15:06:54.525" v="167" actId="2710"/>
        <pc:sldMkLst>
          <pc:docMk/>
          <pc:sldMk cId="2567927505" sldId="256"/>
        </pc:sldMkLst>
        <pc:spChg chg="mod">
          <ac:chgData name="Thuy Dao Xuan" userId="9fdf22175ed8abf4" providerId="LiveId" clId="{DC32FE74-266A-468C-BD1F-A2E68DB03990}" dt="2019-05-23T15:04:30.097" v="24" actId="1076"/>
          <ac:spMkLst>
            <pc:docMk/>
            <pc:sldMk cId="2567927505" sldId="256"/>
            <ac:spMk id="2" creationId="{00000000-0000-0000-0000-000000000000}"/>
          </ac:spMkLst>
        </pc:spChg>
        <pc:spChg chg="mod">
          <ac:chgData name="Thuy Dao Xuan" userId="9fdf22175ed8abf4" providerId="LiveId" clId="{DC32FE74-266A-468C-BD1F-A2E68DB03990}" dt="2019-05-23T15:05:49.528" v="86" actId="1076"/>
          <ac:spMkLst>
            <pc:docMk/>
            <pc:sldMk cId="2567927505" sldId="256"/>
            <ac:spMk id="3" creationId="{00000000-0000-0000-0000-000000000000}"/>
          </ac:spMkLst>
        </pc:spChg>
        <pc:spChg chg="add mod">
          <ac:chgData name="Thuy Dao Xuan" userId="9fdf22175ed8abf4" providerId="LiveId" clId="{DC32FE74-266A-468C-BD1F-A2E68DB03990}" dt="2019-05-23T15:06:54.525" v="167" actId="2710"/>
          <ac:spMkLst>
            <pc:docMk/>
            <pc:sldMk cId="2567927505" sldId="256"/>
            <ac:spMk id="4" creationId="{90F715B1-ADEE-43E4-B4B8-175C127D4401}"/>
          </ac:spMkLst>
        </pc:spChg>
      </pc:sldChg>
      <pc:sldChg chg="add">
        <pc:chgData name="Thuy Dao Xuan" userId="9fdf22175ed8abf4" providerId="LiveId" clId="{DC32FE74-266A-468C-BD1F-A2E68DB03990}" dt="2019-05-23T15:03:50.523" v="0"/>
        <pc:sldMkLst>
          <pc:docMk/>
          <pc:sldMk cId="1224577234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23/05/2019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987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23/05/2019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711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23/05/2019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9850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23/05/2019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7557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23/05/2019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8967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23/05/2019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0958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23/05/2019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0437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23/05/2019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8726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23/05/2019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239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23/05/2019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640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23/05/2019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53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23/05/2019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33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23/05/2019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711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23/05/2019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540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23/05/2019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560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23/05/2019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489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23/05/2019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3711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87236D-C680-4349-9A96-AEA01B6A4E8F}" type="datetimeFigureOut">
              <a:rPr lang="vi-VN" smtClean="0"/>
              <a:t>23/05/2019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613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2003085" y="364068"/>
            <a:ext cx="9563387" cy="2616199"/>
          </a:xfrm>
        </p:spPr>
        <p:txBody>
          <a:bodyPr/>
          <a:lstStyle/>
          <a:p>
            <a:r>
              <a:rPr lang="en-US" dirty="0"/>
              <a:t>ELASTIC NET REGRESSION</a:t>
            </a:r>
            <a:endParaRPr lang="vi-VN" dirty="0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4959927" y="3665297"/>
            <a:ext cx="2894731" cy="1388534"/>
          </a:xfrm>
        </p:spPr>
        <p:txBody>
          <a:bodyPr>
            <a:normAutofit/>
          </a:bodyPr>
          <a:lstStyle/>
          <a:p>
            <a:r>
              <a:rPr lang="en-US" sz="2800" b="1" dirty="0"/>
              <a:t>GVHD:</a:t>
            </a:r>
          </a:p>
          <a:p>
            <a:r>
              <a:rPr lang="en-US" sz="2800" b="1" dirty="0"/>
              <a:t>SVTH:</a:t>
            </a:r>
            <a:endParaRPr lang="vi-VN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715B1-ADEE-43E4-B4B8-175C127D4401}"/>
              </a:ext>
            </a:extLst>
          </p:cNvPr>
          <p:cNvSpPr txBox="1"/>
          <p:nvPr/>
        </p:nvSpPr>
        <p:spPr>
          <a:xfrm>
            <a:off x="7854658" y="3665297"/>
            <a:ext cx="4069612" cy="18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Trần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Nhật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Quang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Đào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Thủy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- 16110544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ớc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Bảo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- 16110016</a:t>
            </a:r>
          </a:p>
        </p:txBody>
      </p:sp>
    </p:spTree>
    <p:extLst>
      <p:ext uri="{BB962C8B-B14F-4D97-AF65-F5344CB8AC3E}">
        <p14:creationId xmlns:p14="http://schemas.microsoft.com/office/powerpoint/2010/main" val="2567927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76000"/>
                <a:satMod val="180000"/>
              </a:schemeClr>
              <a:schemeClr val="bg1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6993C3A-0E30-417B-B76B-0B62A3462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Káº¿t quáº£ hÃ¬nh áº£nh cho thanks for liste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7" y="643467"/>
            <a:ext cx="5571066" cy="5571066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28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C27B-AB0A-4DC2-88ED-76C1FCF38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5700" y="0"/>
            <a:ext cx="10018713" cy="1752599"/>
          </a:xfrm>
        </p:spPr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Elastic Net</a:t>
            </a:r>
          </a:p>
        </p:txBody>
      </p:sp>
      <p:sp>
        <p:nvSpPr>
          <p:cNvPr id="4" name="Rectangle 3"/>
          <p:cNvSpPr/>
          <p:nvPr/>
        </p:nvSpPr>
        <p:spPr>
          <a:xfrm>
            <a:off x="2047102" y="17525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huấn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luyện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model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tránh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Arial" panose="020B0604020202020204" pitchFamily="34" charset="0"/>
              </a:rPr>
              <a:t>overfiting</a:t>
            </a:r>
            <a:endParaRPr lang="en-US" dirty="0"/>
          </a:p>
        </p:txBody>
      </p:sp>
      <p:pic>
        <p:nvPicPr>
          <p:cNvPr id="1026" name="Picture 2" descr="Káº¿t quáº£ hÃ¬nh áº£nh cho overfitting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601" y="2754011"/>
            <a:ext cx="5250593" cy="357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28551" y="6488668"/>
            <a:ext cx="34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7723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Káº¿t quáº£ hÃ¬nh áº£nh cho cháº¥m há»i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499" y="1013255"/>
            <a:ext cx="5143671" cy="506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tar: 6 Points 1"/>
          <p:cNvSpPr/>
          <p:nvPr/>
        </p:nvSpPr>
        <p:spPr>
          <a:xfrm>
            <a:off x="6264875" y="358347"/>
            <a:ext cx="5597611" cy="4695567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LÀM</a:t>
            </a:r>
            <a:r>
              <a:rPr lang="en-US" sz="2800" dirty="0"/>
              <a:t> SAO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QUYẾT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endParaRPr lang="en-US" sz="2800" dirty="0"/>
          </a:p>
          <a:p>
            <a:pPr algn="ctr"/>
            <a:r>
              <a:rPr lang="en-US" sz="2800" b="1" dirty="0" err="1"/>
              <a:t>OVERFITING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9235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56472" y="180258"/>
            <a:ext cx="92693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8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Arial" panose="020B0604020202020204" pitchFamily="34" charset="0"/>
              </a:rPr>
              <a:t>Regularization</a:t>
            </a:r>
            <a:endParaRPr lang="en-US" sz="88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1891430" y="1725262"/>
            <a:ext cx="3330137" cy="1865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LASSO REGRESSION</a:t>
            </a:r>
          </a:p>
        </p:txBody>
      </p:sp>
      <p:sp>
        <p:nvSpPr>
          <p:cNvPr id="4" name="Oval 3"/>
          <p:cNvSpPr/>
          <p:nvPr/>
        </p:nvSpPr>
        <p:spPr>
          <a:xfrm>
            <a:off x="7290185" y="1725261"/>
            <a:ext cx="3330137" cy="1865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RIDGE REGRESSION</a:t>
            </a:r>
          </a:p>
        </p:txBody>
      </p:sp>
      <p:sp>
        <p:nvSpPr>
          <p:cNvPr id="5" name="Oval 4"/>
          <p:cNvSpPr/>
          <p:nvPr/>
        </p:nvSpPr>
        <p:spPr>
          <a:xfrm>
            <a:off x="5625116" y="4351833"/>
            <a:ext cx="3330137" cy="1865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ELASTIC NET REGRESSION</a:t>
            </a:r>
          </a:p>
        </p:txBody>
      </p:sp>
      <p:sp>
        <p:nvSpPr>
          <p:cNvPr id="8" name="Plus Sign 7"/>
          <p:cNvSpPr/>
          <p:nvPr/>
        </p:nvSpPr>
        <p:spPr>
          <a:xfrm>
            <a:off x="5428226" y="2166125"/>
            <a:ext cx="1655300" cy="136398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" name="Equals 8"/>
          <p:cNvSpPr/>
          <p:nvPr/>
        </p:nvSpPr>
        <p:spPr>
          <a:xfrm rot="10800000">
            <a:off x="3219189" y="4471791"/>
            <a:ext cx="1665961" cy="136533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6959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56472" y="180258"/>
            <a:ext cx="92693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Arial" panose="020B0604020202020204" pitchFamily="34" charset="0"/>
              </a:rPr>
              <a:t>II. Elastic Net </a:t>
            </a:r>
            <a:endParaRPr lang="en-US" sz="88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689223" y="2115369"/>
                <a:ext cx="7352975" cy="1100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)− 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acc>
                            <m:accPr>
                              <m:chr m:val="̇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ê</m:t>
                              </m:r>
                            </m:e>
                          </m:acc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acc>
                            <m:accPr>
                              <m:chr m:val="́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ô 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̣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223" y="2115369"/>
                <a:ext cx="7352975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15878" y="3215927"/>
                <a:ext cx="8410444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𝐿𝑎𝑠𝑠𝑜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𝑅𝑖𝑑𝑔𝑒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 .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878" y="3215927"/>
                <a:ext cx="8410444" cy="1268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68730" y="4930401"/>
                <a:ext cx="6096000" cy="152657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600"/>
                  </a:spcAft>
                  <a:tabLst>
                    <a:tab pos="315087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𝐿𝑎𝑠𝑠𝑜</m:t>
                        </m:r>
                      </m:sub>
                    </m:sSub>
                  </m:oMath>
                </a14:m>
                <a:r>
                  <a:rPr lang="vi-VN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: </a:t>
                </a:r>
                <a:r>
                  <a:rPr lang="en-US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penalty </a:t>
                </a:r>
                <a:r>
                  <a:rPr lang="en-US" dirty="0" err="1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của</a:t>
                </a:r>
                <a:r>
                  <a:rPr lang="en-US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Lasso Regression</a:t>
                </a:r>
                <a:endParaRPr lang="en-US" sz="1400" dirty="0">
                  <a:latin typeface="Arial" panose="020B060402020202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  <a:tabLst>
                    <a:tab pos="315087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𝑅𝑖𝑑𝑔𝑒</m:t>
                        </m:r>
                      </m:sub>
                    </m:sSub>
                  </m:oMath>
                </a14:m>
                <a:r>
                  <a:rPr lang="vi-VN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: </a:t>
                </a:r>
                <a:r>
                  <a:rPr lang="en-US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Penalty </a:t>
                </a:r>
                <a:r>
                  <a:rPr lang="en-US" dirty="0" err="1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của</a:t>
                </a:r>
                <a:r>
                  <a:rPr lang="en-US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Ridge Regression</a:t>
                </a:r>
                <a:endParaRPr lang="en-US" sz="1400" dirty="0">
                  <a:latin typeface="Arial" panose="020B060402020202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  <a:tabLst>
                    <a:tab pos="3150870" algn="l"/>
                  </a:tabLst>
                </a:pPr>
                <a:r>
                  <a:rPr lang="vi-VN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n: số dòng dữ liệu mẫu</a:t>
                </a:r>
                <a:endParaRPr lang="en-US" sz="1400" dirty="0">
                  <a:effectLst/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730" y="4930401"/>
                <a:ext cx="6096000" cy="1526572"/>
              </a:xfrm>
              <a:prstGeom prst="rect">
                <a:avLst/>
              </a:prstGeom>
              <a:blipFill>
                <a:blip r:embed="rId4"/>
                <a:stretch>
                  <a:fillRect l="-800" b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421917" y="3596287"/>
                <a:ext cx="1701684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với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vi-VN" i="1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&lt; </m:t>
                    </m:r>
                    <m:r>
                      <a:rPr lang="vi-VN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𝛼</m:t>
                    </m:r>
                    <m:r>
                      <a:rPr lang="vi-VN" i="1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 &lt; </m:t>
                    </m:r>
                    <m:r>
                      <a:rPr lang="vi-VN" i="1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sz="1400" dirty="0">
                  <a:latin typeface="Arial" panose="020B0604020202020204" pitchFamily="34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917" y="3596287"/>
                <a:ext cx="1701684" cy="507831"/>
              </a:xfrm>
              <a:prstGeom prst="rect">
                <a:avLst/>
              </a:prstGeom>
              <a:blipFill>
                <a:blip r:embed="rId5"/>
                <a:stretch>
                  <a:fillRect l="-2867"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/>
          <p:cNvSpPr/>
          <p:nvPr/>
        </p:nvSpPr>
        <p:spPr>
          <a:xfrm>
            <a:off x="1102290" y="3596287"/>
            <a:ext cx="876822" cy="507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76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149EB62-1692-4D1D-A7C2-FB2F6A61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477DFC9-33A4-4343-9970-1CBCEDEDB2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683068"/>
            <a:ext cx="5372099" cy="34918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433" y="1695605"/>
            <a:ext cx="5372099" cy="349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11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75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565" y="643467"/>
            <a:ext cx="857087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763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2667" y="643467"/>
            <a:ext cx="5926666" cy="5571066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75657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75935" y="358346"/>
            <a:ext cx="6215449" cy="59312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III. </a:t>
            </a:r>
            <a:r>
              <a:rPr lang="en-US" sz="3600" b="1" dirty="0" err="1"/>
              <a:t>Kết</a:t>
            </a:r>
            <a:r>
              <a:rPr lang="en-US" sz="3600" b="1" dirty="0"/>
              <a:t> </a:t>
            </a:r>
            <a:r>
              <a:rPr lang="en-US" sz="3600" b="1" dirty="0" err="1"/>
              <a:t>Luận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75935" y="1581665"/>
            <a:ext cx="72163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Lasso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Ridge, Elastic Net Regression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Model fit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dù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input đ</a:t>
            </a:r>
            <a:r>
              <a:rPr lang="vi-V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feature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vô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hay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overfitting. Elastic Net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lí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chặn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overfitting.</a:t>
            </a:r>
          </a:p>
        </p:txBody>
      </p:sp>
    </p:spTree>
    <p:extLst>
      <p:ext uri="{BB962C8B-B14F-4D97-AF65-F5344CB8AC3E}">
        <p14:creationId xmlns:p14="http://schemas.microsoft.com/office/powerpoint/2010/main" val="3648193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31</TotalTime>
  <Words>174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MS Mincho</vt:lpstr>
      <vt:lpstr>Arial</vt:lpstr>
      <vt:lpstr>Cambria Math</vt:lpstr>
      <vt:lpstr>Corbel</vt:lpstr>
      <vt:lpstr>Tahoma</vt:lpstr>
      <vt:lpstr>Times New Roman</vt:lpstr>
      <vt:lpstr>Parallax</vt:lpstr>
      <vt:lpstr>ELASTIC NET REGRESSION</vt:lpstr>
      <vt:lpstr>I. Giới thiệu Elastic 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NET REGRESSION</dc:title>
  <dc:creator/>
  <cp:lastModifiedBy>Bao Lam</cp:lastModifiedBy>
  <cp:revision>3</cp:revision>
  <dcterms:created xsi:type="dcterms:W3CDTF">2012-09-27T01:07:24Z</dcterms:created>
  <dcterms:modified xsi:type="dcterms:W3CDTF">2019-05-23T15:44:21Z</dcterms:modified>
</cp:coreProperties>
</file>