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57" r:id="rId4"/>
    <p:sldId id="278" r:id="rId5"/>
    <p:sldId id="274" r:id="rId6"/>
    <p:sldId id="262" r:id="rId7"/>
    <p:sldId id="270" r:id="rId8"/>
    <p:sldId id="263" r:id="rId9"/>
    <p:sldId id="261" r:id="rId10"/>
    <p:sldId id="275" r:id="rId11"/>
    <p:sldId id="273" r:id="rId12"/>
    <p:sldId id="276" r:id="rId13"/>
    <p:sldId id="266" r:id="rId14"/>
    <p:sldId id="267" r:id="rId15"/>
    <p:sldId id="260" r:id="rId16"/>
    <p:sldId id="277" r:id="rId17"/>
    <p:sldId id="272" r:id="rId18"/>
    <p:sldId id="264" r:id="rId19"/>
    <p:sldId id="265" r:id="rId20"/>
    <p:sldId id="259" r:id="rId21"/>
    <p:sldId id="271" r:id="rId22"/>
    <p:sldId id="279" r:id="rId23"/>
    <p:sldId id="280" r:id="rId24"/>
    <p:sldId id="268" r:id="rId25"/>
    <p:sldId id="269" r:id="rId26"/>
    <p:sldId id="25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54B74F-BC6E-4180-B419-BBAF5E58C1AB}" v="24" dt="2019-05-19T07:05:50.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1" d="100"/>
          <a:sy n="91" d="100"/>
        </p:scale>
        <p:origin x="67"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46CE7D5-CF57-46EF-B807-FDD0502418D4}" type="datetimeFigureOut">
              <a:rPr lang="en-US" smtClean="0"/>
              <a:t>5/20/2019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30EA680-D336-4FF7-8B7A-9848BB0A1C3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895400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124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16931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166C-7177-4034-929B-658817BD79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C6BF0-A4DD-4800-AFFE-293A12611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87C78C-8749-44FD-8D11-E4C93D9D5F4D}"/>
              </a:ext>
            </a:extLst>
          </p:cNvPr>
          <p:cNvSpPr>
            <a:spLocks noGrp="1"/>
          </p:cNvSpPr>
          <p:nvPr>
            <p:ph type="dt" sz="half" idx="10"/>
          </p:nvPr>
        </p:nvSpPr>
        <p:spPr/>
        <p:txBody>
          <a:bodyPr/>
          <a:lstStyle/>
          <a:p>
            <a:fld id="{846CE7D5-CF57-46EF-B807-FDD0502418D4}" type="datetimeFigureOut">
              <a:rPr lang="en-US" smtClean="0"/>
              <a:t>5/20/2019</a:t>
            </a:fld>
            <a:endParaRPr lang="en-US"/>
          </a:p>
        </p:txBody>
      </p:sp>
      <p:sp>
        <p:nvSpPr>
          <p:cNvPr id="5" name="Footer Placeholder 4">
            <a:extLst>
              <a:ext uri="{FF2B5EF4-FFF2-40B4-BE49-F238E27FC236}">
                <a16:creationId xmlns:a16="http://schemas.microsoft.com/office/drawing/2014/main" id="{88DF0493-D435-47D9-AC05-44370B2AA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4D07E-A1A1-46D0-AB0C-26E905B50E6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99161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B305-98D8-414C-B42B-DA2B346205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AA7A-3189-4D8F-8464-61944FA577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9EDD6-BCD5-4E3C-B843-322C67DECEEF}"/>
              </a:ext>
            </a:extLst>
          </p:cNvPr>
          <p:cNvSpPr>
            <a:spLocks noGrp="1"/>
          </p:cNvSpPr>
          <p:nvPr>
            <p:ph type="dt" sz="half" idx="10"/>
          </p:nvPr>
        </p:nvSpPr>
        <p:spPr/>
        <p:txBody>
          <a:bodyPr/>
          <a:lstStyle/>
          <a:p>
            <a:fld id="{846CE7D5-CF57-46EF-B807-FDD0502418D4}" type="datetimeFigureOut">
              <a:rPr lang="en-US" smtClean="0"/>
              <a:t>5/20/2019</a:t>
            </a:fld>
            <a:endParaRPr lang="en-US"/>
          </a:p>
        </p:txBody>
      </p:sp>
      <p:sp>
        <p:nvSpPr>
          <p:cNvPr id="5" name="Footer Placeholder 4">
            <a:extLst>
              <a:ext uri="{FF2B5EF4-FFF2-40B4-BE49-F238E27FC236}">
                <a16:creationId xmlns:a16="http://schemas.microsoft.com/office/drawing/2014/main" id="{A76B148E-87A2-4DD7-8A20-3E0679006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3A7B7-6ED0-4FF9-BABE-F6D0F37C058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4164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9596-A913-4A91-9989-9D759C8AC6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B166E9-3854-4807-87CF-FFF5EFDEF7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5F8D21-8F58-45E1-A09A-2CAC91A4A02B}"/>
              </a:ext>
            </a:extLst>
          </p:cNvPr>
          <p:cNvSpPr>
            <a:spLocks noGrp="1"/>
          </p:cNvSpPr>
          <p:nvPr>
            <p:ph type="dt" sz="half" idx="10"/>
          </p:nvPr>
        </p:nvSpPr>
        <p:spPr/>
        <p:txBody>
          <a:bodyPr/>
          <a:lstStyle/>
          <a:p>
            <a:fld id="{846CE7D5-CF57-46EF-B807-FDD0502418D4}" type="datetimeFigureOut">
              <a:rPr lang="en-US" smtClean="0"/>
              <a:t>5/20/2019</a:t>
            </a:fld>
            <a:endParaRPr lang="en-US"/>
          </a:p>
        </p:txBody>
      </p:sp>
      <p:sp>
        <p:nvSpPr>
          <p:cNvPr id="5" name="Footer Placeholder 4">
            <a:extLst>
              <a:ext uri="{FF2B5EF4-FFF2-40B4-BE49-F238E27FC236}">
                <a16:creationId xmlns:a16="http://schemas.microsoft.com/office/drawing/2014/main" id="{0CBC03F6-6440-4275-A38F-31E7C4C61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C27C3-54B4-4393-ABB0-FB54930A0EE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6050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C459-F55B-45DC-815F-CA6194553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5778C5-69A5-4C21-A12E-D165DE574A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F22FA7-D89B-4D16-A37E-12E7ECB47B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7C9AA0-D832-4F85-8970-AB82173796FC}"/>
              </a:ext>
            </a:extLst>
          </p:cNvPr>
          <p:cNvSpPr>
            <a:spLocks noGrp="1"/>
          </p:cNvSpPr>
          <p:nvPr>
            <p:ph type="dt" sz="half" idx="10"/>
          </p:nvPr>
        </p:nvSpPr>
        <p:spPr/>
        <p:txBody>
          <a:bodyPr/>
          <a:lstStyle/>
          <a:p>
            <a:fld id="{846CE7D5-CF57-46EF-B807-FDD0502418D4}" type="datetimeFigureOut">
              <a:rPr lang="en-US" smtClean="0"/>
              <a:t>5/20/2019</a:t>
            </a:fld>
            <a:endParaRPr lang="en-US"/>
          </a:p>
        </p:txBody>
      </p:sp>
      <p:sp>
        <p:nvSpPr>
          <p:cNvPr id="6" name="Footer Placeholder 5">
            <a:extLst>
              <a:ext uri="{FF2B5EF4-FFF2-40B4-BE49-F238E27FC236}">
                <a16:creationId xmlns:a16="http://schemas.microsoft.com/office/drawing/2014/main" id="{8195BC4A-80A7-4EC5-A8C2-A27CD67F20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3684A-4C66-4D2A-BB35-FA988B92F1F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355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2D9B-6388-4215-84BA-6FAA7D6B52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E4F7D9-1A79-48D4-BD20-1E968630B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9CA138-BDE9-49F7-8CEC-9D1AD26F2F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C15A6-4053-45E1-AC75-F6D339711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0B660D-B807-4181-AF40-654757477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C20679-452F-4B72-B623-EFAB4EFD55FD}"/>
              </a:ext>
            </a:extLst>
          </p:cNvPr>
          <p:cNvSpPr>
            <a:spLocks noGrp="1"/>
          </p:cNvSpPr>
          <p:nvPr>
            <p:ph type="dt" sz="half" idx="10"/>
          </p:nvPr>
        </p:nvSpPr>
        <p:spPr/>
        <p:txBody>
          <a:bodyPr/>
          <a:lstStyle/>
          <a:p>
            <a:fld id="{846CE7D5-CF57-46EF-B807-FDD0502418D4}" type="datetimeFigureOut">
              <a:rPr lang="en-US" smtClean="0"/>
              <a:t>5/20/2019</a:t>
            </a:fld>
            <a:endParaRPr lang="en-US"/>
          </a:p>
        </p:txBody>
      </p:sp>
      <p:sp>
        <p:nvSpPr>
          <p:cNvPr id="8" name="Footer Placeholder 7">
            <a:extLst>
              <a:ext uri="{FF2B5EF4-FFF2-40B4-BE49-F238E27FC236}">
                <a16:creationId xmlns:a16="http://schemas.microsoft.com/office/drawing/2014/main" id="{CCE35C1D-70F2-4629-A146-3F8CC341C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075F72-E6F9-4CB6-A6D7-566BC0E1BE1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19360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E39A-EB93-42ED-B065-293A205A16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363226-543C-4477-A2EF-C4A9DC37E069}"/>
              </a:ext>
            </a:extLst>
          </p:cNvPr>
          <p:cNvSpPr>
            <a:spLocks noGrp="1"/>
          </p:cNvSpPr>
          <p:nvPr>
            <p:ph type="dt" sz="half" idx="10"/>
          </p:nvPr>
        </p:nvSpPr>
        <p:spPr/>
        <p:txBody>
          <a:bodyPr/>
          <a:lstStyle/>
          <a:p>
            <a:fld id="{846CE7D5-CF57-46EF-B807-FDD0502418D4}" type="datetimeFigureOut">
              <a:rPr lang="en-US" smtClean="0"/>
              <a:t>5/20/2019</a:t>
            </a:fld>
            <a:endParaRPr lang="en-US"/>
          </a:p>
        </p:txBody>
      </p:sp>
      <p:sp>
        <p:nvSpPr>
          <p:cNvPr id="4" name="Footer Placeholder 3">
            <a:extLst>
              <a:ext uri="{FF2B5EF4-FFF2-40B4-BE49-F238E27FC236}">
                <a16:creationId xmlns:a16="http://schemas.microsoft.com/office/drawing/2014/main" id="{D0970899-93EF-4C7E-8EE9-CB3AE4E604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2613C9-C2E9-4097-BFA2-6B14339689E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66673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7574E-92AF-4732-A52B-F5A327496070}"/>
              </a:ext>
            </a:extLst>
          </p:cNvPr>
          <p:cNvSpPr>
            <a:spLocks noGrp="1"/>
          </p:cNvSpPr>
          <p:nvPr>
            <p:ph type="dt" sz="half" idx="10"/>
          </p:nvPr>
        </p:nvSpPr>
        <p:spPr/>
        <p:txBody>
          <a:bodyPr/>
          <a:lstStyle/>
          <a:p>
            <a:fld id="{846CE7D5-CF57-46EF-B807-FDD0502418D4}" type="datetimeFigureOut">
              <a:rPr lang="en-US" smtClean="0"/>
              <a:t>5/20/2019</a:t>
            </a:fld>
            <a:endParaRPr lang="en-US"/>
          </a:p>
        </p:txBody>
      </p:sp>
      <p:sp>
        <p:nvSpPr>
          <p:cNvPr id="3" name="Footer Placeholder 2">
            <a:extLst>
              <a:ext uri="{FF2B5EF4-FFF2-40B4-BE49-F238E27FC236}">
                <a16:creationId xmlns:a16="http://schemas.microsoft.com/office/drawing/2014/main" id="{39AE5637-D500-4019-80F2-30BDDA29BD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4915D-A616-4813-849B-A0C6DB8EAF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53443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5F82-292A-4EBB-8E4B-4FDD0AA0D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D46736-EEE1-40EC-8070-E0138AAF4B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F8CEA2-FF10-4A15-98C0-F8C254FD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5B42B-06E8-42E2-BAB1-5BF80F1EAC36}"/>
              </a:ext>
            </a:extLst>
          </p:cNvPr>
          <p:cNvSpPr>
            <a:spLocks noGrp="1"/>
          </p:cNvSpPr>
          <p:nvPr>
            <p:ph type="dt" sz="half" idx="10"/>
          </p:nvPr>
        </p:nvSpPr>
        <p:spPr/>
        <p:txBody>
          <a:bodyPr/>
          <a:lstStyle/>
          <a:p>
            <a:fld id="{846CE7D5-CF57-46EF-B807-FDD0502418D4}" type="datetimeFigureOut">
              <a:rPr lang="en-US" smtClean="0"/>
              <a:t>5/20/2019</a:t>
            </a:fld>
            <a:endParaRPr lang="en-US"/>
          </a:p>
        </p:txBody>
      </p:sp>
      <p:sp>
        <p:nvSpPr>
          <p:cNvPr id="6" name="Footer Placeholder 5">
            <a:extLst>
              <a:ext uri="{FF2B5EF4-FFF2-40B4-BE49-F238E27FC236}">
                <a16:creationId xmlns:a16="http://schemas.microsoft.com/office/drawing/2014/main" id="{A49277E5-285E-4EC5-950D-37F4B52AE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26E3A1-62F8-45AD-988D-CA9C8D53B4E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4549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41877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5374-88C6-4E47-82AB-7337D47BA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A2D588-0A92-4D48-AC45-8A36FE03E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57CA67-0FE1-4E2A-A53A-41D43B363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BF1EA-F7C4-4B75-869F-E4E9164B8660}"/>
              </a:ext>
            </a:extLst>
          </p:cNvPr>
          <p:cNvSpPr>
            <a:spLocks noGrp="1"/>
          </p:cNvSpPr>
          <p:nvPr>
            <p:ph type="dt" sz="half" idx="10"/>
          </p:nvPr>
        </p:nvSpPr>
        <p:spPr/>
        <p:txBody>
          <a:bodyPr/>
          <a:lstStyle/>
          <a:p>
            <a:fld id="{846CE7D5-CF57-46EF-B807-FDD0502418D4}" type="datetimeFigureOut">
              <a:rPr lang="en-US" smtClean="0"/>
              <a:t>5/20/2019</a:t>
            </a:fld>
            <a:endParaRPr lang="en-US"/>
          </a:p>
        </p:txBody>
      </p:sp>
      <p:sp>
        <p:nvSpPr>
          <p:cNvPr id="6" name="Footer Placeholder 5">
            <a:extLst>
              <a:ext uri="{FF2B5EF4-FFF2-40B4-BE49-F238E27FC236}">
                <a16:creationId xmlns:a16="http://schemas.microsoft.com/office/drawing/2014/main" id="{83680A40-F615-4BC9-900F-A7C3D80BF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32DFC-0A45-4EB9-8A8D-2822A507E2F2}"/>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03933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F5B7-1C6C-41B3-914D-3A11E3F706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35214F-D24E-44A6-8965-27FD7E358D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15797-EACF-4701-AF98-46187E7166AD}"/>
              </a:ext>
            </a:extLst>
          </p:cNvPr>
          <p:cNvSpPr>
            <a:spLocks noGrp="1"/>
          </p:cNvSpPr>
          <p:nvPr>
            <p:ph type="dt" sz="half" idx="10"/>
          </p:nvPr>
        </p:nvSpPr>
        <p:spPr/>
        <p:txBody>
          <a:bodyPr/>
          <a:lstStyle/>
          <a:p>
            <a:fld id="{846CE7D5-CF57-46EF-B807-FDD0502418D4}" type="datetimeFigureOut">
              <a:rPr lang="en-US" smtClean="0"/>
              <a:t>5/20/2019</a:t>
            </a:fld>
            <a:endParaRPr lang="en-US"/>
          </a:p>
        </p:txBody>
      </p:sp>
      <p:sp>
        <p:nvSpPr>
          <p:cNvPr id="5" name="Footer Placeholder 4">
            <a:extLst>
              <a:ext uri="{FF2B5EF4-FFF2-40B4-BE49-F238E27FC236}">
                <a16:creationId xmlns:a16="http://schemas.microsoft.com/office/drawing/2014/main" id="{A280DBEB-CD65-4F6F-9EA1-55DFB169D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B6940-3B07-4008-B024-7F813638B00C}"/>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02965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500278-5376-4553-8795-AEF58462B9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0C0F44-56A3-49B4-B3C6-A06D3368A5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3ECB3E-A011-474C-AA72-A851A7783E94}"/>
              </a:ext>
            </a:extLst>
          </p:cNvPr>
          <p:cNvSpPr>
            <a:spLocks noGrp="1"/>
          </p:cNvSpPr>
          <p:nvPr>
            <p:ph type="dt" sz="half" idx="10"/>
          </p:nvPr>
        </p:nvSpPr>
        <p:spPr/>
        <p:txBody>
          <a:bodyPr/>
          <a:lstStyle/>
          <a:p>
            <a:fld id="{846CE7D5-CF57-46EF-B807-FDD0502418D4}" type="datetimeFigureOut">
              <a:rPr lang="en-US" smtClean="0"/>
              <a:t>5/20/2019</a:t>
            </a:fld>
            <a:endParaRPr lang="en-US"/>
          </a:p>
        </p:txBody>
      </p:sp>
      <p:sp>
        <p:nvSpPr>
          <p:cNvPr id="5" name="Footer Placeholder 4">
            <a:extLst>
              <a:ext uri="{FF2B5EF4-FFF2-40B4-BE49-F238E27FC236}">
                <a16:creationId xmlns:a16="http://schemas.microsoft.com/office/drawing/2014/main" id="{A4F77203-6E9D-415F-BA03-012F0F3FB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2EB5A-1D1F-4C35-B7E3-CD9DF1169C67}"/>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1692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46CE7D5-CF57-46EF-B807-FDD0502418D4}" type="datetimeFigureOut">
              <a:rPr lang="en-US" smtClean="0"/>
              <a:t>5/20/2019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30EA680-D336-4FF7-8B7A-9848BB0A1C3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433003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3795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859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1383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1852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46CE7D5-CF57-46EF-B807-FDD0502418D4}" type="datetimeFigureOut">
              <a:rPr lang="en-US" smtClean="0"/>
              <a:t>5/20/2019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30EA680-D336-4FF7-8B7A-9848BB0A1C3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3432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46CE7D5-CF57-46EF-B807-FDD0502418D4}" type="datetimeFigureOut">
              <a:rPr lang="en-US" smtClean="0"/>
              <a:t>5/20/2019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30EA680-D336-4FF7-8B7A-9848BB0A1C3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181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46CE7D5-CF57-46EF-B807-FDD0502418D4}" type="datetimeFigureOut">
              <a:rPr lang="en-US" smtClean="0"/>
              <a:t>5/20/2019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30EA680-D336-4FF7-8B7A-9848BB0A1C3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9746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2E9299-8338-4DC7-8F54-236420377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8CBA09-B5BD-49B6-A784-1BD3FCB133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8F232-50C4-405D-A904-7AE641F30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5/20/2019</a:t>
            </a:fld>
            <a:endParaRPr lang="en-US"/>
          </a:p>
        </p:txBody>
      </p:sp>
      <p:sp>
        <p:nvSpPr>
          <p:cNvPr id="5" name="Footer Placeholder 4">
            <a:extLst>
              <a:ext uri="{FF2B5EF4-FFF2-40B4-BE49-F238E27FC236}">
                <a16:creationId xmlns:a16="http://schemas.microsoft.com/office/drawing/2014/main" id="{246C9A19-0403-486A-90C8-2190D348F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0E5CD3-A09C-4DF8-BDDA-A333587B69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8052822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THUYẾT TRÌNH HỌC MÁY</a:t>
            </a:r>
            <a:endParaRPr lang="en-US" dirty="0"/>
          </a:p>
        </p:txBody>
      </p:sp>
      <p:sp>
        <p:nvSpPr>
          <p:cNvPr id="3" name="Subtitle 2"/>
          <p:cNvSpPr>
            <a:spLocks noGrp="1"/>
          </p:cNvSpPr>
          <p:nvPr>
            <p:ph type="subTitle" idx="1"/>
          </p:nvPr>
        </p:nvSpPr>
        <p:spPr>
          <a:xfrm>
            <a:off x="4669344" y="4487620"/>
            <a:ext cx="6831673" cy="1086237"/>
          </a:xfrm>
        </p:spPr>
        <p:txBody>
          <a:bodyPr/>
          <a:lstStyle/>
          <a:p>
            <a:r>
              <a:rPr lang="en-US" dirty="0" err="1"/>
              <a:t>Nhóm</a:t>
            </a:r>
            <a:r>
              <a:rPr lang="en-US" dirty="0"/>
              <a:t> 01:     Lâm Ph</a:t>
            </a:r>
            <a:r>
              <a:rPr lang="vi-VN" dirty="0"/>
              <a:t>ư</a:t>
            </a:r>
            <a:r>
              <a:rPr lang="en-US" dirty="0" err="1"/>
              <a:t>ớc</a:t>
            </a:r>
            <a:r>
              <a:rPr lang="en-US" dirty="0"/>
              <a:t> Bảo – 16110016</a:t>
            </a:r>
          </a:p>
          <a:p>
            <a:r>
              <a:rPr lang="en-US" dirty="0"/>
              <a:t>                      </a:t>
            </a:r>
            <a:r>
              <a:rPr lang="en-US" dirty="0" err="1"/>
              <a:t>Đào</a:t>
            </a:r>
            <a:r>
              <a:rPr lang="en-US" dirty="0"/>
              <a:t> </a:t>
            </a:r>
            <a:r>
              <a:rPr lang="en-US" dirty="0" err="1"/>
              <a:t>Xuân</a:t>
            </a:r>
            <a:r>
              <a:rPr lang="en-US" dirty="0"/>
              <a:t> Thủy - 16110544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A9832FF-2FB7-4330-B055-6ABDD80C0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6321" y="321731"/>
            <a:ext cx="10833946" cy="61316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D8A524-9821-49DE-A9C3-FA6A61615C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88758" y="681681"/>
            <a:ext cx="4514334" cy="2984157"/>
          </a:xfrm>
          <a:prstGeom prst="rect">
            <a:avLst/>
          </a:prstGeom>
          <a:noFill/>
          <a:ln>
            <a:noFill/>
          </a:ln>
        </p:spPr>
      </p:pic>
      <p:pic>
        <p:nvPicPr>
          <p:cNvPr id="5" name="Picture 4">
            <a:extLst>
              <a:ext uri="{FF2B5EF4-FFF2-40B4-BE49-F238E27FC236}">
                <a16:creationId xmlns:a16="http://schemas.microsoft.com/office/drawing/2014/main" id="{9C74899C-36D7-4225-B66A-6E212E63FCC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92231" y="3328086"/>
            <a:ext cx="4614666" cy="2878163"/>
          </a:xfrm>
          <a:prstGeom prst="rect">
            <a:avLst/>
          </a:prstGeom>
          <a:noFill/>
          <a:ln>
            <a:noFill/>
          </a:ln>
        </p:spPr>
      </p:pic>
    </p:spTree>
    <p:extLst>
      <p:ext uri="{BB962C8B-B14F-4D97-AF65-F5344CB8AC3E}">
        <p14:creationId xmlns:p14="http://schemas.microsoft.com/office/powerpoint/2010/main" val="349078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DCAABC-0FCE-4627-89FD-6F70565B16D0}"/>
              </a:ext>
            </a:extLst>
          </p:cNvPr>
          <p:cNvSpPr>
            <a:spLocks noGrp="1"/>
          </p:cNvSpPr>
          <p:nvPr>
            <p:ph type="subTitle" idx="1"/>
          </p:nvPr>
        </p:nvSpPr>
        <p:spPr>
          <a:xfrm>
            <a:off x="1147668" y="1262506"/>
            <a:ext cx="9891035" cy="3688434"/>
          </a:xfrm>
        </p:spPr>
        <p:txBody>
          <a:bodyPr>
            <a:noAutofit/>
          </a:bodyPr>
          <a:lstStyle/>
          <a:p>
            <a:pPr marL="0" lvl="2" algn="l"/>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chiều</a:t>
            </a:r>
            <a:r>
              <a:rPr lang="en-US" sz="2800" dirty="0">
                <a:latin typeface="Times New Roman" panose="02020603050405020304" pitchFamily="18" charset="0"/>
                <a:cs typeface="Times New Roman" panose="02020603050405020304" pitchFamily="18" charset="0"/>
              </a:rPr>
              <a:t>: 	</a:t>
            </a:r>
          </a:p>
          <a:p>
            <a:pPr algn="l"/>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t>
            </a:r>
            <a:r>
              <a:rPr lang="en-US" sz="2800" baseline="-25000" dirty="0" err="1">
                <a:latin typeface="Times New Roman" panose="02020603050405020304" pitchFamily="18" charset="0"/>
                <a:cs typeface="Times New Roman" panose="02020603050405020304" pitchFamily="18" charset="0"/>
              </a:rPr>
              <a:t>θ</a:t>
            </a:r>
            <a:r>
              <a:rPr lang="en-US" sz="2800" dirty="0">
                <a:latin typeface="Times New Roman" panose="02020603050405020304" pitchFamily="18" charset="0"/>
                <a:cs typeface="Times New Roman" panose="02020603050405020304" pitchFamily="18" charset="0"/>
              </a:rPr>
              <a:t>(x) = θ</a:t>
            </a:r>
            <a:r>
              <a:rPr lang="en-US" sz="2800" baseline="-25000" dirty="0">
                <a:latin typeface="Times New Roman" panose="02020603050405020304" pitchFamily="18" charset="0"/>
                <a:cs typeface="Times New Roman" panose="02020603050405020304" pitchFamily="18" charset="0"/>
              </a:rPr>
              <a:t>0 </a:t>
            </a:r>
            <a:r>
              <a:rPr lang="en-US" sz="2800" dirty="0">
                <a:latin typeface="Times New Roman" panose="02020603050405020304" pitchFamily="18" charset="0"/>
                <a:cs typeface="Times New Roman" panose="02020603050405020304" pitchFamily="18" charset="0"/>
              </a:rPr>
              <a:t>+ θ</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 θ</a:t>
            </a:r>
            <a:r>
              <a:rPr lang="en-US" sz="2800" baseline="-25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1</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p>
          <a:p>
            <a:pPr marL="0" lvl="2" algn="l"/>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chiều</a:t>
            </a:r>
            <a:r>
              <a:rPr lang="en-US" sz="2800" dirty="0">
                <a:latin typeface="Times New Roman" panose="02020603050405020304" pitchFamily="18" charset="0"/>
                <a:cs typeface="Times New Roman" panose="02020603050405020304" pitchFamily="18" charset="0"/>
              </a:rPr>
              <a:t>: 	</a:t>
            </a:r>
          </a:p>
          <a:p>
            <a:pPr algn="l"/>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t>
            </a:r>
            <a:r>
              <a:rPr lang="en-US" sz="2800" baseline="-25000" dirty="0" err="1">
                <a:latin typeface="Times New Roman" panose="02020603050405020304" pitchFamily="18" charset="0"/>
                <a:cs typeface="Times New Roman" panose="02020603050405020304" pitchFamily="18" charset="0"/>
              </a:rPr>
              <a:t>θ</a:t>
            </a:r>
            <a:r>
              <a:rPr lang="en-US" sz="2800" dirty="0">
                <a:latin typeface="Times New Roman" panose="02020603050405020304" pitchFamily="18" charset="0"/>
                <a:cs typeface="Times New Roman" panose="02020603050405020304" pitchFamily="18" charset="0"/>
              </a:rPr>
              <a:t>(x) = θ</a:t>
            </a:r>
            <a:r>
              <a:rPr lang="en-US" sz="2800" baseline="-25000" dirty="0">
                <a:latin typeface="Times New Roman" panose="02020603050405020304" pitchFamily="18" charset="0"/>
                <a:cs typeface="Times New Roman" panose="02020603050405020304" pitchFamily="18" charset="0"/>
              </a:rPr>
              <a:t>0 </a:t>
            </a:r>
            <a:r>
              <a:rPr lang="en-US" sz="2800" dirty="0">
                <a:latin typeface="Times New Roman" panose="02020603050405020304" pitchFamily="18" charset="0"/>
                <a:cs typeface="Times New Roman" panose="02020603050405020304" pitchFamily="18" charset="0"/>
              </a:rPr>
              <a:t>+ θ</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 θ</a:t>
            </a:r>
            <a:r>
              <a:rPr lang="en-US" sz="2800" baseline="-25000" dirty="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 θ</a:t>
            </a:r>
            <a:r>
              <a:rPr lang="en-US" sz="2800" baseline="-25000" dirty="0">
                <a:latin typeface="Times New Roman" panose="02020603050405020304" pitchFamily="18" charset="0"/>
                <a:cs typeface="Times New Roman" panose="02020603050405020304" pitchFamily="18" charset="0"/>
              </a:rPr>
              <a:t>3 </a:t>
            </a:r>
            <a:r>
              <a:rPr lang="en-US" sz="2800"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1</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x</a:t>
            </a:r>
            <a:r>
              <a:rPr lang="en-US" sz="2800" baseline="-25000" dirty="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 θ</a:t>
            </a:r>
            <a:r>
              <a:rPr lang="en-US" sz="2800" baseline="-25000" dirty="0">
                <a:latin typeface="Times New Roman" panose="02020603050405020304" pitchFamily="18" charset="0"/>
                <a:cs typeface="Times New Roman" panose="02020603050405020304" pitchFamily="18" charset="0"/>
              </a:rPr>
              <a:t>4 </a:t>
            </a:r>
            <a:r>
              <a:rPr lang="en-US" sz="2800"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2</a:t>
            </a:r>
            <a:r>
              <a:rPr lang="en-US" sz="2800" baseline="30000" dirty="0">
                <a:latin typeface="Times New Roman" panose="02020603050405020304" pitchFamily="18" charset="0"/>
                <a:cs typeface="Times New Roman" panose="02020603050405020304" pitchFamily="18" charset="0"/>
              </a:rPr>
              <a:t>2</a:t>
            </a:r>
            <a:r>
              <a:rPr lang="en-US" sz="2800" baseline="-25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p>
          <a:p>
            <a:pPr algn="l"/>
            <a:endParaRPr lang="en-US" sz="2800" dirty="0">
              <a:latin typeface="Times New Roman" panose="02020603050405020304" pitchFamily="18" charset="0"/>
              <a:cs typeface="Times New Roman" panose="02020603050405020304" pitchFamily="18" charset="0"/>
            </a:endParaRPr>
          </a:p>
          <a:p>
            <a:pPr marL="0" lvl="2" algn="l"/>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đổi</a:t>
            </a:r>
            <a:r>
              <a:rPr lang="en-US" sz="2800" dirty="0">
                <a:latin typeface="Times New Roman" panose="02020603050405020304" pitchFamily="18" charset="0"/>
                <a:cs typeface="Times New Roman" panose="02020603050405020304" pitchFamily="18" charset="0"/>
              </a:rPr>
              <a:t> có </a:t>
            </a:r>
            <a:r>
              <a:rPr lang="en-US" sz="2800" dirty="0" err="1">
                <a:latin typeface="Times New Roman" panose="02020603050405020304" pitchFamily="18" charset="0"/>
                <a:cs typeface="Times New Roman" panose="02020603050405020304" pitchFamily="18" charset="0"/>
              </a:rPr>
              <a:t>dạng</a:t>
            </a:r>
            <a:r>
              <a:rPr lang="en-US" sz="280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h</a:t>
            </a:r>
            <a:r>
              <a:rPr lang="en-US" sz="2800" baseline="-25000" dirty="0" err="1">
                <a:latin typeface="Times New Roman" panose="02020603050405020304" pitchFamily="18" charset="0"/>
                <a:cs typeface="Times New Roman" panose="02020603050405020304" pitchFamily="18" charset="0"/>
              </a:rPr>
              <a:t>θ</a:t>
            </a:r>
            <a:r>
              <a:rPr lang="en-US" sz="2800" dirty="0">
                <a:latin typeface="Times New Roman" panose="02020603050405020304" pitchFamily="18" charset="0"/>
                <a:cs typeface="Times New Roman" panose="02020603050405020304" pitchFamily="18" charset="0"/>
              </a:rPr>
              <a:t>(x) = θ</a:t>
            </a:r>
            <a:r>
              <a:rPr lang="en-US" sz="2800" baseline="-25000" dirty="0">
                <a:latin typeface="Times New Roman" panose="02020603050405020304" pitchFamily="18" charset="0"/>
                <a:cs typeface="Times New Roman" panose="02020603050405020304" pitchFamily="18" charset="0"/>
              </a:rPr>
              <a:t>0 </a:t>
            </a:r>
            <a:r>
              <a:rPr lang="en-US" sz="2800" dirty="0">
                <a:latin typeface="Times New Roman" panose="02020603050405020304" pitchFamily="18" charset="0"/>
                <a:cs typeface="Times New Roman" panose="02020603050405020304" pitchFamily="18" charset="0"/>
              </a:rPr>
              <a:t>+ θ</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 θ</a:t>
            </a:r>
            <a:r>
              <a:rPr lang="en-US" sz="2800" baseline="-25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 θ</a:t>
            </a:r>
            <a:r>
              <a:rPr lang="en-US" sz="2800" baseline="-25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3 </a:t>
            </a:r>
            <a:r>
              <a:rPr lang="en-US" sz="2800" dirty="0">
                <a:latin typeface="Times New Roman" panose="02020603050405020304" pitchFamily="18" charset="0"/>
                <a:cs typeface="Times New Roman" panose="02020603050405020304" pitchFamily="18" charset="0"/>
              </a:rPr>
              <a:t>+ θ</a:t>
            </a:r>
            <a:r>
              <a:rPr lang="en-US" sz="2800" baseline="-25000" dirty="0">
                <a:latin typeface="Times New Roman" panose="02020603050405020304" pitchFamily="18" charset="0"/>
                <a:cs typeface="Times New Roman" panose="02020603050405020304" pitchFamily="18" charset="0"/>
              </a:rPr>
              <a:t>4</a:t>
            </a:r>
            <a:r>
              <a:rPr lang="en-US" sz="2800"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4 </a:t>
            </a:r>
            <a:r>
              <a:rPr lang="en-US" sz="2800" dirty="0">
                <a:latin typeface="Times New Roman" panose="02020603050405020304" pitchFamily="18" charset="0"/>
                <a:cs typeface="Times New Roman" panose="02020603050405020304" pitchFamily="18" charset="0"/>
              </a:rPr>
              <a:t>+ θ</a:t>
            </a:r>
            <a:r>
              <a:rPr lang="en-US" sz="2800" baseline="-25000" dirty="0">
                <a:latin typeface="Times New Roman" panose="02020603050405020304" pitchFamily="18" charset="0"/>
                <a:cs typeface="Times New Roman" panose="02020603050405020304" pitchFamily="18" charset="0"/>
              </a:rPr>
              <a:t>5</a:t>
            </a:r>
            <a:r>
              <a:rPr lang="en-US" sz="2800"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5 </a:t>
            </a:r>
            <a:r>
              <a:rPr lang="en-US" sz="2800" dirty="0">
                <a:latin typeface="Times New Roman" panose="02020603050405020304" pitchFamily="18" charset="0"/>
                <a:cs typeface="Times New Roman" panose="02020603050405020304" pitchFamily="18" charset="0"/>
              </a:rPr>
              <a:t>+ θ</a:t>
            </a:r>
            <a:r>
              <a:rPr lang="en-US" sz="2800" baseline="-25000" dirty="0">
                <a:latin typeface="Times New Roman" panose="02020603050405020304" pitchFamily="18" charset="0"/>
                <a:cs typeface="Times New Roman" panose="02020603050405020304" pitchFamily="18" charset="0"/>
              </a:rPr>
              <a:t>6</a:t>
            </a:r>
            <a:r>
              <a:rPr lang="en-US" sz="2800"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6 </a:t>
            </a:r>
            <a:r>
              <a:rPr lang="en-US" sz="2800" dirty="0">
                <a:latin typeface="Times New Roman" panose="02020603050405020304" pitchFamily="18" charset="0"/>
                <a:cs typeface="Times New Roman" panose="02020603050405020304" pitchFamily="18" charset="0"/>
              </a:rPr>
              <a:t>+ … + </a:t>
            </a:r>
            <a:r>
              <a:rPr lang="en-US" sz="2800" dirty="0" err="1">
                <a:latin typeface="Times New Roman" panose="02020603050405020304" pitchFamily="18" charset="0"/>
                <a:cs typeface="Times New Roman" panose="02020603050405020304" pitchFamily="18" charset="0"/>
              </a:rPr>
              <a:t>θ</a:t>
            </a:r>
            <a:r>
              <a:rPr lang="en-US" sz="2800" baseline="-25000" dirty="0" err="1">
                <a:latin typeface="Times New Roman" panose="02020603050405020304" pitchFamily="18" charset="0"/>
                <a:cs typeface="Times New Roman" panose="02020603050405020304" pitchFamily="18" charset="0"/>
              </a:rPr>
              <a:t>n</a:t>
            </a:r>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n</a:t>
            </a:r>
            <a:r>
              <a:rPr lang="en-US" sz="2800" baseline="-250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n: </a:t>
            </a:r>
            <a:r>
              <a:rPr lang="en-US" sz="2800" dirty="0" err="1">
                <a:latin typeface="Times New Roman" panose="02020603050405020304" pitchFamily="18" charset="0"/>
                <a:cs typeface="Times New Roman" panose="02020603050405020304" pitchFamily="18" charset="0"/>
              </a:rPr>
              <a:t>sô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trình</a:t>
            </a:r>
            <a:r>
              <a:rPr lang="en-US" sz="2800" dirty="0">
                <a:latin typeface="Times New Roman" panose="02020603050405020304" pitchFamily="18" charset="0"/>
                <a:cs typeface="Times New Roman" panose="02020603050405020304" pitchFamily="18" charset="0"/>
              </a:rPr>
              <a:t> ban </a:t>
            </a:r>
            <a:r>
              <a:rPr lang="en-US" sz="2800" dirty="0" err="1">
                <a:latin typeface="Times New Roman" panose="02020603050405020304" pitchFamily="18" charset="0"/>
                <a:cs typeface="Times New Roman" panose="02020603050405020304" pitchFamily="18" charset="0"/>
              </a:rPr>
              <a:t>đầu</a:t>
            </a:r>
            <a:endParaRPr lang="en-US" sz="2800" dirty="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92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Ứng</a:t>
            </a:r>
            <a:r>
              <a:rPr lang="en-US" dirty="0"/>
              <a:t> </a:t>
            </a:r>
            <a:r>
              <a:rPr lang="en-US" dirty="0" err="1"/>
              <a:t>dụng</a:t>
            </a:r>
            <a:endParaRPr lang="en-US" dirty="0"/>
          </a:p>
        </p:txBody>
      </p:sp>
    </p:spTree>
    <p:extLst>
      <p:ext uri="{BB962C8B-B14F-4D97-AF65-F5344CB8AC3E}">
        <p14:creationId xmlns:p14="http://schemas.microsoft.com/office/powerpoint/2010/main" val="31497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Mô</a:t>
            </a:r>
            <a:r>
              <a:rPr lang="en-US" dirty="0"/>
              <a:t> </a:t>
            </a:r>
            <a:r>
              <a:rPr lang="en-US" dirty="0" err="1"/>
              <a:t>tả</a:t>
            </a:r>
            <a:r>
              <a:rPr lang="en-US" dirty="0"/>
              <a:t> </a:t>
            </a:r>
            <a:r>
              <a:rPr lang="en-US" dirty="0" err="1"/>
              <a:t>thuật</a:t>
            </a:r>
            <a:r>
              <a:rPr lang="en-US" dirty="0"/>
              <a:t> </a:t>
            </a:r>
            <a:r>
              <a:rPr lang="en-US" dirty="0" err="1"/>
              <a:t>toán</a:t>
            </a:r>
            <a:endParaRPr lang="en-US" dirty="0"/>
          </a:p>
        </p:txBody>
      </p:sp>
    </p:spTree>
    <p:extLst>
      <p:ext uri="{BB962C8B-B14F-4D97-AF65-F5344CB8AC3E}">
        <p14:creationId xmlns:p14="http://schemas.microsoft.com/office/powerpoint/2010/main" val="3071802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116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assification with 2 groups">
            <a:extLst>
              <a:ext uri="{FF2B5EF4-FFF2-40B4-BE49-F238E27FC236}">
                <a16:creationId xmlns:a16="http://schemas.microsoft.com/office/drawing/2014/main" id="{45589EEE-6EEE-4F48-8D38-E2D1582328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80518" y="1416908"/>
            <a:ext cx="8493211" cy="4423719"/>
          </a:xfrm>
          <a:prstGeom prst="rect">
            <a:avLst/>
          </a:prstGeom>
          <a:noFill/>
          <a:ln>
            <a:noFill/>
          </a:ln>
        </p:spPr>
      </p:pic>
    </p:spTree>
    <p:extLst>
      <p:ext uri="{BB962C8B-B14F-4D97-AF65-F5344CB8AC3E}">
        <p14:creationId xmlns:p14="http://schemas.microsoft.com/office/powerpoint/2010/main" val="233307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75E14E-0554-452D-8963-D46602D97A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58149" y="251629"/>
            <a:ext cx="4969656" cy="2893360"/>
          </a:xfrm>
          <a:prstGeom prst="rect">
            <a:avLst/>
          </a:prstGeom>
          <a:noFill/>
          <a:ln>
            <a:noFill/>
          </a:ln>
        </p:spPr>
      </p:pic>
      <p:pic>
        <p:nvPicPr>
          <p:cNvPr id="10" name="Picture 9">
            <a:extLst>
              <a:ext uri="{FF2B5EF4-FFF2-40B4-BE49-F238E27FC236}">
                <a16:creationId xmlns:a16="http://schemas.microsoft.com/office/drawing/2014/main" id="{9189645E-20E6-433B-88E2-69F2E8A764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67436" y="3524361"/>
            <a:ext cx="4544824" cy="2893360"/>
          </a:xfrm>
          <a:prstGeom prst="rect">
            <a:avLst/>
          </a:prstGeom>
          <a:noFill/>
          <a:ln>
            <a:noFill/>
          </a:ln>
        </p:spPr>
      </p:pic>
      <p:pic>
        <p:nvPicPr>
          <p:cNvPr id="11" name="Picture 10" descr="Káº¿t quáº£ hÃ¬nh áº£nh cho logistic regression">
            <a:extLst>
              <a:ext uri="{FF2B5EF4-FFF2-40B4-BE49-F238E27FC236}">
                <a16:creationId xmlns:a16="http://schemas.microsoft.com/office/drawing/2014/main" id="{AF1F8B8D-54E3-4722-BC38-9F30792AB16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2563" y="2229635"/>
            <a:ext cx="5222788" cy="3110676"/>
          </a:xfrm>
          <a:prstGeom prst="rect">
            <a:avLst/>
          </a:prstGeom>
          <a:noFill/>
          <a:ln>
            <a:noFill/>
          </a:ln>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3E0FD9-296B-4CBD-BC88-9DFCE23BD412}"/>
                  </a:ext>
                </a:extLst>
              </p:cNvPr>
              <p:cNvSpPr/>
              <p:nvPr/>
            </p:nvSpPr>
            <p:spPr>
              <a:xfrm>
                <a:off x="6528888" y="171179"/>
                <a:ext cx="4312107" cy="7923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g</m:t>
                      </m:r>
                      <m:r>
                        <a:rPr lang="en-US" sz="2400" i="0">
                          <a:latin typeface="Cambria Math" panose="02040503050406030204" pitchFamily="18" charset="0"/>
                        </a:rPr>
                        <m:t>(</m:t>
                      </m:r>
                      <m:r>
                        <m:rPr>
                          <m:sty m:val="p"/>
                        </m:rPr>
                        <a:rPr lang="en-US" sz="2400" i="0">
                          <a:latin typeface="Cambria Math" panose="02040503050406030204" pitchFamily="18" charset="0"/>
                        </a:rPr>
                        <m:t>z</m:t>
                      </m:r>
                      <m:r>
                        <a:rPr lang="en-US" sz="2400" i="0">
                          <a:latin typeface="Cambria Math" panose="02040503050406030204" pitchFamily="18" charset="0"/>
                        </a:rPr>
                        <m:t>) = </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1</m:t>
                          </m:r>
                          <m:r>
                            <a:rPr lang="en-US" sz="2400" i="0">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r>
                                <a:rPr lang="en-US" sz="2400" i="1">
                                  <a:latin typeface="Cambria Math" panose="02040503050406030204" pitchFamily="18" charset="0"/>
                                </a:rPr>
                                <m:t>𝑧</m:t>
                              </m:r>
                            </m:sup>
                          </m:sSup>
                        </m:den>
                      </m:f>
                      <m:r>
                        <a:rPr lang="en-US" sz="2400" i="0">
                          <a:latin typeface="Cambria Math" panose="02040503050406030204" pitchFamily="18" charset="0"/>
                        </a:rPr>
                        <m:t>  </m:t>
                      </m:r>
                      <m:r>
                        <m:rPr>
                          <m:sty m:val="p"/>
                        </m:rPr>
                        <a:rPr lang="en-US" sz="2400" i="0">
                          <a:latin typeface="Cambria Math" panose="02040503050406030204" pitchFamily="18" charset="0"/>
                        </a:rPr>
                        <m:t>v</m:t>
                      </m:r>
                      <m:r>
                        <a:rPr lang="en-US" sz="2400" i="0">
                          <a:latin typeface="Cambria Math" panose="02040503050406030204" pitchFamily="18" charset="0"/>
                        </a:rPr>
                        <m:t>ớ</m:t>
                      </m:r>
                      <m:r>
                        <m:rPr>
                          <m:sty m:val="p"/>
                        </m:rPr>
                        <a:rPr lang="en-US" sz="2400" i="0">
                          <a:latin typeface="Cambria Math" panose="02040503050406030204" pitchFamily="18" charset="0"/>
                        </a:rPr>
                        <m:t>i</m:t>
                      </m:r>
                      <m:r>
                        <a:rPr lang="en-US" sz="2400" i="0">
                          <a:latin typeface="Cambria Math" panose="02040503050406030204" pitchFamily="18" charset="0"/>
                        </a:rPr>
                        <m:t> </m:t>
                      </m:r>
                      <m:r>
                        <m:rPr>
                          <m:sty m:val="p"/>
                        </m:rPr>
                        <a:rPr lang="en-US" sz="2400" i="0">
                          <a:latin typeface="Cambria Math" panose="02040503050406030204" pitchFamily="18" charset="0"/>
                        </a:rPr>
                        <m:t>z</m:t>
                      </m:r>
                      <m:r>
                        <a:rPr lang="en-US" sz="2400" i="0">
                          <a:latin typeface="Cambria Math" panose="02040503050406030204" pitchFamily="18" charset="0"/>
                        </a:rPr>
                        <m:t> ∈</m:t>
                      </m:r>
                      <m:r>
                        <a:rPr lang="en-US" sz="2400" i="1">
                          <a:latin typeface="Cambria Math" panose="02040503050406030204" pitchFamily="18" charset="0"/>
                        </a:rPr>
                        <m:t>𝑅</m:t>
                      </m:r>
                    </m:oMath>
                  </m:oMathPara>
                </a14:m>
                <a:endParaRPr lang="en-US" sz="2400" dirty="0"/>
              </a:p>
            </p:txBody>
          </p:sp>
        </mc:Choice>
        <mc:Fallback xmlns="">
          <p:sp>
            <p:nvSpPr>
              <p:cNvPr id="2" name="Rectangle 1">
                <a:extLst>
                  <a:ext uri="{FF2B5EF4-FFF2-40B4-BE49-F238E27FC236}">
                    <a16:creationId xmlns:a16="http://schemas.microsoft.com/office/drawing/2014/main" id="{AE3E0FD9-296B-4CBD-BC88-9DFCE23BD412}"/>
                  </a:ext>
                </a:extLst>
              </p:cNvPr>
              <p:cNvSpPr>
                <a:spLocks noRot="1" noChangeAspect="1" noMove="1" noResize="1" noEditPoints="1" noAdjustHandles="1" noChangeArrowheads="1" noChangeShapeType="1" noTextEdit="1"/>
              </p:cNvSpPr>
              <p:nvPr/>
            </p:nvSpPr>
            <p:spPr>
              <a:xfrm>
                <a:off x="6528888" y="171179"/>
                <a:ext cx="4312107" cy="7923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852B19F-EEA5-421D-94FD-5CDFA75E3730}"/>
                  </a:ext>
                </a:extLst>
              </p:cNvPr>
              <p:cNvSpPr/>
              <p:nvPr/>
            </p:nvSpPr>
            <p:spPr>
              <a:xfrm>
                <a:off x="8261093" y="1073341"/>
                <a:ext cx="3593155" cy="8305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𝜃</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0">
                          <a:latin typeface="Cambria Math" panose="02040503050406030204" pitchFamily="18" charset="0"/>
                        </a:rPr>
                        <m:t> = </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1</m:t>
                          </m:r>
                          <m:r>
                            <a:rPr lang="en-US" sz="2400" i="0">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𝜃</m:t>
                                  </m:r>
                                </m:e>
                                <m:sup>
                                  <m:r>
                                    <a:rPr lang="en-US" sz="2400" i="1">
                                      <a:latin typeface="Cambria Math" panose="02040503050406030204" pitchFamily="18" charset="0"/>
                                    </a:rPr>
                                    <m:t>𝑇</m:t>
                                  </m:r>
                                </m:sup>
                              </m:sSup>
                              <m:r>
                                <a:rPr lang="en-US" sz="2400" i="1">
                                  <a:latin typeface="Cambria Math" panose="02040503050406030204" pitchFamily="18" charset="0"/>
                                </a:rPr>
                                <m:t>𝑥</m:t>
                              </m:r>
                            </m:sup>
                          </m:sSup>
                        </m:den>
                      </m:f>
                    </m:oMath>
                  </m:oMathPara>
                </a14:m>
                <a:endParaRPr lang="en-US" sz="2400" dirty="0"/>
              </a:p>
            </p:txBody>
          </p:sp>
        </mc:Choice>
        <mc:Fallback xmlns="">
          <p:sp>
            <p:nvSpPr>
              <p:cNvPr id="3" name="Rectangle 2">
                <a:extLst>
                  <a:ext uri="{FF2B5EF4-FFF2-40B4-BE49-F238E27FC236}">
                    <a16:creationId xmlns:a16="http://schemas.microsoft.com/office/drawing/2014/main" id="{0852B19F-EEA5-421D-94FD-5CDFA75E3730}"/>
                  </a:ext>
                </a:extLst>
              </p:cNvPr>
              <p:cNvSpPr>
                <a:spLocks noRot="1" noChangeAspect="1" noMove="1" noResize="1" noEditPoints="1" noAdjustHandles="1" noChangeArrowheads="1" noChangeShapeType="1" noTextEdit="1"/>
              </p:cNvSpPr>
              <p:nvPr/>
            </p:nvSpPr>
            <p:spPr>
              <a:xfrm>
                <a:off x="8261093" y="1073341"/>
                <a:ext cx="3593155" cy="83054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915A7D7-A54F-45F4-BDA9-4AC34C5BD7EF}"/>
                  </a:ext>
                </a:extLst>
              </p:cNvPr>
              <p:cNvSpPr/>
              <p:nvPr/>
            </p:nvSpPr>
            <p:spPr>
              <a:xfrm>
                <a:off x="5181600" y="5757805"/>
                <a:ext cx="7157223" cy="8485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J</m:t>
                      </m:r>
                      <m:d>
                        <m:dPr>
                          <m:ctrlPr>
                            <a:rPr lang="en-US" i="1">
                              <a:latin typeface="Cambria Math" panose="02040503050406030204" pitchFamily="18" charset="0"/>
                            </a:rPr>
                          </m:ctrlPr>
                        </m:dPr>
                        <m:e>
                          <m:r>
                            <a:rPr lang="en-US" i="1">
                              <a:latin typeface="Cambria Math" panose="02040503050406030204" pitchFamily="18" charset="0"/>
                            </a:rPr>
                            <m:t>𝜃</m:t>
                          </m:r>
                        </m:e>
                      </m:d>
                      <m:r>
                        <a:rPr lang="en-US" i="0">
                          <a:latin typeface="Cambria Math" panose="02040503050406030204" pitchFamily="18" charset="0"/>
                        </a:rPr>
                        <m:t>= </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1">
                              <a:latin typeface="Cambria Math" panose="02040503050406030204" pitchFamily="18" charset="0"/>
                            </a:rPr>
                            <m:t>𝑚</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m:t>
                          </m:r>
                          <m:r>
                            <a:rPr lang="en-US" i="0">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0">
                                      <a:latin typeface="Cambria Math" panose="02040503050406030204" pitchFamily="18" charset="0"/>
                                    </a:rPr>
                                    <m:t>−</m:t>
                                  </m:r>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0">
                                  <a:latin typeface="Cambria Math" panose="02040503050406030204" pitchFamily="18" charset="0"/>
                                </a:rPr>
                                <m:t>. </m:t>
                              </m:r>
                              <m:r>
                                <m:rPr>
                                  <m:sty m:val="p"/>
                                </m:rPr>
                                <a:rPr lang="en-US" i="0">
                                  <a:latin typeface="Cambria Math" panose="02040503050406030204" pitchFamily="18" charset="0"/>
                                </a:rPr>
                                <m:t>lo</m:t>
                              </m:r>
                              <m:func>
                                <m:funcPr>
                                  <m:ctrlPr>
                                    <a:rPr lang="en-US" i="1">
                                      <a:latin typeface="Cambria Math" panose="02040503050406030204" pitchFamily="18" charset="0"/>
                                    </a:rPr>
                                  </m:ctrlPr>
                                </m:funcPr>
                                <m:fName>
                                  <m:r>
                                    <m:rPr>
                                      <m:sty m:val="p"/>
                                    </m:rPr>
                                    <a:rPr lang="en-US" i="0">
                                      <a:latin typeface="Cambria Math" panose="02040503050406030204" pitchFamily="18" charset="0"/>
                                    </a:rPr>
                                    <m:t>g</m:t>
                                  </m:r>
                                </m:fName>
                                <m:e>
                                  <m:r>
                                    <a:rPr lang="en-US" i="0">
                                      <a:latin typeface="Cambria Math" panose="02040503050406030204" pitchFamily="18" charset="0"/>
                                    </a:rPr>
                                    <m:t>(</m:t>
                                  </m:r>
                                </m:e>
                              </m:func>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𝜃</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0">
                                  <a:latin typeface="Cambria Math" panose="02040503050406030204" pitchFamily="18" charset="0"/>
                                </a:rPr>
                                <m:t>)−</m:t>
                              </m:r>
                              <m:d>
                                <m:dPr>
                                  <m:ctrlPr>
                                    <a:rPr lang="en-US" i="1">
                                      <a:latin typeface="Cambria Math" panose="02040503050406030204" pitchFamily="18" charset="0"/>
                                    </a:rPr>
                                  </m:ctrlPr>
                                </m:dPr>
                                <m:e>
                                  <m:r>
                                    <a:rPr lang="en-US" i="0">
                                      <a:latin typeface="Cambria Math" panose="02040503050406030204" pitchFamily="18" charset="0"/>
                                    </a:rPr>
                                    <m:t>1</m:t>
                                  </m:r>
                                  <m:r>
                                    <a:rPr lang="en-US" i="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0">
                                  <a:latin typeface="Cambria Math" panose="02040503050406030204" pitchFamily="18" charset="0"/>
                                </a:rPr>
                                <m:t>.</m:t>
                              </m:r>
                              <m:func>
                                <m:funcPr>
                                  <m:ctrlPr>
                                    <a:rPr lang="en-US" i="1">
                                      <a:latin typeface="Cambria Math" panose="02040503050406030204" pitchFamily="18" charset="0"/>
                                    </a:rPr>
                                  </m:ctrlPr>
                                </m:funcPr>
                                <m:fName>
                                  <m:r>
                                    <m:rPr>
                                      <m:sty m:val="p"/>
                                    </m:rPr>
                                    <a:rPr lang="en-US" i="0">
                                      <a:latin typeface="Cambria Math" panose="02040503050406030204" pitchFamily="18" charset="0"/>
                                    </a:rPr>
                                    <m:t>log</m:t>
                                  </m:r>
                                </m:fName>
                                <m:e>
                                  <m:d>
                                    <m:dPr>
                                      <m:ctrlPr>
                                        <a:rPr lang="en-US" i="1">
                                          <a:latin typeface="Cambria Math" panose="02040503050406030204" pitchFamily="18" charset="0"/>
                                        </a:rPr>
                                      </m:ctrlPr>
                                    </m:dPr>
                                    <m:e>
                                      <m:r>
                                        <a:rPr lang="en-US" i="0">
                                          <a:latin typeface="Cambria Math" panose="02040503050406030204" pitchFamily="18" charset="0"/>
                                        </a:rPr>
                                        <m:t>1</m:t>
                                      </m:r>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𝜃</m:t>
                                          </m:r>
                                        </m:sub>
                                      </m:sSub>
                                      <m:r>
                                        <a:rPr lang="en-US" i="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0">
                                          <a:latin typeface="Cambria Math" panose="02040503050406030204" pitchFamily="18" charset="0"/>
                                        </a:rPr>
                                        <m:t>)</m:t>
                                      </m:r>
                                    </m:e>
                                  </m:d>
                                </m:e>
                              </m:func>
                            </m:e>
                          </m:d>
                        </m:e>
                      </m:nary>
                    </m:oMath>
                  </m:oMathPara>
                </a14:m>
                <a:endParaRPr lang="en-US" dirty="0"/>
              </a:p>
            </p:txBody>
          </p:sp>
        </mc:Choice>
        <mc:Fallback xmlns="">
          <p:sp>
            <p:nvSpPr>
              <p:cNvPr id="4" name="Rectangle 3">
                <a:extLst>
                  <a:ext uri="{FF2B5EF4-FFF2-40B4-BE49-F238E27FC236}">
                    <a16:creationId xmlns:a16="http://schemas.microsoft.com/office/drawing/2014/main" id="{E915A7D7-A54F-45F4-BDA9-4AC34C5BD7EF}"/>
                  </a:ext>
                </a:extLst>
              </p:cNvPr>
              <p:cNvSpPr>
                <a:spLocks noRot="1" noChangeAspect="1" noMove="1" noResize="1" noEditPoints="1" noAdjustHandles="1" noChangeArrowheads="1" noChangeShapeType="1" noTextEdit="1"/>
              </p:cNvSpPr>
              <p:nvPr/>
            </p:nvSpPr>
            <p:spPr>
              <a:xfrm>
                <a:off x="5181600" y="5757805"/>
                <a:ext cx="7157223" cy="84856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08951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Ứng</a:t>
            </a:r>
            <a:r>
              <a:rPr lang="en-US" dirty="0"/>
              <a:t> </a:t>
            </a:r>
            <a:r>
              <a:rPr lang="en-US" dirty="0" err="1"/>
              <a:t>dụng</a:t>
            </a:r>
            <a:endParaRPr lang="en-US" dirty="0"/>
          </a:p>
        </p:txBody>
      </p:sp>
    </p:spTree>
    <p:extLst>
      <p:ext uri="{BB962C8B-B14F-4D97-AF65-F5344CB8AC3E}">
        <p14:creationId xmlns:p14="http://schemas.microsoft.com/office/powerpoint/2010/main" val="353011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Mô</a:t>
            </a:r>
            <a:r>
              <a:rPr lang="en-US" dirty="0"/>
              <a:t> </a:t>
            </a:r>
            <a:r>
              <a:rPr lang="en-US" dirty="0" err="1"/>
              <a:t>tả</a:t>
            </a:r>
            <a:r>
              <a:rPr lang="en-US" dirty="0"/>
              <a:t> </a:t>
            </a:r>
            <a:r>
              <a:rPr lang="en-US" dirty="0" err="1"/>
              <a:t>thuật</a:t>
            </a:r>
            <a:r>
              <a:rPr lang="en-US" dirty="0"/>
              <a:t> </a:t>
            </a:r>
            <a:r>
              <a:rPr lang="en-US" dirty="0" err="1"/>
              <a:t>toán</a:t>
            </a:r>
            <a:endParaRPr lang="en-US" dirty="0"/>
          </a:p>
        </p:txBody>
      </p:sp>
    </p:spTree>
    <p:extLst>
      <p:ext uri="{BB962C8B-B14F-4D97-AF65-F5344CB8AC3E}">
        <p14:creationId xmlns:p14="http://schemas.microsoft.com/office/powerpoint/2010/main" val="82717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294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538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2"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3"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75" name="Rectangle 74">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Káº¿t quáº£ hÃ¬nh áº£nh cho neural network"/>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275" y="1565898"/>
            <a:ext cx="6900380" cy="3726204"/>
          </a:xfrm>
          <a:prstGeom prst="rect">
            <a:avLst/>
          </a:prstGeom>
          <a:noFill/>
          <a:extLst>
            <a:ext uri="{909E8E84-426E-40DD-AFC4-6F175D3DCCD1}">
              <a14:hiddenFill xmlns:a14="http://schemas.microsoft.com/office/drawing/2010/main">
                <a:solidFill>
                  <a:srgbClr val="FFFFFF"/>
                </a:solidFill>
              </a14:hiddenFill>
            </a:ext>
          </a:extLst>
        </p:spPr>
      </p:pic>
      <p:sp>
        <p:nvSpPr>
          <p:cNvPr id="77"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title"/>
          </p:nvPr>
        </p:nvSpPr>
        <p:spPr>
          <a:xfrm>
            <a:off x="8569666" y="1314922"/>
            <a:ext cx="3176246" cy="3000139"/>
          </a:xfrm>
        </p:spPr>
        <p:txBody>
          <a:bodyPr vert="horz" lIns="91440" tIns="45720" rIns="91440" bIns="45720" rtlCol="0" anchor="b">
            <a:normAutofit/>
          </a:bodyPr>
          <a:lstStyle/>
          <a:p>
            <a:pPr algn="l"/>
            <a:endParaRPr lang="en-US" sz="4800" dirty="0"/>
          </a:p>
        </p:txBody>
      </p:sp>
      <p:sp>
        <p:nvSpPr>
          <p:cNvPr id="3" name="Text Placeholder 2"/>
          <p:cNvSpPr>
            <a:spLocks noGrp="1"/>
          </p:cNvSpPr>
          <p:nvPr>
            <p:ph type="body" idx="1"/>
          </p:nvPr>
        </p:nvSpPr>
        <p:spPr>
          <a:xfrm>
            <a:off x="8569666" y="4458645"/>
            <a:ext cx="3176246" cy="1656413"/>
          </a:xfrm>
        </p:spPr>
        <p:txBody>
          <a:bodyPr vert="horz" lIns="91440" tIns="45720" rIns="91440" bIns="45720" rtlCol="0">
            <a:normAutofit/>
          </a:bodyPr>
          <a:lstStyle/>
          <a:p>
            <a:pPr algn="l"/>
            <a:endParaRPr lang="en-US" sz="2000">
              <a:solidFill>
                <a:srgbClr val="EFEDE3"/>
              </a:solidFill>
            </a:endParaRPr>
          </a:p>
        </p:txBody>
      </p:sp>
    </p:spTree>
    <p:extLst>
      <p:ext uri="{BB962C8B-B14F-4D97-AF65-F5344CB8AC3E}">
        <p14:creationId xmlns:p14="http://schemas.microsoft.com/office/powerpoint/2010/main" val="3423037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8B0C7E-AC83-425A-95F2-190C7EA3EA06}"/>
              </a:ext>
            </a:extLst>
          </p:cNvPr>
          <p:cNvPicPr/>
          <p:nvPr/>
        </p:nvPicPr>
        <p:blipFill>
          <a:blip r:embed="rId2"/>
          <a:stretch>
            <a:fillRect/>
          </a:stretch>
        </p:blipFill>
        <p:spPr>
          <a:xfrm>
            <a:off x="997550" y="255373"/>
            <a:ext cx="4925455" cy="1104882"/>
          </a:xfrm>
          <a:prstGeom prst="rect">
            <a:avLst/>
          </a:prstGeom>
        </p:spPr>
      </p:pic>
      <p:pic>
        <p:nvPicPr>
          <p:cNvPr id="6" name="Picture 5">
            <a:extLst>
              <a:ext uri="{FF2B5EF4-FFF2-40B4-BE49-F238E27FC236}">
                <a16:creationId xmlns:a16="http://schemas.microsoft.com/office/drawing/2014/main" id="{389D6E55-BC05-435E-805E-11D7F6F6C2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2544" y="1698007"/>
            <a:ext cx="7135023" cy="3681301"/>
          </a:xfrm>
          <a:prstGeom prst="rect">
            <a:avLst/>
          </a:prstGeom>
          <a:noFill/>
          <a:ln>
            <a:noFill/>
          </a:ln>
        </p:spPr>
      </p:pic>
      <p:pic>
        <p:nvPicPr>
          <p:cNvPr id="7" name="Picture 6">
            <a:extLst>
              <a:ext uri="{FF2B5EF4-FFF2-40B4-BE49-F238E27FC236}">
                <a16:creationId xmlns:a16="http://schemas.microsoft.com/office/drawing/2014/main" id="{647F8920-5CC6-4947-828A-D7F256175E75}"/>
              </a:ext>
            </a:extLst>
          </p:cNvPr>
          <p:cNvPicPr/>
          <p:nvPr/>
        </p:nvPicPr>
        <p:blipFill>
          <a:blip r:embed="rId4"/>
          <a:stretch>
            <a:fillRect/>
          </a:stretch>
        </p:blipFill>
        <p:spPr>
          <a:xfrm>
            <a:off x="6395137" y="5618205"/>
            <a:ext cx="5038982" cy="966402"/>
          </a:xfrm>
          <a:prstGeom prst="rect">
            <a:avLst/>
          </a:prstGeom>
        </p:spPr>
      </p:pic>
    </p:spTree>
    <p:extLst>
      <p:ext uri="{BB962C8B-B14F-4D97-AF65-F5344CB8AC3E}">
        <p14:creationId xmlns:p14="http://schemas.microsoft.com/office/powerpoint/2010/main" val="2619709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89BCBF9-24A0-4994-B89D-12BC690C0FD2}"/>
              </a:ext>
            </a:extLst>
          </p:cNvPr>
          <p:cNvSpPr>
            <a:spLocks noGrp="1"/>
          </p:cNvSpPr>
          <p:nvPr>
            <p:ph type="subTitle" idx="1"/>
          </p:nvPr>
        </p:nvSpPr>
        <p:spPr>
          <a:xfrm>
            <a:off x="1394804" y="1386074"/>
            <a:ext cx="9396764" cy="4141515"/>
          </a:xfrm>
        </p:spPr>
        <p:txBody>
          <a:bodyPr>
            <a:normAutofit fontScale="92500"/>
          </a:bodyPr>
          <a:lstStyle/>
          <a:p>
            <a:pPr algn="l"/>
            <a:r>
              <a:rPr lang="vi-VN" b="1" dirty="0"/>
              <a:t>Backpropagation</a:t>
            </a:r>
            <a:endParaRPr lang="en-US" b="1" dirty="0"/>
          </a:p>
          <a:p>
            <a:pPr algn="l"/>
            <a:r>
              <a:rPr lang="vi-VN" dirty="0"/>
              <a:t>Lan truyền ngược (backpropagation) là giải thuật cốt lõi giúp cho các mô hình học sâu có thể dễ dàng thực thi tính toán được. Với các mạng NN hiện đại, nhờ giải thuật này mà thuật toán tối ưu với đạo hàm (gradient descent) có thể nhanh hơn hàng triệu lần so với cách thực hiện truyền thống.</a:t>
            </a:r>
            <a:endParaRPr lang="en-US" dirty="0"/>
          </a:p>
          <a:p>
            <a:pPr algn="l"/>
            <a:endParaRPr lang="en-US" dirty="0"/>
          </a:p>
          <a:p>
            <a:pPr algn="l"/>
            <a:r>
              <a:rPr lang="vi-VN" b="1" dirty="0"/>
              <a:t>Forward propagation</a:t>
            </a:r>
            <a:endParaRPr lang="en-US" b="1" dirty="0"/>
          </a:p>
          <a:p>
            <a:pPr algn="l"/>
            <a:r>
              <a:rPr lang="vi-VN" dirty="0"/>
              <a:t>Như bạn thấy thì tất cả các nốt mạng (nơ-ron) được kết hợp đôi một với nhau theo một chiều duy nhất từ tầng vào tới tầng ra. Tức là mỗi nốt ở một tầng nào đó sẽ nhận đầu vào là tất cả các nốt ở tầng trước đó mà không suy luận ngược lại.</a:t>
            </a:r>
            <a:endParaRPr lang="en-US" dirty="0"/>
          </a:p>
          <a:p>
            <a:pPr algn="l"/>
            <a:endParaRPr lang="en-US" dirty="0"/>
          </a:p>
        </p:txBody>
      </p:sp>
    </p:spTree>
    <p:extLst>
      <p:ext uri="{BB962C8B-B14F-4D97-AF65-F5344CB8AC3E}">
        <p14:creationId xmlns:p14="http://schemas.microsoft.com/office/powerpoint/2010/main" val="997721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Ứng</a:t>
            </a:r>
            <a:r>
              <a:rPr lang="en-US" dirty="0"/>
              <a:t> </a:t>
            </a:r>
            <a:r>
              <a:rPr lang="en-US" dirty="0" err="1"/>
              <a:t>dụng</a:t>
            </a:r>
            <a:endParaRPr lang="en-US" dirty="0"/>
          </a:p>
        </p:txBody>
      </p:sp>
    </p:spTree>
    <p:extLst>
      <p:ext uri="{BB962C8B-B14F-4D97-AF65-F5344CB8AC3E}">
        <p14:creationId xmlns:p14="http://schemas.microsoft.com/office/powerpoint/2010/main" val="1444935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Mô</a:t>
            </a:r>
            <a:r>
              <a:rPr lang="en-US" dirty="0"/>
              <a:t> </a:t>
            </a:r>
            <a:r>
              <a:rPr lang="en-US" dirty="0" err="1"/>
              <a:t>tả</a:t>
            </a:r>
            <a:r>
              <a:rPr lang="en-US" dirty="0"/>
              <a:t> </a:t>
            </a:r>
            <a:r>
              <a:rPr lang="en-US" dirty="0" err="1"/>
              <a:t>thuật</a:t>
            </a:r>
            <a:r>
              <a:rPr lang="en-US" dirty="0"/>
              <a:t> </a:t>
            </a:r>
            <a:r>
              <a:rPr lang="en-US" dirty="0" err="1"/>
              <a:t>toán</a:t>
            </a:r>
            <a:endParaRPr lang="en-US" dirty="0"/>
          </a:p>
        </p:txBody>
      </p:sp>
    </p:spTree>
    <p:extLst>
      <p:ext uri="{BB962C8B-B14F-4D97-AF65-F5344CB8AC3E}">
        <p14:creationId xmlns:p14="http://schemas.microsoft.com/office/powerpoint/2010/main" val="2880157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7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7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Káº¿t quáº£ hÃ¬nh áº£nh cho thanks for listeni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49848" y="480515"/>
            <a:ext cx="5892302" cy="589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75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A4B0D9-6FCE-408B-9050-1B04643A7663}"/>
              </a:ext>
            </a:extLst>
          </p:cNvPr>
          <p:cNvSpPr txBox="1"/>
          <p:nvPr/>
        </p:nvSpPr>
        <p:spPr>
          <a:xfrm>
            <a:off x="4794422" y="2141838"/>
            <a:ext cx="184731" cy="369332"/>
          </a:xfrm>
          <a:prstGeom prst="rect">
            <a:avLst/>
          </a:prstGeom>
          <a:noFill/>
        </p:spPr>
        <p:txBody>
          <a:bodyPr wrap="none" rtlCol="0">
            <a:spAutoFit/>
          </a:bodyPr>
          <a:lstStyle/>
          <a:p>
            <a:endParaRPr lang="en-US" dirty="0"/>
          </a:p>
        </p:txBody>
      </p:sp>
      <p:sp>
        <p:nvSpPr>
          <p:cNvPr id="6" name="Rectangle 2">
            <a:extLst>
              <a:ext uri="{FF2B5EF4-FFF2-40B4-BE49-F238E27FC236}">
                <a16:creationId xmlns:a16="http://schemas.microsoft.com/office/drawing/2014/main" id="{1662109B-03AA-47C8-8FAE-077D584F053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8">
            <a:extLst>
              <a:ext uri="{FF2B5EF4-FFF2-40B4-BE49-F238E27FC236}">
                <a16:creationId xmlns:a16="http://schemas.microsoft.com/office/drawing/2014/main" id="{53827570-DD70-4305-BB44-5262A885FF90}"/>
              </a:ext>
            </a:extLst>
          </p:cNvPr>
          <p:cNvSpPr>
            <a:spLocks noGrp="1"/>
          </p:cNvSpPr>
          <p:nvPr>
            <p:ph idx="1"/>
          </p:nvPr>
        </p:nvSpPr>
        <p:spPr>
          <a:xfrm>
            <a:off x="4094206" y="4082792"/>
            <a:ext cx="7084540" cy="2326245"/>
          </a:xfrm>
        </p:spPr>
        <p:txBody>
          <a:bodyPr>
            <a:normAutofit/>
          </a:bodyPr>
          <a:lstStyle/>
          <a:p>
            <a:pPr marL="0" indent="0">
              <a:buNone/>
            </a:pPr>
            <a:r>
              <a:rPr lang="vi-VN" dirty="0"/>
              <a:t>Trong đó: xj(i) là giá trị của feature j thứ i </a:t>
            </a:r>
          </a:p>
          <a:p>
            <a:pPr marL="0" indent="0">
              <a:buNone/>
            </a:pPr>
            <a:r>
              <a:rPr lang="vi-VN" dirty="0"/>
              <a:t>	     </a:t>
            </a:r>
            <a:r>
              <a:rPr lang="en-US" dirty="0"/>
              <a:t>  </a:t>
            </a:r>
            <a:r>
              <a:rPr lang="vi-VN" dirty="0"/>
              <a:t>x(i) là giá trị input (feature) thứ i</a:t>
            </a:r>
          </a:p>
          <a:p>
            <a:pPr marL="0" indent="0">
              <a:buNone/>
            </a:pPr>
            <a:r>
              <a:rPr lang="vi-VN" dirty="0"/>
              <a:t>	     </a:t>
            </a:r>
            <a:r>
              <a:rPr lang="en-US" dirty="0"/>
              <a:t>  </a:t>
            </a:r>
            <a:r>
              <a:rPr lang="vi-VN" dirty="0"/>
              <a:t>m là số lượng data traning </a:t>
            </a:r>
          </a:p>
          <a:p>
            <a:pPr marL="0" indent="0">
              <a:buNone/>
            </a:pPr>
            <a:r>
              <a:rPr lang="vi-VN" dirty="0"/>
              <a:t>	     </a:t>
            </a:r>
            <a:r>
              <a:rPr lang="en-US" dirty="0"/>
              <a:t>  </a:t>
            </a:r>
            <a:r>
              <a:rPr lang="vi-VN" dirty="0"/>
              <a:t>n là số lượng feature</a:t>
            </a:r>
          </a:p>
          <a:p>
            <a:pPr marL="0" indent="0">
              <a:buNone/>
            </a:pPr>
            <a:endParaRPr lang="en-US" dirty="0"/>
          </a:p>
        </p:txBody>
      </p:sp>
      <p:pic>
        <p:nvPicPr>
          <p:cNvPr id="18" name="Picture 17">
            <a:extLst>
              <a:ext uri="{FF2B5EF4-FFF2-40B4-BE49-F238E27FC236}">
                <a16:creationId xmlns:a16="http://schemas.microsoft.com/office/drawing/2014/main" id="{CECD88A1-E735-47AB-8C56-F8C5779F293C}"/>
              </a:ext>
            </a:extLst>
          </p:cNvPr>
          <p:cNvPicPr/>
          <p:nvPr/>
        </p:nvPicPr>
        <p:blipFill>
          <a:blip r:embed="rId2"/>
          <a:stretch>
            <a:fillRect/>
          </a:stretch>
        </p:blipFill>
        <p:spPr>
          <a:xfrm>
            <a:off x="563262" y="935466"/>
            <a:ext cx="11065476" cy="2005441"/>
          </a:xfrm>
          <a:prstGeom prst="rect">
            <a:avLst/>
          </a:prstGeom>
        </p:spPr>
      </p:pic>
    </p:spTree>
    <p:extLst>
      <p:ext uri="{BB962C8B-B14F-4D97-AF65-F5344CB8AC3E}">
        <p14:creationId xmlns:p14="http://schemas.microsoft.com/office/powerpoint/2010/main" val="11078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rgbClr val="C67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bwMode="auto">
          <a:xfrm>
            <a:off x="818437" y="1732577"/>
            <a:ext cx="6253058" cy="3392282"/>
          </a:xfrm>
          <a:prstGeom prst="rect">
            <a:avLst/>
          </a:prstGeom>
          <a:noFill/>
        </p:spPr>
      </p:pic>
      <p:sp>
        <p:nvSpPr>
          <p:cNvPr id="14" name="Rectangle 13">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a:blip r:embed="rId3"/>
          <a:stretch>
            <a:fillRect/>
          </a:stretch>
        </p:blipFill>
        <p:spPr>
          <a:xfrm>
            <a:off x="7883059" y="1291263"/>
            <a:ext cx="3502643" cy="1885509"/>
          </a:xfrm>
          <a:prstGeom prst="rect">
            <a:avLst/>
          </a:prstGeom>
        </p:spPr>
      </p:pic>
      <p:sp>
        <p:nvSpPr>
          <p:cNvPr id="16" name="Rectangle 15">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p:nvPr/>
        </p:nvPicPr>
        <p:blipFill>
          <a:blip r:embed="rId4"/>
          <a:stretch>
            <a:fillRect/>
          </a:stretch>
        </p:blipFill>
        <p:spPr>
          <a:xfrm>
            <a:off x="7883059" y="5014625"/>
            <a:ext cx="3502643" cy="471935"/>
          </a:xfrm>
          <a:prstGeom prst="rect">
            <a:avLst/>
          </a:prstGeom>
        </p:spPr>
      </p:pic>
    </p:spTree>
    <p:extLst>
      <p:ext uri="{BB962C8B-B14F-4D97-AF65-F5344CB8AC3E}">
        <p14:creationId xmlns:p14="http://schemas.microsoft.com/office/powerpoint/2010/main" val="51149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Ứng</a:t>
            </a:r>
            <a:r>
              <a:rPr lang="en-US" dirty="0"/>
              <a:t> </a:t>
            </a:r>
            <a:r>
              <a:rPr lang="en-US" dirty="0" err="1"/>
              <a:t>dụng</a:t>
            </a:r>
            <a:endParaRPr lang="en-US" dirty="0"/>
          </a:p>
        </p:txBody>
      </p:sp>
    </p:spTree>
    <p:extLst>
      <p:ext uri="{BB962C8B-B14F-4D97-AF65-F5344CB8AC3E}">
        <p14:creationId xmlns:p14="http://schemas.microsoft.com/office/powerpoint/2010/main" val="401202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6"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7"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79" name="Rectangle 78">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Káº¿t quáº£ hÃ¬nh áº£nh cho multiple linear regressio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61254" y="1289918"/>
            <a:ext cx="5872460" cy="4242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17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Mô</a:t>
            </a:r>
            <a:r>
              <a:rPr lang="en-US" dirty="0"/>
              <a:t> </a:t>
            </a:r>
            <a:r>
              <a:rPr lang="en-US" dirty="0" err="1"/>
              <a:t>tả</a:t>
            </a:r>
            <a:r>
              <a:rPr lang="en-US" dirty="0"/>
              <a:t> </a:t>
            </a:r>
            <a:r>
              <a:rPr lang="en-US" dirty="0" err="1"/>
              <a:t>thuật</a:t>
            </a:r>
            <a:r>
              <a:rPr lang="en-US" dirty="0"/>
              <a:t> </a:t>
            </a:r>
            <a:r>
              <a:rPr lang="en-US" dirty="0" err="1"/>
              <a:t>toán</a:t>
            </a:r>
            <a:endParaRPr lang="en-US" dirty="0"/>
          </a:p>
        </p:txBody>
      </p:sp>
    </p:spTree>
    <p:extLst>
      <p:ext uri="{BB962C8B-B14F-4D97-AF65-F5344CB8AC3E}">
        <p14:creationId xmlns:p14="http://schemas.microsoft.com/office/powerpoint/2010/main" val="26029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a:t>
            </a:r>
            <a:r>
              <a:rPr lang="en-US" dirty="0" err="1"/>
              <a:t>RegressioN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8961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EB78DF-F186-4FBE-8182-3668C2BEA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2124" y="1645661"/>
            <a:ext cx="5574459" cy="3486511"/>
          </a:xfrm>
          <a:prstGeom prst="rect">
            <a:avLst/>
          </a:prstGeom>
          <a:noFill/>
          <a:ln>
            <a:noFill/>
          </a:ln>
        </p:spPr>
      </p:pic>
      <p:pic>
        <p:nvPicPr>
          <p:cNvPr id="5" name="Picture 4">
            <a:extLst>
              <a:ext uri="{FF2B5EF4-FFF2-40B4-BE49-F238E27FC236}">
                <a16:creationId xmlns:a16="http://schemas.microsoft.com/office/drawing/2014/main" id="{F1CE329F-A855-43BF-A182-637782CBAD0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8376" y="1484613"/>
            <a:ext cx="5157624" cy="3647560"/>
          </a:xfrm>
          <a:prstGeom prst="rect">
            <a:avLst/>
          </a:prstGeom>
          <a:noFill/>
          <a:ln>
            <a:noFill/>
          </a:ln>
        </p:spPr>
      </p:pic>
    </p:spTree>
    <p:extLst>
      <p:ext uri="{BB962C8B-B14F-4D97-AF65-F5344CB8AC3E}">
        <p14:creationId xmlns:p14="http://schemas.microsoft.com/office/powerpoint/2010/main" val="16480600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63</TotalTime>
  <Words>216</Words>
  <Application>Microsoft Office PowerPoint</Application>
  <PresentationFormat>Widescreen</PresentationFormat>
  <Paragraphs>35</Paragraphs>
  <Slides>25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Calibri Light</vt:lpstr>
      <vt:lpstr>Cambria Math</vt:lpstr>
      <vt:lpstr>Franklin Gothic Book</vt:lpstr>
      <vt:lpstr>Tahoma</vt:lpstr>
      <vt:lpstr>Times New Roman</vt:lpstr>
      <vt:lpstr>Crop</vt:lpstr>
      <vt:lpstr>Office Theme</vt:lpstr>
      <vt:lpstr>THUYẾT TRÌNH HỌC MÁY</vt:lpstr>
      <vt:lpstr>Multiple Linear Regression</vt:lpstr>
      <vt:lpstr>PowerPoint Presentation</vt:lpstr>
      <vt:lpstr>PowerPoint Presentation</vt:lpstr>
      <vt:lpstr>Ứng dụng</vt:lpstr>
      <vt:lpstr>PowerPoint Presentation</vt:lpstr>
      <vt:lpstr>Mô tả thuật toán</vt:lpstr>
      <vt:lpstr>Polynomial RegressioN</vt:lpstr>
      <vt:lpstr>PowerPoint Presentation</vt:lpstr>
      <vt:lpstr>PowerPoint Presentation</vt:lpstr>
      <vt:lpstr>PowerPoint Presentation</vt:lpstr>
      <vt:lpstr>Ứng dụng</vt:lpstr>
      <vt:lpstr>Mô tả thuật toán</vt:lpstr>
      <vt:lpstr>Logistic Regression</vt:lpstr>
      <vt:lpstr>PowerPoint Presentation</vt:lpstr>
      <vt:lpstr>PowerPoint Presentation</vt:lpstr>
      <vt:lpstr>Ứng dụng</vt:lpstr>
      <vt:lpstr>Mô tả thuật toán</vt:lpstr>
      <vt:lpstr>Neural network</vt:lpstr>
      <vt:lpstr>PowerPoint Presentation</vt:lpstr>
      <vt:lpstr>PowerPoint Presentation</vt:lpstr>
      <vt:lpstr>PowerPoint Presentation</vt:lpstr>
      <vt:lpstr>Ứng dụng</vt:lpstr>
      <vt:lpstr>Mô tả thuật toán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Thuy Dao Xuan</cp:lastModifiedBy>
  <cp:revision>29</cp:revision>
  <dcterms:created xsi:type="dcterms:W3CDTF">2013-07-15T20:26:40Z</dcterms:created>
  <dcterms:modified xsi:type="dcterms:W3CDTF">2019-05-20T07:14:47Z</dcterms:modified>
</cp:coreProperties>
</file>