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OpenSans-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eldung.com/spring-boot-ci-cd" TargetMode="External"/><Relationship Id="rId3" Type="http://schemas.openxmlformats.org/officeDocument/2006/relationships/hyperlink" Target="https://www.baeldung.com/spring-boot-ci-c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eldung.com/java-clean-code" TargetMode="External"/><Relationship Id="rId3" Type="http://schemas.openxmlformats.org/officeDocument/2006/relationships/hyperlink" Target="https://www.baeldung.com/java-clean-cod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c7d942c4c_2_7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g21c7d942c4c_2_7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7" name="Google Shape;207;g21c7d942c4c_2_77: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vi" sz="14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208" name="Google Shape;208;g21c7d942c4c_2_77:notes"/>
          <p:cNvSpPr txBox="1"/>
          <p:nvPr>
            <p:ph idx="10" type="dt"/>
          </p:nvPr>
        </p:nvSpPr>
        <p:spPr>
          <a:xfrm>
            <a:off x="3884760" y="0"/>
            <a:ext cx="2971440" cy="45828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18/02/2021</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c7d942c4c_17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c7d942c4c_17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c7d942c4c_1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c7d942c4c_1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vi">
                <a:solidFill>
                  <a:schemeClr val="dk1"/>
                </a:solidFill>
              </a:rPr>
              <a:t>Fast. A single project can contain a big number of unit tests, even hundreds, or thousands. Moreover, unit tests can be executed often, e. g., while developing a new feature to avoid regression or in</a:t>
            </a:r>
            <a:r>
              <a:rPr lang="vi">
                <a:solidFill>
                  <a:schemeClr val="dk1"/>
                </a:solidFill>
                <a:uFill>
                  <a:noFill/>
                </a:uFill>
                <a:hlinkClick r:id="rId2">
                  <a:extLst>
                    <a:ext uri="{A12FA001-AC4F-418D-AE19-62706E023703}">
                      <ahyp:hlinkClr val="tx"/>
                    </a:ext>
                  </a:extLst>
                </a:hlinkClick>
              </a:rPr>
              <a:t> </a:t>
            </a:r>
            <a:r>
              <a:rPr lang="vi" u="sng">
                <a:solidFill>
                  <a:schemeClr val="hlink"/>
                </a:solidFill>
                <a:hlinkClick r:id="rId3"/>
              </a:rPr>
              <a:t>CI/CD</a:t>
            </a:r>
            <a:r>
              <a:rPr lang="vi">
                <a:solidFill>
                  <a:schemeClr val="dk1"/>
                </a:solidFill>
              </a:rPr>
              <a:t> pipelines. Therefore, they must run as fast as possible.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vi">
                <a:solidFill>
                  <a:schemeClr val="dk1"/>
                </a:solidFill>
              </a:rPr>
              <a:t>Isolated. A unit test shouldn’t modify or depend on any external state.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vi">
                <a:solidFill>
                  <a:schemeClr val="dk1"/>
                </a:solidFill>
              </a:rPr>
              <a:t>Deterministic. A unit test should always return the same result no matter how many times we execute it. Of course, if nothing is changed between runs.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vi">
                <a:solidFill>
                  <a:schemeClr val="dk1"/>
                </a:solidFill>
              </a:rPr>
              <a:t>Readable. Unit tests are code that needs to be maintained. Therefore, it should be clear and easily understandable.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vi">
                <a:solidFill>
                  <a:schemeClr val="dk1"/>
                </a:solidFill>
              </a:rPr>
              <a:t>Simple. Often we can read that the unit test should contain a single assertion. Although it can be discussable, the fact is unit tests should validate small portions of the source code.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c7d942c4c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c7d942c4c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vi">
                <a:solidFill>
                  <a:schemeClr val="dk1"/>
                </a:solidFill>
              </a:rPr>
              <a:t>We already know how to write unit tests. Let’s describe the benefits they bring. First of all, it ensures that the code works as intended. We can write unit tests for different scenarios, edge cases, and parameters.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a:solidFill>
                  <a:schemeClr val="dk1"/>
                </a:solidFill>
              </a:rPr>
              <a:t>Secondly, we can run those scenarios whenever we need them, e.g., while working on the code. It saves time, as going through all of those scenarios manually would be surely time-consuming. Moreover, </a:t>
            </a:r>
            <a:r>
              <a:rPr b="1" lang="vi">
                <a:solidFill>
                  <a:schemeClr val="dk1"/>
                </a:solidFill>
              </a:rPr>
              <a:t>fast and easy testing while working on the code helps avoid regression in existing features.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a:solidFill>
                  <a:schemeClr val="dk1"/>
                </a:solidFill>
              </a:rPr>
              <a:t>Next, writing unit tests improves</a:t>
            </a:r>
            <a:r>
              <a:rPr lang="vi">
                <a:solidFill>
                  <a:schemeClr val="dk1"/>
                </a:solidFill>
                <a:uFill>
                  <a:noFill/>
                </a:uFill>
                <a:hlinkClick r:id="rId2">
                  <a:extLst>
                    <a:ext uri="{A12FA001-AC4F-418D-AE19-62706E023703}">
                      <ahyp:hlinkClr val="tx"/>
                    </a:ext>
                  </a:extLst>
                </a:hlinkClick>
              </a:rPr>
              <a:t> </a:t>
            </a:r>
            <a:r>
              <a:rPr lang="vi" u="sng">
                <a:solidFill>
                  <a:schemeClr val="hlink"/>
                </a:solidFill>
                <a:hlinkClick r:id="rId3"/>
              </a:rPr>
              <a:t>code quality</a:t>
            </a:r>
            <a:r>
              <a:rPr lang="vi">
                <a:solidFill>
                  <a:schemeClr val="dk1"/>
                </a:solidFill>
              </a:rPr>
              <a:t>. That’s because testable source code needs to be well written. Therefore classes and methods are automatically smaller and more specific.</a:t>
            </a:r>
            <a:endParaRPr>
              <a:solidFill>
                <a:schemeClr val="dk1"/>
              </a:solidFill>
            </a:endParaRPr>
          </a:p>
          <a:p>
            <a:pPr indent="0" lvl="0" marL="0" rtl="0" algn="l">
              <a:spcBef>
                <a:spcPts val="1200"/>
              </a:spcBef>
              <a:spcAft>
                <a:spcPts val="0"/>
              </a:spcAft>
              <a:buNone/>
            </a:pPr>
            <a:r>
              <a:rPr lang="vi">
                <a:solidFill>
                  <a:schemeClr val="dk1"/>
                </a:solidFill>
              </a:rPr>
              <a:t>An important benefit of unit tests is that they reduce the total cost and time of software development. </a:t>
            </a:r>
            <a:r>
              <a:rPr b="1" lang="vi">
                <a:solidFill>
                  <a:schemeClr val="dk1"/>
                </a:solidFill>
              </a:rPr>
              <a:t>Early bugs detection results in easier and faster fixing than if done later</a:t>
            </a:r>
            <a:r>
              <a:rPr lang="vi">
                <a:solidFill>
                  <a:schemeClr val="dk1"/>
                </a:solidFill>
              </a:rPr>
              <a:t> </a:t>
            </a:r>
            <a:r>
              <a:rPr b="1" lang="vi">
                <a:solidFill>
                  <a:schemeClr val="dk1"/>
                </a:solidFill>
              </a:rPr>
              <a:t>as the project grows</a:t>
            </a:r>
            <a:r>
              <a:rPr lang="vi">
                <a:solidFill>
                  <a:schemeClr val="dk1"/>
                </a:solidFil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c7d942c4c_1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c7d942c4c_1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c7d942c4c_1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c7d942c4c_1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vi">
                <a:solidFill>
                  <a:schemeClr val="dk1"/>
                </a:solidFill>
              </a:rPr>
              <a:t>Red – during this stage we write a test for functionality that is not yet implemented</a:t>
            </a:r>
            <a:r>
              <a:rPr lang="vi">
                <a:solidFill>
                  <a:schemeClr val="dk1"/>
                </a:solidFill>
              </a:rPr>
              <a:t>. We need to run the test to ensure it’s failing. Otherwise, we’ll get a false positive which means the test is badly written. Most popular IDE’s displays test failures using red color. That is why the stage is called red.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vi">
                <a:solidFill>
                  <a:schemeClr val="dk1"/>
                </a:solidFill>
              </a:rPr>
              <a:t>Green – during this stage we write enough code to just cover the test.</a:t>
            </a:r>
            <a:r>
              <a:rPr lang="vi">
                <a:solidFill>
                  <a:schemeClr val="dk1"/>
                </a:solidFill>
              </a:rPr>
              <a:t> We should focus on covering the test, not on the code quality. We write a minimum amount of code to pass the test. IDE’s often signals passing tests with a green color. So, the stage is called green.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vi">
                <a:solidFill>
                  <a:schemeClr val="dk1"/>
                </a:solidFill>
              </a:rPr>
              <a:t>Refactor – final stage, here we focus on improving the code quality.</a:t>
            </a:r>
            <a:r>
              <a:rPr lang="vi">
                <a:solidFill>
                  <a:schemeClr val="dk1"/>
                </a:solidFill>
              </a:rPr>
              <a:t> Therefore, we should make all refactors needed to improve the code. While making changes, we can run the tests to avoid any regression.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c7d942c4c_1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c7d942c4c_1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c7d942c4c_17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c7d942c4c_17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c7d942c4c_2_165: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1c7d942c4c_2_16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c7d942c4c_2_180: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1c7d942c4c_2_18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c7d942c4c_1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c7d942c4c_1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c7d942c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c7d942c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c7d942c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c7d942c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c7d942c4c_2_186: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g21c7d942c4c_2_18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rgbClr val="161616"/>
              </a:buClr>
              <a:buSzPts val="1100"/>
              <a:buFont typeface="Arial"/>
              <a:buNone/>
            </a:pPr>
            <a:r>
              <a:t/>
            </a:r>
            <a:endParaRPr b="0" sz="1100" strike="noStrike">
              <a:latin typeface="Arial"/>
              <a:ea typeface="Arial"/>
              <a:cs typeface="Arial"/>
              <a:sym typeface="Arial"/>
            </a:endParaRPr>
          </a:p>
          <a:p>
            <a:pPr indent="0" lvl="0" marL="0" rtl="0" algn="l">
              <a:lnSpc>
                <a:spcPct val="100000"/>
              </a:lnSpc>
              <a:spcBef>
                <a:spcPts val="1199"/>
              </a:spcBef>
              <a:spcAft>
                <a:spcPts val="0"/>
              </a:spcAft>
              <a:buSzPts val="1100"/>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latin typeface="Arial"/>
              <a:ea typeface="Arial"/>
              <a:cs typeface="Arial"/>
              <a:sym typeface="Arial"/>
            </a:endParaRPr>
          </a:p>
        </p:txBody>
      </p:sp>
      <p:sp>
        <p:nvSpPr>
          <p:cNvPr id="257" name="Google Shape;257;g21c7d942c4c_2_186: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vi" sz="14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c7d942c4c_17_5: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21c7d942c4c_17_5: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rgbClr val="161616"/>
              </a:buClr>
              <a:buSzPts val="1100"/>
              <a:buFont typeface="Arial"/>
              <a:buNone/>
            </a:pPr>
            <a:r>
              <a:t/>
            </a:r>
            <a:endParaRPr b="0" sz="1100" strike="noStrike">
              <a:latin typeface="Arial"/>
              <a:ea typeface="Arial"/>
              <a:cs typeface="Arial"/>
              <a:sym typeface="Arial"/>
            </a:endParaRPr>
          </a:p>
          <a:p>
            <a:pPr indent="0" lvl="0" marL="0" rtl="0" algn="l">
              <a:lnSpc>
                <a:spcPct val="100000"/>
              </a:lnSpc>
              <a:spcBef>
                <a:spcPts val="1199"/>
              </a:spcBef>
              <a:spcAft>
                <a:spcPts val="0"/>
              </a:spcAft>
              <a:buSzPts val="1100"/>
              <a:buNone/>
            </a:pPr>
            <a:r>
              <a:t/>
            </a:r>
            <a:endParaRPr b="0" sz="1100" strike="noStrike">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latin typeface="Arial"/>
              <a:ea typeface="Arial"/>
              <a:cs typeface="Arial"/>
              <a:sym typeface="Arial"/>
            </a:endParaRPr>
          </a:p>
        </p:txBody>
      </p:sp>
      <p:sp>
        <p:nvSpPr>
          <p:cNvPr id="265" name="Google Shape;265;g21c7d942c4c_17_5: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vi" sz="14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c7d942c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c7d942c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 type="subTitle"/>
          </p:nvPr>
        </p:nvSpPr>
        <p:spPr>
          <a:xfrm>
            <a:off x="457200" y="1200240"/>
            <a:ext cx="8229240" cy="2971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59" name="Google Shape;59;p14"/>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0" name="Shape 60"/>
        <p:cNvGrpSpPr/>
        <p:nvPr/>
      </p:nvGrpSpPr>
      <p:grpSpPr>
        <a:xfrm>
          <a:off x="0" y="0"/>
          <a:ext cx="0" cy="0"/>
          <a:chOff x="0" y="0"/>
          <a:chExt cx="0" cy="0"/>
        </a:xfrm>
      </p:grpSpPr>
      <p:sp>
        <p:nvSpPr>
          <p:cNvPr id="61" name="Google Shape;61;p15"/>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62" name="Google Shape;62;p15"/>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6"/>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body"/>
          </p:nvPr>
        </p:nvSpPr>
        <p:spPr>
          <a:xfrm>
            <a:off x="457200" y="1200240"/>
            <a:ext cx="822924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6"/>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67" name="Google Shape;67;p16"/>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17"/>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body"/>
          </p:nvPr>
        </p:nvSpPr>
        <p:spPr>
          <a:xfrm>
            <a:off x="45720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7"/>
          <p:cNvSpPr txBox="1"/>
          <p:nvPr>
            <p:ph idx="2" type="body"/>
          </p:nvPr>
        </p:nvSpPr>
        <p:spPr>
          <a:xfrm>
            <a:off x="467424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7"/>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73" name="Google Shape;73;p17"/>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77" name="Google Shape;77;p18"/>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19"/>
          <p:cNvSpPr txBox="1"/>
          <p:nvPr>
            <p:ph idx="1" type="subTitle"/>
          </p:nvPr>
        </p:nvSpPr>
        <p:spPr>
          <a:xfrm>
            <a:off x="457200" y="205920"/>
            <a:ext cx="8229240" cy="397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81" name="Google Shape;81;p19"/>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20"/>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0"/>
          <p:cNvSpPr txBox="1"/>
          <p:nvPr>
            <p:ph idx="2" type="body"/>
          </p:nvPr>
        </p:nvSpPr>
        <p:spPr>
          <a:xfrm>
            <a:off x="467424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0"/>
          <p:cNvSpPr txBox="1"/>
          <p:nvPr>
            <p:ph idx="3" type="body"/>
          </p:nvPr>
        </p:nvSpPr>
        <p:spPr>
          <a:xfrm>
            <a:off x="45720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0"/>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88" name="Google Shape;88;p20"/>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1"/>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 type="body"/>
          </p:nvPr>
        </p:nvSpPr>
        <p:spPr>
          <a:xfrm>
            <a:off x="45720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3" type="body"/>
          </p:nvPr>
        </p:nvSpPr>
        <p:spPr>
          <a:xfrm>
            <a:off x="467424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95" name="Google Shape;95;p21"/>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2"/>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2"/>
          <p:cNvSpPr txBox="1"/>
          <p:nvPr>
            <p:ph idx="3" type="body"/>
          </p:nvPr>
        </p:nvSpPr>
        <p:spPr>
          <a:xfrm>
            <a:off x="457200" y="275256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2"/>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02" name="Google Shape;102;p22"/>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3"/>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a:off x="457200" y="120024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3"/>
          <p:cNvSpPr txBox="1"/>
          <p:nvPr>
            <p:ph idx="2" type="body"/>
          </p:nvPr>
        </p:nvSpPr>
        <p:spPr>
          <a:xfrm>
            <a:off x="457200" y="275256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3"/>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08" name="Google Shape;108;p23"/>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9" name="Shape 109"/>
        <p:cNvGrpSpPr/>
        <p:nvPr/>
      </p:nvGrpSpPr>
      <p:grpSpPr>
        <a:xfrm>
          <a:off x="0" y="0"/>
          <a:ext cx="0" cy="0"/>
          <a:chOff x="0" y="0"/>
          <a:chExt cx="0" cy="0"/>
        </a:xfrm>
      </p:grpSpPr>
      <p:sp>
        <p:nvSpPr>
          <p:cNvPr id="110" name="Google Shape;110;p24"/>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4"/>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4"/>
          <p:cNvSpPr txBox="1"/>
          <p:nvPr>
            <p:ph idx="3" type="body"/>
          </p:nvPr>
        </p:nvSpPr>
        <p:spPr>
          <a:xfrm>
            <a:off x="45720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4"/>
          <p:cNvSpPr txBox="1"/>
          <p:nvPr>
            <p:ph idx="4" type="body"/>
          </p:nvPr>
        </p:nvSpPr>
        <p:spPr>
          <a:xfrm>
            <a:off x="467424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4"/>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16" name="Google Shape;116;p24"/>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7" name="Shape 117"/>
        <p:cNvGrpSpPr/>
        <p:nvPr/>
      </p:nvGrpSpPr>
      <p:grpSpPr>
        <a:xfrm>
          <a:off x="0" y="0"/>
          <a:ext cx="0" cy="0"/>
          <a:chOff x="0" y="0"/>
          <a:chExt cx="0" cy="0"/>
        </a:xfrm>
      </p:grpSpPr>
      <p:sp>
        <p:nvSpPr>
          <p:cNvPr id="118" name="Google Shape;118;p25"/>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 type="body"/>
          </p:nvPr>
        </p:nvSpPr>
        <p:spPr>
          <a:xfrm>
            <a:off x="45720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2" type="body"/>
          </p:nvPr>
        </p:nvSpPr>
        <p:spPr>
          <a:xfrm>
            <a:off x="323964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5"/>
          <p:cNvSpPr txBox="1"/>
          <p:nvPr>
            <p:ph idx="3" type="body"/>
          </p:nvPr>
        </p:nvSpPr>
        <p:spPr>
          <a:xfrm>
            <a:off x="602208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5"/>
          <p:cNvSpPr txBox="1"/>
          <p:nvPr>
            <p:ph idx="4" type="body"/>
          </p:nvPr>
        </p:nvSpPr>
        <p:spPr>
          <a:xfrm>
            <a:off x="45720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5"/>
          <p:cNvSpPr txBox="1"/>
          <p:nvPr>
            <p:ph idx="5" type="body"/>
          </p:nvPr>
        </p:nvSpPr>
        <p:spPr>
          <a:xfrm>
            <a:off x="323964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5"/>
          <p:cNvSpPr txBox="1"/>
          <p:nvPr>
            <p:ph idx="6" type="body"/>
          </p:nvPr>
        </p:nvSpPr>
        <p:spPr>
          <a:xfrm>
            <a:off x="602208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5"/>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26" name="Google Shape;126;p25"/>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27"/>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35" name="Google Shape;135;p27"/>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6" name="Shape 136"/>
        <p:cNvGrpSpPr/>
        <p:nvPr/>
      </p:nvGrpSpPr>
      <p:grpSpPr>
        <a:xfrm>
          <a:off x="0" y="0"/>
          <a:ext cx="0" cy="0"/>
          <a:chOff x="0" y="0"/>
          <a:chExt cx="0" cy="0"/>
        </a:xfrm>
      </p:grpSpPr>
      <p:sp>
        <p:nvSpPr>
          <p:cNvPr id="137" name="Google Shape;137;p28"/>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38" name="Google Shape;138;p28"/>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9" name="Shape 139"/>
        <p:cNvGrpSpPr/>
        <p:nvPr/>
      </p:nvGrpSpPr>
      <p:grpSpPr>
        <a:xfrm>
          <a:off x="0" y="0"/>
          <a:ext cx="0" cy="0"/>
          <a:chOff x="0" y="0"/>
          <a:chExt cx="0" cy="0"/>
        </a:xfrm>
      </p:grpSpPr>
      <p:sp>
        <p:nvSpPr>
          <p:cNvPr id="140" name="Google Shape;140;p29"/>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 type="subTitle"/>
          </p:nvPr>
        </p:nvSpPr>
        <p:spPr>
          <a:xfrm>
            <a:off x="457200" y="1200240"/>
            <a:ext cx="8229240" cy="2971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43" name="Google Shape;143;p29"/>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4" name="Shape 144"/>
        <p:cNvGrpSpPr/>
        <p:nvPr/>
      </p:nvGrpSpPr>
      <p:grpSpPr>
        <a:xfrm>
          <a:off x="0" y="0"/>
          <a:ext cx="0" cy="0"/>
          <a:chOff x="0" y="0"/>
          <a:chExt cx="0" cy="0"/>
        </a:xfrm>
      </p:grpSpPr>
      <p:sp>
        <p:nvSpPr>
          <p:cNvPr id="145" name="Google Shape;145;p30"/>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 type="body"/>
          </p:nvPr>
        </p:nvSpPr>
        <p:spPr>
          <a:xfrm>
            <a:off x="457200" y="1200240"/>
            <a:ext cx="822924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0"/>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48" name="Google Shape;148;p30"/>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9" name="Shape 149"/>
        <p:cNvGrpSpPr/>
        <p:nvPr/>
      </p:nvGrpSpPr>
      <p:grpSpPr>
        <a:xfrm>
          <a:off x="0" y="0"/>
          <a:ext cx="0" cy="0"/>
          <a:chOff x="0" y="0"/>
          <a:chExt cx="0" cy="0"/>
        </a:xfrm>
      </p:grpSpPr>
      <p:sp>
        <p:nvSpPr>
          <p:cNvPr id="150" name="Google Shape;150;p31"/>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txBox="1"/>
          <p:nvPr>
            <p:ph idx="1" type="body"/>
          </p:nvPr>
        </p:nvSpPr>
        <p:spPr>
          <a:xfrm>
            <a:off x="45720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1"/>
          <p:cNvSpPr txBox="1"/>
          <p:nvPr>
            <p:ph idx="2" type="body"/>
          </p:nvPr>
        </p:nvSpPr>
        <p:spPr>
          <a:xfrm>
            <a:off x="467424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1"/>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54" name="Google Shape;154;p31"/>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5" name="Shape 155"/>
        <p:cNvGrpSpPr/>
        <p:nvPr/>
      </p:nvGrpSpPr>
      <p:grpSpPr>
        <a:xfrm>
          <a:off x="0" y="0"/>
          <a:ext cx="0" cy="0"/>
          <a:chOff x="0" y="0"/>
          <a:chExt cx="0" cy="0"/>
        </a:xfrm>
      </p:grpSpPr>
      <p:sp>
        <p:nvSpPr>
          <p:cNvPr id="156" name="Google Shape;156;p32"/>
          <p:cNvSpPr txBox="1"/>
          <p:nvPr>
            <p:ph idx="1" type="subTitle"/>
          </p:nvPr>
        </p:nvSpPr>
        <p:spPr>
          <a:xfrm>
            <a:off x="457200" y="205920"/>
            <a:ext cx="8229240" cy="397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58" name="Google Shape;158;p32"/>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9" name="Shape 159"/>
        <p:cNvGrpSpPr/>
        <p:nvPr/>
      </p:nvGrpSpPr>
      <p:grpSpPr>
        <a:xfrm>
          <a:off x="0" y="0"/>
          <a:ext cx="0" cy="0"/>
          <a:chOff x="0" y="0"/>
          <a:chExt cx="0" cy="0"/>
        </a:xfrm>
      </p:grpSpPr>
      <p:sp>
        <p:nvSpPr>
          <p:cNvPr id="160" name="Google Shape;160;p33"/>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3"/>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3"/>
          <p:cNvSpPr txBox="1"/>
          <p:nvPr>
            <p:ph idx="2" type="body"/>
          </p:nvPr>
        </p:nvSpPr>
        <p:spPr>
          <a:xfrm>
            <a:off x="467424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3"/>
          <p:cNvSpPr txBox="1"/>
          <p:nvPr>
            <p:ph idx="3" type="body"/>
          </p:nvPr>
        </p:nvSpPr>
        <p:spPr>
          <a:xfrm>
            <a:off x="45720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3"/>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65" name="Google Shape;165;p33"/>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6" name="Shape 166"/>
        <p:cNvGrpSpPr/>
        <p:nvPr/>
      </p:nvGrpSpPr>
      <p:grpSpPr>
        <a:xfrm>
          <a:off x="0" y="0"/>
          <a:ext cx="0" cy="0"/>
          <a:chOff x="0" y="0"/>
          <a:chExt cx="0" cy="0"/>
        </a:xfrm>
      </p:grpSpPr>
      <p:sp>
        <p:nvSpPr>
          <p:cNvPr id="167" name="Google Shape;167;p34"/>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4"/>
          <p:cNvSpPr txBox="1"/>
          <p:nvPr>
            <p:ph idx="1" type="body"/>
          </p:nvPr>
        </p:nvSpPr>
        <p:spPr>
          <a:xfrm>
            <a:off x="457200" y="1200240"/>
            <a:ext cx="4015800" cy="2971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4"/>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4"/>
          <p:cNvSpPr txBox="1"/>
          <p:nvPr>
            <p:ph idx="3" type="body"/>
          </p:nvPr>
        </p:nvSpPr>
        <p:spPr>
          <a:xfrm>
            <a:off x="467424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4"/>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72" name="Google Shape;172;p34"/>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3" name="Shape 173"/>
        <p:cNvGrpSpPr/>
        <p:nvPr/>
      </p:nvGrpSpPr>
      <p:grpSpPr>
        <a:xfrm>
          <a:off x="0" y="0"/>
          <a:ext cx="0" cy="0"/>
          <a:chOff x="0" y="0"/>
          <a:chExt cx="0" cy="0"/>
        </a:xfrm>
      </p:grpSpPr>
      <p:sp>
        <p:nvSpPr>
          <p:cNvPr id="174" name="Google Shape;174;p35"/>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5"/>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35"/>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35"/>
          <p:cNvSpPr txBox="1"/>
          <p:nvPr>
            <p:ph idx="3" type="body"/>
          </p:nvPr>
        </p:nvSpPr>
        <p:spPr>
          <a:xfrm>
            <a:off x="457200" y="275256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35"/>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79" name="Google Shape;179;p35"/>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0" name="Shape 180"/>
        <p:cNvGrpSpPr/>
        <p:nvPr/>
      </p:nvGrpSpPr>
      <p:grpSpPr>
        <a:xfrm>
          <a:off x="0" y="0"/>
          <a:ext cx="0" cy="0"/>
          <a:chOff x="0" y="0"/>
          <a:chExt cx="0" cy="0"/>
        </a:xfrm>
      </p:grpSpPr>
      <p:sp>
        <p:nvSpPr>
          <p:cNvPr id="181" name="Google Shape;181;p36"/>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6"/>
          <p:cNvSpPr txBox="1"/>
          <p:nvPr>
            <p:ph idx="1" type="body"/>
          </p:nvPr>
        </p:nvSpPr>
        <p:spPr>
          <a:xfrm>
            <a:off x="457200" y="120024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36"/>
          <p:cNvSpPr txBox="1"/>
          <p:nvPr>
            <p:ph idx="2" type="body"/>
          </p:nvPr>
        </p:nvSpPr>
        <p:spPr>
          <a:xfrm>
            <a:off x="457200" y="2752560"/>
            <a:ext cx="822924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36"/>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85" name="Google Shape;185;p36"/>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6" name="Shape 186"/>
        <p:cNvGrpSpPr/>
        <p:nvPr/>
      </p:nvGrpSpPr>
      <p:grpSpPr>
        <a:xfrm>
          <a:off x="0" y="0"/>
          <a:ext cx="0" cy="0"/>
          <a:chOff x="0" y="0"/>
          <a:chExt cx="0" cy="0"/>
        </a:xfrm>
      </p:grpSpPr>
      <p:sp>
        <p:nvSpPr>
          <p:cNvPr id="187" name="Google Shape;187;p37"/>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7"/>
          <p:cNvSpPr txBox="1"/>
          <p:nvPr>
            <p:ph idx="1" type="body"/>
          </p:nvPr>
        </p:nvSpPr>
        <p:spPr>
          <a:xfrm>
            <a:off x="45720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37"/>
          <p:cNvSpPr txBox="1"/>
          <p:nvPr>
            <p:ph idx="2" type="body"/>
          </p:nvPr>
        </p:nvSpPr>
        <p:spPr>
          <a:xfrm>
            <a:off x="4674240" y="120024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37"/>
          <p:cNvSpPr txBox="1"/>
          <p:nvPr>
            <p:ph idx="3" type="body"/>
          </p:nvPr>
        </p:nvSpPr>
        <p:spPr>
          <a:xfrm>
            <a:off x="45720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37"/>
          <p:cNvSpPr txBox="1"/>
          <p:nvPr>
            <p:ph idx="4" type="body"/>
          </p:nvPr>
        </p:nvSpPr>
        <p:spPr>
          <a:xfrm>
            <a:off x="4674240" y="2752560"/>
            <a:ext cx="40158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37"/>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193" name="Google Shape;193;p37"/>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4" name="Shape 194"/>
        <p:cNvGrpSpPr/>
        <p:nvPr/>
      </p:nvGrpSpPr>
      <p:grpSpPr>
        <a:xfrm>
          <a:off x="0" y="0"/>
          <a:ext cx="0" cy="0"/>
          <a:chOff x="0" y="0"/>
          <a:chExt cx="0" cy="0"/>
        </a:xfrm>
      </p:grpSpPr>
      <p:sp>
        <p:nvSpPr>
          <p:cNvPr id="195" name="Google Shape;195;p38"/>
          <p:cNvSpPr txBox="1"/>
          <p:nvPr>
            <p:ph type="title"/>
          </p:nvPr>
        </p:nvSpPr>
        <p:spPr>
          <a:xfrm>
            <a:off x="457200" y="205920"/>
            <a:ext cx="8229240" cy="85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8"/>
          <p:cNvSpPr txBox="1"/>
          <p:nvPr>
            <p:ph idx="1" type="body"/>
          </p:nvPr>
        </p:nvSpPr>
        <p:spPr>
          <a:xfrm>
            <a:off x="45720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38"/>
          <p:cNvSpPr txBox="1"/>
          <p:nvPr>
            <p:ph idx="2" type="body"/>
          </p:nvPr>
        </p:nvSpPr>
        <p:spPr>
          <a:xfrm>
            <a:off x="323964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38"/>
          <p:cNvSpPr txBox="1"/>
          <p:nvPr>
            <p:ph idx="3" type="body"/>
          </p:nvPr>
        </p:nvSpPr>
        <p:spPr>
          <a:xfrm>
            <a:off x="6022080" y="120024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38"/>
          <p:cNvSpPr txBox="1"/>
          <p:nvPr>
            <p:ph idx="4" type="body"/>
          </p:nvPr>
        </p:nvSpPr>
        <p:spPr>
          <a:xfrm>
            <a:off x="45720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38"/>
          <p:cNvSpPr txBox="1"/>
          <p:nvPr>
            <p:ph idx="5" type="body"/>
          </p:nvPr>
        </p:nvSpPr>
        <p:spPr>
          <a:xfrm>
            <a:off x="323964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38"/>
          <p:cNvSpPr txBox="1"/>
          <p:nvPr>
            <p:ph idx="6" type="body"/>
          </p:nvPr>
        </p:nvSpPr>
        <p:spPr>
          <a:xfrm>
            <a:off x="6022080" y="2752560"/>
            <a:ext cx="2649600" cy="1417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38"/>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1pPr>
            <a:lvl2pPr indent="0" lvl="1"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2pPr>
            <a:lvl3pPr indent="0" lvl="2"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3pPr>
            <a:lvl4pPr indent="0" lvl="3"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4pPr>
            <a:lvl5pPr indent="0" lvl="4"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5pPr>
            <a:lvl6pPr indent="0" lvl="5"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6pPr>
            <a:lvl7pPr indent="0" lvl="6"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7pPr>
            <a:lvl8pPr indent="0" lvl="7"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8pPr>
            <a:lvl9pPr indent="0" lvl="8" marL="0" algn="r">
              <a:lnSpc>
                <a:spcPct val="100000"/>
              </a:lnSpc>
              <a:spcBef>
                <a:spcPts val="0"/>
              </a:spcBef>
              <a:buClr>
                <a:srgbClr val="0070C0"/>
              </a:buClr>
              <a:buSzPts val="1200"/>
              <a:buFont typeface="Open Sans"/>
              <a:buNone/>
              <a:defRPr b="0" sz="1200"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
        <p:nvSpPr>
          <p:cNvPr id="203" name="Google Shape;203;p38"/>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1200240"/>
            <a:ext cx="7772040" cy="1102320"/>
          </a:xfrm>
          <a:prstGeom prst="rect">
            <a:avLst/>
          </a:prstGeom>
          <a:noFill/>
          <a:ln>
            <a:noFill/>
          </a:ln>
        </p:spPr>
        <p:txBody>
          <a:bodyPr anchorCtr="0" anchor="ctr" bIns="34200" lIns="68400" spcFirstLastPara="1" rIns="68400" wrap="square" tIns="342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0" type="dt"/>
          </p:nvPr>
        </p:nvSpPr>
        <p:spPr>
          <a:xfrm>
            <a:off x="6019920" y="4507560"/>
            <a:ext cx="1142640" cy="273600"/>
          </a:xfrm>
          <a:prstGeom prst="rect">
            <a:avLst/>
          </a:prstGeom>
          <a:noFill/>
          <a:ln>
            <a:noFill/>
          </a:ln>
        </p:spPr>
        <p:txBody>
          <a:bodyPr anchorCtr="0" anchor="ctr" bIns="34200" lIns="68400" spcFirstLastPara="1" rIns="68400" wrap="square" tIns="342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3" name="Google Shape;53;p13"/>
          <p:cNvSpPr txBox="1"/>
          <p:nvPr>
            <p:ph idx="12" type="sldNum"/>
          </p:nvPr>
        </p:nvSpPr>
        <p:spPr>
          <a:xfrm>
            <a:off x="152280" y="4507560"/>
            <a:ext cx="456840" cy="273600"/>
          </a:xfrm>
          <a:prstGeom prst="rect">
            <a:avLst/>
          </a:prstGeom>
          <a:noFill/>
          <a:ln>
            <a:noFill/>
          </a:ln>
        </p:spPr>
        <p:txBody>
          <a:bodyPr anchorCtr="0" anchor="ctr" bIns="34200" lIns="68400" spcFirstLastPara="1" rIns="68400" wrap="square" tIns="34200">
            <a:noAutofit/>
          </a:bodyPr>
          <a:lstStyle>
            <a:lvl1pPr indent="0" lvl="0"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1pPr>
            <a:lvl2pPr indent="0" lvl="1"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2pPr>
            <a:lvl3pPr indent="0" lvl="2"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3pPr>
            <a:lvl4pPr indent="0" lvl="3"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4pPr>
            <a:lvl5pPr indent="0" lvl="4"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5pPr>
            <a:lvl6pPr indent="0" lvl="5"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6pPr>
            <a:lvl7pPr indent="0" lvl="6"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7pPr>
            <a:lvl8pPr indent="0" lvl="7"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8pPr>
            <a:lvl9pPr indent="0" lvl="8"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latin typeface="Times New Roman"/>
              <a:ea typeface="Times New Roman"/>
              <a:cs typeface="Times New Roman"/>
              <a:sym typeface="Times New Roman"/>
            </a:endParaRPr>
          </a:p>
        </p:txBody>
      </p:sp>
      <p:sp>
        <p:nvSpPr>
          <p:cNvPr id="54" name="Google Shape;54;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457200" y="205920"/>
            <a:ext cx="8229240" cy="856800"/>
          </a:xfrm>
          <a:prstGeom prst="rect">
            <a:avLst/>
          </a:prstGeom>
          <a:noFill/>
          <a:ln>
            <a:noFill/>
          </a:ln>
        </p:spPr>
        <p:txBody>
          <a:bodyPr anchorCtr="0" anchor="ctr" bIns="34200" lIns="68400" spcFirstLastPara="1" rIns="68400" wrap="square" tIns="342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9" name="Google Shape;129;p26"/>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0" name="Google Shape;130;p26"/>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lvl1pPr indent="0" lvl="0"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1pPr>
            <a:lvl2pPr indent="0" lvl="1"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2pPr>
            <a:lvl3pPr indent="0" lvl="2"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3pPr>
            <a:lvl4pPr indent="0" lvl="3"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4pPr>
            <a:lvl5pPr indent="0" lvl="4"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5pPr>
            <a:lvl6pPr indent="0" lvl="5"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6pPr>
            <a:lvl7pPr indent="0" lvl="6"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7pPr>
            <a:lvl8pPr indent="0" lvl="7"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8pPr>
            <a:lvl9pPr indent="0" lvl="8" marL="0" marR="0" rtl="0" algn="r">
              <a:lnSpc>
                <a:spcPct val="100000"/>
              </a:lnSpc>
              <a:spcBef>
                <a:spcPts val="0"/>
              </a:spcBef>
              <a:buClr>
                <a:srgbClr val="0070C0"/>
              </a:buClr>
              <a:buSzPts val="1200"/>
              <a:buFont typeface="Open Sans"/>
              <a:buNone/>
              <a:defRPr b="0" i="0" sz="1200" u="none" cap="none"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latin typeface="Times New Roman"/>
              <a:ea typeface="Times New Roman"/>
              <a:cs typeface="Times New Roman"/>
              <a:sym typeface="Times New Roman"/>
            </a:endParaRPr>
          </a:p>
        </p:txBody>
      </p:sp>
      <p:sp>
        <p:nvSpPr>
          <p:cNvPr id="131" name="Google Shape;131;p2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9"/>
          <p:cNvPicPr preferRelativeResize="0"/>
          <p:nvPr/>
        </p:nvPicPr>
        <p:blipFill rotWithShape="1">
          <a:blip r:embed="rId3">
            <a:alphaModFix/>
          </a:blip>
          <a:srcRect b="0" l="0" r="0" t="0"/>
          <a:stretch/>
        </p:blipFill>
        <p:spPr>
          <a:xfrm>
            <a:off x="0" y="19080"/>
            <a:ext cx="9144000" cy="5143320"/>
          </a:xfrm>
          <a:prstGeom prst="rect">
            <a:avLst/>
          </a:prstGeom>
          <a:noFill/>
          <a:ln>
            <a:noFill/>
          </a:ln>
        </p:spPr>
      </p:pic>
      <p:sp>
        <p:nvSpPr>
          <p:cNvPr id="211" name="Google Shape;211;p39"/>
          <p:cNvSpPr txBox="1"/>
          <p:nvPr>
            <p:ph type="title"/>
          </p:nvPr>
        </p:nvSpPr>
        <p:spPr>
          <a:xfrm>
            <a:off x="743040" y="1750680"/>
            <a:ext cx="7772040" cy="1102320"/>
          </a:xfrm>
          <a:prstGeom prst="rect">
            <a:avLst/>
          </a:prstGeom>
          <a:noFill/>
          <a:ln>
            <a:noFill/>
          </a:ln>
        </p:spPr>
        <p:txBody>
          <a:bodyPr anchorCtr="0" anchor="ctr" bIns="34200" lIns="68400" spcFirstLastPara="1" rIns="68400" wrap="square" tIns="34200">
            <a:normAutofit/>
          </a:bodyPr>
          <a:lstStyle/>
          <a:p>
            <a:pPr indent="0" lvl="0" marL="0" rtl="0" algn="ctr">
              <a:lnSpc>
                <a:spcPct val="100000"/>
              </a:lnSpc>
              <a:spcBef>
                <a:spcPts val="0"/>
              </a:spcBef>
              <a:spcAft>
                <a:spcPts val="0"/>
              </a:spcAft>
              <a:buClr>
                <a:srgbClr val="1EA69A"/>
              </a:buClr>
              <a:buSzPts val="3000"/>
              <a:buFont typeface="Times New Roman"/>
              <a:buNone/>
            </a:pPr>
            <a:r>
              <a:rPr b="1" lang="vi" sz="3000">
                <a:solidFill>
                  <a:srgbClr val="1EA69A"/>
                </a:solidFill>
                <a:latin typeface="Times New Roman"/>
                <a:ea typeface="Times New Roman"/>
                <a:cs typeface="Times New Roman"/>
                <a:sym typeface="Times New Roman"/>
              </a:rPr>
              <a:t>Unit testing</a:t>
            </a:r>
            <a:endParaRPr b="0" sz="3000" strike="noStrike">
              <a:solidFill>
                <a:srgbClr val="000000"/>
              </a:solidFill>
              <a:latin typeface="Arial"/>
              <a:ea typeface="Arial"/>
              <a:cs typeface="Arial"/>
              <a:sym typeface="Arial"/>
            </a:endParaRPr>
          </a:p>
        </p:txBody>
      </p:sp>
      <p:sp>
        <p:nvSpPr>
          <p:cNvPr id="212" name="Google Shape;212;p39"/>
          <p:cNvSpPr/>
          <p:nvPr/>
        </p:nvSpPr>
        <p:spPr>
          <a:xfrm>
            <a:off x="3962520" y="1276200"/>
            <a:ext cx="138240" cy="345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743040" y="232560"/>
            <a:ext cx="7657920" cy="814680"/>
          </a:xfrm>
          <a:prstGeom prst="rect">
            <a:avLst/>
          </a:prstGeom>
          <a:noFill/>
          <a:ln>
            <a:noFill/>
          </a:ln>
        </p:spPr>
        <p:txBody>
          <a:bodyPr anchorCtr="0" anchor="ctr" bIns="34200" lIns="68400" spcFirstLastPara="1" rIns="68400" wrap="square" tIns="34200">
            <a:noAutofit/>
          </a:bodyPr>
          <a:lstStyle/>
          <a:p>
            <a:pPr indent="0" lvl="0" marL="0" marR="0" rtl="0" algn="ctr">
              <a:lnSpc>
                <a:spcPct val="100000"/>
              </a:lnSpc>
              <a:spcBef>
                <a:spcPts val="0"/>
              </a:spcBef>
              <a:spcAft>
                <a:spcPts val="0"/>
              </a:spcAft>
              <a:buClr>
                <a:srgbClr val="C00000"/>
              </a:buClr>
              <a:buSzPts val="2400"/>
              <a:buFont typeface="Times New Roman"/>
              <a:buNone/>
            </a:pPr>
            <a:r>
              <a:rPr b="1" i="0" lang="vi" sz="2400" u="none" cap="none" strike="noStrike">
                <a:solidFill>
                  <a:srgbClr val="C00000"/>
                </a:solidFill>
                <a:latin typeface="Times New Roman"/>
                <a:ea typeface="Times New Roman"/>
                <a:cs typeface="Times New Roman"/>
                <a:sym typeface="Times New Roman"/>
              </a:rPr>
              <a:t>TỔNG CÔNG TY CÔNG NGHIỆP – CÔNG NGHỆ CAO VIETTEL</a:t>
            </a:r>
            <a:endParaRPr b="0" i="0" sz="2400" u="none" cap="none" strike="noStrike">
              <a:latin typeface="Arial"/>
              <a:ea typeface="Arial"/>
              <a:cs typeface="Arial"/>
              <a:sym typeface="Arial"/>
            </a:endParaRPr>
          </a:p>
        </p:txBody>
      </p:sp>
      <p:sp>
        <p:nvSpPr>
          <p:cNvPr id="214" name="Google Shape;214;p39"/>
          <p:cNvSpPr/>
          <p:nvPr/>
        </p:nvSpPr>
        <p:spPr>
          <a:xfrm>
            <a:off x="2228760" y="2853360"/>
            <a:ext cx="6171840" cy="93672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1" i="0" lang="vi" sz="1200" u="none" cap="none" strike="noStrike">
                <a:solidFill>
                  <a:srgbClr val="000000"/>
                </a:solidFill>
                <a:latin typeface="Times New Roman"/>
                <a:ea typeface="Times New Roman"/>
                <a:cs typeface="Times New Roman"/>
                <a:sym typeface="Times New Roman"/>
              </a:rPr>
              <a:t>Kiều Tấn Phát</a:t>
            </a:r>
            <a:endParaRPr b="0" i="0" sz="1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84" name="Google Shape;284;p48"/>
          <p:cNvSpPr txBox="1"/>
          <p:nvPr>
            <p:ph idx="1" type="subTitle"/>
          </p:nvPr>
        </p:nvSpPr>
        <p:spPr>
          <a:xfrm>
            <a:off x="457200" y="1200240"/>
            <a:ext cx="8229300" cy="297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285" name="Google Shape;285;p48"/>
          <p:cNvPicPr preferRelativeResize="0"/>
          <p:nvPr/>
        </p:nvPicPr>
        <p:blipFill>
          <a:blip r:embed="rId3">
            <a:alphaModFix/>
          </a:blip>
          <a:stretch>
            <a:fillRect/>
          </a:stretch>
        </p:blipFill>
        <p:spPr>
          <a:xfrm>
            <a:off x="957263" y="2145575"/>
            <a:ext cx="7229475" cy="2600325"/>
          </a:xfrm>
          <a:prstGeom prst="rect">
            <a:avLst/>
          </a:prstGeom>
          <a:noFill/>
          <a:ln>
            <a:noFill/>
          </a:ln>
        </p:spPr>
      </p:pic>
      <p:pic>
        <p:nvPicPr>
          <p:cNvPr id="286" name="Google Shape;286;p48"/>
          <p:cNvPicPr preferRelativeResize="0"/>
          <p:nvPr/>
        </p:nvPicPr>
        <p:blipFill>
          <a:blip r:embed="rId4">
            <a:alphaModFix/>
          </a:blip>
          <a:stretch>
            <a:fillRect/>
          </a:stretch>
        </p:blipFill>
        <p:spPr>
          <a:xfrm>
            <a:off x="1862038" y="362738"/>
            <a:ext cx="5524500" cy="189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007E7B"/>
                </a:solidFill>
              </a:rPr>
              <a:t>UNIT TEST</a:t>
            </a:r>
            <a:endParaRPr/>
          </a:p>
        </p:txBody>
      </p:sp>
      <p:sp>
        <p:nvSpPr>
          <p:cNvPr id="292" name="Google Shape;292;p49"/>
          <p:cNvSpPr txBox="1"/>
          <p:nvPr>
            <p:ph idx="1" type="subTitle"/>
          </p:nvPr>
        </p:nvSpPr>
        <p:spPr>
          <a:xfrm>
            <a:off x="457200" y="1062725"/>
            <a:ext cx="8229300" cy="2127300"/>
          </a:xfrm>
          <a:prstGeom prst="rect">
            <a:avLst/>
          </a:prstGeom>
        </p:spPr>
        <p:txBody>
          <a:bodyPr anchorCtr="0" anchor="ctr" bIns="0" lIns="0" spcFirstLastPara="1" rIns="0" wrap="square" tIns="0">
            <a:noAutofit/>
          </a:bodyPr>
          <a:lstStyle/>
          <a:p>
            <a:pPr indent="457200" lvl="0" marL="0" rtl="0" algn="l">
              <a:spcBef>
                <a:spcPts val="0"/>
              </a:spcBef>
              <a:spcAft>
                <a:spcPts val="0"/>
              </a:spcAft>
              <a:buNone/>
            </a:pPr>
            <a:r>
              <a:rPr b="1" lang="vi" sz="1700">
                <a:solidFill>
                  <a:schemeClr val="dk1"/>
                </a:solidFill>
              </a:rPr>
              <a:t>Efficient unit tests could be complicated depending on the code we want to test</a:t>
            </a:r>
            <a:r>
              <a:rPr lang="vi" sz="1700">
                <a:solidFill>
                  <a:schemeClr val="dk1"/>
                </a:solidFill>
              </a:rPr>
              <a:t>. A well-written unit test should be:</a:t>
            </a:r>
            <a:endParaRPr sz="1700">
              <a:solidFill>
                <a:schemeClr val="dk1"/>
              </a:solidFill>
            </a:endParaRPr>
          </a:p>
          <a:p>
            <a:pPr indent="-336550" lvl="0" marL="457200" rtl="0" algn="l">
              <a:spcBef>
                <a:spcPts val="0"/>
              </a:spcBef>
              <a:spcAft>
                <a:spcPts val="0"/>
              </a:spcAft>
              <a:buClr>
                <a:schemeClr val="dk1"/>
              </a:buClr>
              <a:buSzPts val="1700"/>
              <a:buChar char="-"/>
            </a:pPr>
            <a:r>
              <a:rPr lang="vi" sz="1700">
                <a:solidFill>
                  <a:schemeClr val="dk1"/>
                </a:solidFill>
              </a:rPr>
              <a:t>Fast</a:t>
            </a:r>
            <a:endParaRPr sz="1700">
              <a:solidFill>
                <a:schemeClr val="dk1"/>
              </a:solidFill>
            </a:endParaRPr>
          </a:p>
          <a:p>
            <a:pPr indent="-336550" lvl="0" marL="457200" rtl="0" algn="l">
              <a:spcBef>
                <a:spcPts val="0"/>
              </a:spcBef>
              <a:spcAft>
                <a:spcPts val="0"/>
              </a:spcAft>
              <a:buClr>
                <a:schemeClr val="dk1"/>
              </a:buClr>
              <a:buSzPts val="1700"/>
              <a:buChar char="-"/>
            </a:pPr>
            <a:r>
              <a:rPr lang="vi" sz="1700">
                <a:solidFill>
                  <a:schemeClr val="dk1"/>
                </a:solidFill>
              </a:rPr>
              <a:t>Isolated</a:t>
            </a:r>
            <a:endParaRPr sz="1700">
              <a:solidFill>
                <a:schemeClr val="dk1"/>
              </a:solidFill>
            </a:endParaRPr>
          </a:p>
          <a:p>
            <a:pPr indent="-336550" lvl="0" marL="457200" rtl="0" algn="l">
              <a:spcBef>
                <a:spcPts val="0"/>
              </a:spcBef>
              <a:spcAft>
                <a:spcPts val="0"/>
              </a:spcAft>
              <a:buClr>
                <a:schemeClr val="dk1"/>
              </a:buClr>
              <a:buSzPts val="1700"/>
              <a:buChar char="-"/>
            </a:pPr>
            <a:r>
              <a:rPr lang="vi" sz="1700">
                <a:solidFill>
                  <a:schemeClr val="dk1"/>
                </a:solidFill>
              </a:rPr>
              <a:t>Deterministic</a:t>
            </a:r>
            <a:endParaRPr sz="1700">
              <a:solidFill>
                <a:schemeClr val="dk1"/>
              </a:solidFill>
            </a:endParaRPr>
          </a:p>
          <a:p>
            <a:pPr indent="-336550" lvl="0" marL="457200" rtl="0" algn="l">
              <a:spcBef>
                <a:spcPts val="0"/>
              </a:spcBef>
              <a:spcAft>
                <a:spcPts val="0"/>
              </a:spcAft>
              <a:buClr>
                <a:schemeClr val="dk1"/>
              </a:buClr>
              <a:buSzPts val="1700"/>
              <a:buChar char="-"/>
            </a:pPr>
            <a:r>
              <a:rPr lang="vi" sz="1700">
                <a:solidFill>
                  <a:schemeClr val="dk1"/>
                </a:solidFill>
              </a:rPr>
              <a:t>Readable</a:t>
            </a:r>
            <a:endParaRPr sz="1700">
              <a:solidFill>
                <a:schemeClr val="dk1"/>
              </a:solidFill>
            </a:endParaRPr>
          </a:p>
          <a:p>
            <a:pPr indent="-336550" lvl="0" marL="457200" rtl="0" algn="l">
              <a:spcBef>
                <a:spcPts val="0"/>
              </a:spcBef>
              <a:spcAft>
                <a:spcPts val="0"/>
              </a:spcAft>
              <a:buClr>
                <a:schemeClr val="dk1"/>
              </a:buClr>
              <a:buSzPts val="1700"/>
              <a:buChar char="-"/>
            </a:pPr>
            <a:r>
              <a:rPr lang="vi" sz="1700">
                <a:solidFill>
                  <a:schemeClr val="dk1"/>
                </a:solidFill>
              </a:rPr>
              <a:t>Simple</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007E7B"/>
                </a:solidFill>
              </a:rPr>
              <a:t>UNIT TEST</a:t>
            </a:r>
            <a:endParaRPr/>
          </a:p>
        </p:txBody>
      </p:sp>
      <p:sp>
        <p:nvSpPr>
          <p:cNvPr id="298" name="Google Shape;298;p50"/>
          <p:cNvSpPr txBox="1"/>
          <p:nvPr/>
        </p:nvSpPr>
        <p:spPr>
          <a:xfrm>
            <a:off x="313975" y="1109200"/>
            <a:ext cx="8624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Benefits of unit test</a:t>
            </a:r>
            <a:endParaRPr/>
          </a:p>
          <a:p>
            <a:pPr indent="-317500" lvl="0" marL="457200" rtl="0" algn="l">
              <a:spcBef>
                <a:spcPts val="0"/>
              </a:spcBef>
              <a:spcAft>
                <a:spcPts val="0"/>
              </a:spcAft>
              <a:buSzPts val="1400"/>
              <a:buChar char="-"/>
            </a:pPr>
            <a:r>
              <a:rPr lang="vi"/>
              <a:t>E</a:t>
            </a:r>
            <a:r>
              <a:rPr lang="vi"/>
              <a:t>nsure that the code works as intended</a:t>
            </a:r>
            <a:endParaRPr/>
          </a:p>
          <a:p>
            <a:pPr indent="-317500" lvl="0" marL="457200" rtl="0" algn="l">
              <a:spcBef>
                <a:spcPts val="0"/>
              </a:spcBef>
              <a:spcAft>
                <a:spcPts val="0"/>
              </a:spcAft>
              <a:buSzPts val="1400"/>
              <a:buChar char="-"/>
            </a:pPr>
            <a:r>
              <a:rPr lang="vi"/>
              <a:t>Avoid time-consuming</a:t>
            </a:r>
            <a:endParaRPr/>
          </a:p>
          <a:p>
            <a:pPr indent="-317500" lvl="0" marL="457200" rtl="0" algn="l">
              <a:spcBef>
                <a:spcPts val="0"/>
              </a:spcBef>
              <a:spcAft>
                <a:spcPts val="0"/>
              </a:spcAft>
              <a:buSzPts val="1400"/>
              <a:buChar char="-"/>
            </a:pPr>
            <a:r>
              <a:rPr lang="vi"/>
              <a:t>Improve Code quality(loose coupling, high cohesion, </a:t>
            </a:r>
            <a:r>
              <a:rPr lang="vi"/>
              <a:t>consistent</a:t>
            </a:r>
            <a:r>
              <a:rPr lang="vi"/>
              <a:t> design and maintainable)</a:t>
            </a:r>
            <a:endParaRPr/>
          </a:p>
          <a:p>
            <a:pPr indent="-317500" lvl="0" marL="457200" rtl="0" algn="l">
              <a:spcBef>
                <a:spcPts val="0"/>
              </a:spcBef>
              <a:spcAft>
                <a:spcPts val="0"/>
              </a:spcAft>
              <a:buSzPts val="1400"/>
              <a:buChar char="-"/>
            </a:pPr>
            <a:r>
              <a:rPr lang="vi"/>
              <a:t>Reduce the total cost and time of software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1EA69A"/>
                </a:solidFill>
              </a:rPr>
              <a:t>TEST-DRIVEN DEVELOPMENT</a:t>
            </a:r>
            <a:endParaRPr b="1" sz="2300">
              <a:solidFill>
                <a:srgbClr val="1EA69A"/>
              </a:solidFill>
            </a:endParaRPr>
          </a:p>
        </p:txBody>
      </p:sp>
      <p:sp>
        <p:nvSpPr>
          <p:cNvPr id="304" name="Google Shape;304;p51"/>
          <p:cNvSpPr txBox="1"/>
          <p:nvPr/>
        </p:nvSpPr>
        <p:spPr>
          <a:xfrm>
            <a:off x="457200" y="951350"/>
            <a:ext cx="822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t>TDD is an approach to software development in which the unit tests are written before the business logic. In other words, developers write unit tests for the feature before implementing it.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1EA69A"/>
                </a:solidFill>
              </a:rPr>
              <a:t>TEST-DRIVEN DEVELOPMENT</a:t>
            </a:r>
            <a:endParaRPr b="1" sz="2300">
              <a:solidFill>
                <a:srgbClr val="1EA69A"/>
              </a:solidFill>
            </a:endParaRPr>
          </a:p>
        </p:txBody>
      </p:sp>
      <p:sp>
        <p:nvSpPr>
          <p:cNvPr id="310" name="Google Shape;310;p52"/>
          <p:cNvSpPr txBox="1"/>
          <p:nvPr/>
        </p:nvSpPr>
        <p:spPr>
          <a:xfrm>
            <a:off x="457200" y="951350"/>
            <a:ext cx="8229300" cy="18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vi" sz="1700">
                <a:solidFill>
                  <a:schemeClr val="dk1"/>
                </a:solidFill>
              </a:rPr>
              <a:t>A TDD cycle consists of three stages:</a:t>
            </a:r>
            <a:endParaRPr sz="1700">
              <a:solidFill>
                <a:schemeClr val="dk1"/>
              </a:solidFill>
            </a:endParaRPr>
          </a:p>
          <a:p>
            <a:pPr indent="-336550" lvl="0" marL="457200" rtl="0" algn="l">
              <a:lnSpc>
                <a:spcPct val="115000"/>
              </a:lnSpc>
              <a:spcBef>
                <a:spcPts val="1200"/>
              </a:spcBef>
              <a:spcAft>
                <a:spcPts val="0"/>
              </a:spcAft>
              <a:buClr>
                <a:schemeClr val="dk1"/>
              </a:buClr>
              <a:buSzPts val="1700"/>
              <a:buAutoNum type="arabicPeriod"/>
            </a:pPr>
            <a:r>
              <a:rPr lang="vi" sz="1700">
                <a:solidFill>
                  <a:srgbClr val="FF0000"/>
                </a:solidFill>
              </a:rPr>
              <a:t>Red</a:t>
            </a:r>
            <a:r>
              <a:rPr lang="vi" sz="1700">
                <a:solidFill>
                  <a:schemeClr val="dk1"/>
                </a:solidFill>
              </a:rPr>
              <a:t> – during this stage we write a test for functionality that is not yet implemented. </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lang="vi" sz="1700">
                <a:solidFill>
                  <a:srgbClr val="00FF00"/>
                </a:solidFill>
              </a:rPr>
              <a:t>Green</a:t>
            </a:r>
            <a:r>
              <a:rPr lang="vi" sz="1700">
                <a:solidFill>
                  <a:schemeClr val="dk1"/>
                </a:solidFill>
              </a:rPr>
              <a:t> – during this stage we write enough code to just cover the test. </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lang="vi" sz="1700">
                <a:solidFill>
                  <a:srgbClr val="4A86E8"/>
                </a:solidFill>
              </a:rPr>
              <a:t>Refactor</a:t>
            </a:r>
            <a:r>
              <a:rPr lang="vi" sz="1700">
                <a:solidFill>
                  <a:schemeClr val="dk1"/>
                </a:solidFill>
              </a:rPr>
              <a:t> – final stage, here we focus on improving the code quality. </a:t>
            </a:r>
            <a:endParaRPr sz="2600"/>
          </a:p>
        </p:txBody>
      </p:sp>
      <p:pic>
        <p:nvPicPr>
          <p:cNvPr id="311" name="Google Shape;311;p52"/>
          <p:cNvPicPr preferRelativeResize="0"/>
          <p:nvPr/>
        </p:nvPicPr>
        <p:blipFill>
          <a:blip r:embed="rId3">
            <a:alphaModFix/>
          </a:blip>
          <a:stretch>
            <a:fillRect/>
          </a:stretch>
        </p:blipFill>
        <p:spPr>
          <a:xfrm>
            <a:off x="2889613" y="2698250"/>
            <a:ext cx="3364775" cy="209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1EA69A"/>
                </a:solidFill>
              </a:rPr>
              <a:t>TEST-DRIVEN DEVELOPMENT</a:t>
            </a:r>
            <a:endParaRPr/>
          </a:p>
        </p:txBody>
      </p:sp>
      <p:sp>
        <p:nvSpPr>
          <p:cNvPr id="317" name="Google Shape;317;p53"/>
          <p:cNvSpPr txBox="1"/>
          <p:nvPr/>
        </p:nvSpPr>
        <p:spPr>
          <a:xfrm>
            <a:off x="457200" y="1200250"/>
            <a:ext cx="8614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chemeClr val="dk1"/>
                </a:solidFill>
              </a:rPr>
              <a:t>The code of unit test need to meet all requirements and clients’ needs. It’s one of the most important aims of TDD.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vi" sz="2000">
                <a:solidFill>
                  <a:schemeClr val="dk1"/>
                </a:solidFill>
              </a:rPr>
              <a:t>The cycles play an important role, as the tests become more specific with time while the implementation becomes more generic.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457200" y="279095"/>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vi" sz="2300">
                <a:solidFill>
                  <a:srgbClr val="1EA69A"/>
                </a:solidFill>
              </a:rPr>
              <a:t>COMPARISION</a:t>
            </a:r>
            <a:endParaRPr sz="2300">
              <a:solidFill>
                <a:srgbClr val="1EA69A"/>
              </a:solidFill>
            </a:endParaRPr>
          </a:p>
        </p:txBody>
      </p:sp>
      <p:sp>
        <p:nvSpPr>
          <p:cNvPr id="323" name="Google Shape;323;p54"/>
          <p:cNvSpPr txBox="1"/>
          <p:nvPr/>
        </p:nvSpPr>
        <p:spPr>
          <a:xfrm>
            <a:off x="285600" y="1269150"/>
            <a:ext cx="8559000" cy="2853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lang="vi" sz="1700">
                <a:solidFill>
                  <a:schemeClr val="dk1"/>
                </a:solidFill>
              </a:rPr>
              <a:t>TDD is a broader concept than unit tests. </a:t>
            </a:r>
            <a:r>
              <a:rPr b="1" lang="vi" sz="1700">
                <a:solidFill>
                  <a:schemeClr val="dk1"/>
                </a:solidFill>
              </a:rPr>
              <a:t>TDD is a software development approach focused on understanding the problem domain and fulfilling the requirements.</a:t>
            </a:r>
            <a:r>
              <a:rPr lang="vi" sz="1700">
                <a:solidFill>
                  <a:schemeClr val="dk1"/>
                </a:solidFill>
              </a:rPr>
              <a:t> Bare unit tests are about validating the written source code and avoiding bugs and regression. In fact, unit tests are part of the TDD cycle.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vi" sz="1700">
                <a:solidFill>
                  <a:schemeClr val="dk1"/>
                </a:solidFill>
              </a:rPr>
              <a:t>Secondly, while using TDD unit tests must be written before the feature that they cover. While bare unit tests can be written at any time, e.g., during or after the feature development.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vi" sz="1700">
                <a:solidFill>
                  <a:schemeClr val="dk1"/>
                </a:solidFill>
              </a:rPr>
              <a:t>Last but not least, TDD requires the cooperation of all parties involved in the project. Whereas </a:t>
            </a:r>
            <a:r>
              <a:rPr b="1" lang="vi" sz="1700">
                <a:solidFill>
                  <a:schemeClr val="dk1"/>
                </a:solidFill>
              </a:rPr>
              <a:t>bare unit tests are mainly the developer’s responsibility.</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457200" y="93960"/>
            <a:ext cx="8229300" cy="856800"/>
          </a:xfrm>
          <a:prstGeom prst="rect">
            <a:avLst/>
          </a:prstGeom>
          <a:noFill/>
          <a:ln>
            <a:noFill/>
          </a:ln>
        </p:spPr>
        <p:txBody>
          <a:bodyPr anchorCtr="0" anchor="ctr" bIns="34200" lIns="68400" spcFirstLastPara="1" rIns="68400" wrap="square" tIns="34200">
            <a:normAutofit/>
          </a:bodyPr>
          <a:lstStyle/>
          <a:p>
            <a:pPr indent="0" lvl="0" marL="0" rtl="0" algn="l">
              <a:lnSpc>
                <a:spcPct val="100000"/>
              </a:lnSpc>
              <a:spcBef>
                <a:spcPts val="0"/>
              </a:spcBef>
              <a:spcAft>
                <a:spcPts val="0"/>
              </a:spcAft>
              <a:buClr>
                <a:srgbClr val="007E7B"/>
              </a:buClr>
              <a:buSzPts val="3600"/>
              <a:buFont typeface="Arial"/>
              <a:buNone/>
            </a:pPr>
            <a:r>
              <a:rPr b="0" lang="vi" sz="3600" strike="noStrike">
                <a:solidFill>
                  <a:srgbClr val="007E7B"/>
                </a:solidFill>
                <a:latin typeface="Arial"/>
                <a:ea typeface="Arial"/>
                <a:cs typeface="Arial"/>
                <a:sym typeface="Arial"/>
              </a:rPr>
              <a:t>CONTENT</a:t>
            </a:r>
            <a:endParaRPr b="0" sz="3600" strike="noStrike">
              <a:solidFill>
                <a:srgbClr val="000000"/>
              </a:solidFill>
              <a:latin typeface="Arial"/>
              <a:ea typeface="Arial"/>
              <a:cs typeface="Arial"/>
              <a:sym typeface="Arial"/>
            </a:endParaRPr>
          </a:p>
        </p:txBody>
      </p:sp>
      <p:sp>
        <p:nvSpPr>
          <p:cNvPr id="220" name="Google Shape;220;p40"/>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Clr>
                <a:srgbClr val="0070C0"/>
              </a:buClr>
              <a:buSzPts val="1200"/>
              <a:buFont typeface="Open Sans"/>
              <a:buNone/>
            </a:pPr>
            <a:r>
              <a:rPr b="0" i="0" lang="vi" sz="1200" u="none" cap="none" strike="noStrike">
                <a:solidFill>
                  <a:srgbClr val="0070C0"/>
                </a:solidFill>
                <a:latin typeface="Open Sans"/>
                <a:ea typeface="Open Sans"/>
                <a:cs typeface="Open Sans"/>
                <a:sym typeface="Open Sans"/>
              </a:rPr>
              <a:t>2/18/2021</a:t>
            </a:r>
            <a:endParaRPr b="0" i="0" sz="1200" u="none" cap="none" strike="noStrike">
              <a:solidFill>
                <a:srgbClr val="0070C0"/>
              </a:solidFill>
              <a:latin typeface="Times New Roman"/>
              <a:ea typeface="Times New Roman"/>
              <a:cs typeface="Times New Roman"/>
              <a:sym typeface="Times New Roman"/>
            </a:endParaRPr>
          </a:p>
        </p:txBody>
      </p:sp>
      <p:sp>
        <p:nvSpPr>
          <p:cNvPr id="221" name="Google Shape;221;p40"/>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p>
            <a:pPr indent="0" lvl="0" marL="0" marR="0" rtl="0" algn="r">
              <a:lnSpc>
                <a:spcPct val="100000"/>
              </a:lnSpc>
              <a:spcBef>
                <a:spcPts val="0"/>
              </a:spcBef>
              <a:spcAft>
                <a:spcPts val="0"/>
              </a:spcAft>
              <a:buClr>
                <a:srgbClr val="0070C0"/>
              </a:buClr>
              <a:buSzPts val="1200"/>
              <a:buFont typeface="Open Sans"/>
              <a:buNone/>
            </a:pPr>
            <a:fld id="{00000000-1234-1234-1234-123412341234}" type="slidenum">
              <a:rPr b="0" i="0" lang="vi" sz="1200" u="none" cap="none" strike="noStrike">
                <a:solidFill>
                  <a:srgbClr val="0070C0"/>
                </a:solidFill>
                <a:latin typeface="Open Sans"/>
                <a:ea typeface="Open Sans"/>
                <a:cs typeface="Open Sans"/>
                <a:sym typeface="Open Sans"/>
              </a:rPr>
              <a:t>‹#›</a:t>
            </a:fld>
            <a:endParaRPr b="0" i="0" sz="1200" u="none" cap="none" strike="noStrike">
              <a:solidFill>
                <a:srgbClr val="0070C0"/>
              </a:solidFill>
              <a:latin typeface="Times New Roman"/>
              <a:ea typeface="Times New Roman"/>
              <a:cs typeface="Times New Roman"/>
              <a:sym typeface="Times New Roman"/>
            </a:endParaRPr>
          </a:p>
        </p:txBody>
      </p:sp>
      <p:sp>
        <p:nvSpPr>
          <p:cNvPr id="222" name="Google Shape;222;p40"/>
          <p:cNvSpPr/>
          <p:nvPr/>
        </p:nvSpPr>
        <p:spPr>
          <a:xfrm>
            <a:off x="982390" y="3456607"/>
            <a:ext cx="6690978" cy="378"/>
          </a:xfrm>
          <a:custGeom>
            <a:rect b="b" l="l" r="r" t="t"/>
            <a:pathLst>
              <a:path extrusionOk="0" h="21600" w="21600">
                <a:moveTo>
                  <a:pt x="0" y="0"/>
                </a:moveTo>
                <a:lnTo>
                  <a:pt x="21600" y="21600"/>
                </a:lnTo>
              </a:path>
            </a:pathLst>
          </a:custGeom>
          <a:noFill/>
          <a:ln cap="flat" cmpd="sng" w="25400">
            <a:solidFill>
              <a:srgbClr val="5F6163"/>
            </a:solidFill>
            <a:prstDash val="solid"/>
            <a:round/>
            <a:headEnd len="sm" w="sm" type="none"/>
            <a:tailEnd len="sm" w="sm" type="none"/>
          </a:ln>
        </p:spPr>
      </p:sp>
      <p:sp>
        <p:nvSpPr>
          <p:cNvPr id="223" name="Google Shape;223;p40"/>
          <p:cNvSpPr/>
          <p:nvPr/>
        </p:nvSpPr>
        <p:spPr>
          <a:xfrm>
            <a:off x="982390" y="2557328"/>
            <a:ext cx="6690978" cy="378"/>
          </a:xfrm>
          <a:custGeom>
            <a:rect b="b" l="l" r="r" t="t"/>
            <a:pathLst>
              <a:path extrusionOk="0" h="21600" w="21600">
                <a:moveTo>
                  <a:pt x="0" y="0"/>
                </a:moveTo>
                <a:lnTo>
                  <a:pt x="21600" y="21600"/>
                </a:lnTo>
              </a:path>
            </a:pathLst>
          </a:custGeom>
          <a:noFill/>
          <a:ln cap="flat" cmpd="sng" w="25400">
            <a:solidFill>
              <a:srgbClr val="5F6163"/>
            </a:solidFill>
            <a:prstDash val="solid"/>
            <a:round/>
            <a:headEnd len="sm" w="sm" type="none"/>
            <a:tailEnd len="sm" w="sm" type="none"/>
          </a:ln>
        </p:spPr>
      </p:sp>
      <p:sp>
        <p:nvSpPr>
          <p:cNvPr id="224" name="Google Shape;224;p40"/>
          <p:cNvSpPr/>
          <p:nvPr/>
        </p:nvSpPr>
        <p:spPr>
          <a:xfrm>
            <a:off x="2721910" y="1700528"/>
            <a:ext cx="5964600" cy="856500"/>
          </a:xfrm>
          <a:prstGeom prst="rect">
            <a:avLst/>
          </a:prstGeom>
          <a:no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vi" sz="2400"/>
              <a:t>TYPES OF TESTING</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sp>
        <p:nvSpPr>
          <p:cNvPr id="225" name="Google Shape;225;p40"/>
          <p:cNvSpPr/>
          <p:nvPr/>
        </p:nvSpPr>
        <p:spPr>
          <a:xfrm>
            <a:off x="882670" y="1993208"/>
            <a:ext cx="1177202" cy="856626"/>
          </a:xfrm>
          <a:custGeom>
            <a:rect b="b" l="l" r="r" t="t"/>
            <a:pathLst>
              <a:path extrusionOk="0" h="1142168" w="2319610">
                <a:moveTo>
                  <a:pt x="190399" y="0"/>
                </a:moveTo>
                <a:lnTo>
                  <a:pt x="2129211" y="0"/>
                </a:lnTo>
                <a:cubicBezTo>
                  <a:pt x="2234365" y="0"/>
                  <a:pt x="2319610" y="85245"/>
                  <a:pt x="2319610" y="190399"/>
                </a:cubicBezTo>
                <a:lnTo>
                  <a:pt x="2319610" y="1142168"/>
                </a:lnTo>
                <a:lnTo>
                  <a:pt x="2319610" y="1142168"/>
                </a:lnTo>
                <a:lnTo>
                  <a:pt x="0" y="1142168"/>
                </a:lnTo>
                <a:lnTo>
                  <a:pt x="0" y="1142168"/>
                </a:lnTo>
                <a:lnTo>
                  <a:pt x="0" y="190399"/>
                </a:lnTo>
                <a:cubicBezTo>
                  <a:pt x="0" y="85245"/>
                  <a:pt x="85245" y="0"/>
                  <a:pt x="190399" y="0"/>
                </a:cubicBezTo>
                <a:close/>
              </a:path>
            </a:pathLst>
          </a:custGeom>
          <a:gradFill>
            <a:gsLst>
              <a:gs pos="0">
                <a:srgbClr val="0B655D"/>
              </a:gs>
              <a:gs pos="100000">
                <a:srgbClr val="13B0A2"/>
              </a:gs>
            </a:gsLst>
            <a:path path="circle">
              <a:fillToRect b="50%" l="50%" r="50%" t="50%"/>
            </a:path>
            <a:tileRect/>
          </a:gradFill>
          <a:ln cap="flat" cmpd="sng" w="25400">
            <a:solidFill>
              <a:srgbClr val="797B7E"/>
            </a:solidFill>
            <a:prstDash val="solid"/>
            <a:round/>
            <a:headEnd len="sm" w="sm" type="none"/>
            <a:tailEnd len="sm" w="sm" type="none"/>
          </a:ln>
        </p:spPr>
        <p:txBody>
          <a:bodyPr anchorCtr="0" anchor="ctr" bIns="37075" lIns="78825" spcFirstLastPara="1" rIns="78825" wrap="square" tIns="78825">
            <a:noAutofit/>
          </a:bodyPr>
          <a:lstStyle/>
          <a:p>
            <a:pPr indent="0" lvl="0" marL="0" marR="0" rtl="0" algn="ctr">
              <a:lnSpc>
                <a:spcPct val="90000"/>
              </a:lnSpc>
              <a:spcBef>
                <a:spcPts val="0"/>
              </a:spcBef>
              <a:spcAft>
                <a:spcPts val="0"/>
              </a:spcAft>
              <a:buClr>
                <a:srgbClr val="FFFFFF"/>
              </a:buClr>
              <a:buSzPts val="2000"/>
              <a:buFont typeface="Open Sans"/>
              <a:buNone/>
            </a:pPr>
            <a:r>
              <a:rPr b="0" i="0" lang="vi" sz="2000" u="none" cap="none" strike="noStrike">
                <a:solidFill>
                  <a:srgbClr val="FFFFFF"/>
                </a:solidFill>
                <a:latin typeface="Open Sans"/>
                <a:ea typeface="Open Sans"/>
                <a:cs typeface="Open Sans"/>
                <a:sym typeface="Open Sans"/>
              </a:rPr>
              <a:t>I</a:t>
            </a:r>
            <a:endParaRPr b="0" i="0" sz="2000" u="none" cap="none" strike="noStrike">
              <a:latin typeface="Arial"/>
              <a:ea typeface="Arial"/>
              <a:cs typeface="Arial"/>
              <a:sym typeface="Arial"/>
            </a:endParaRPr>
          </a:p>
        </p:txBody>
      </p:sp>
      <p:sp>
        <p:nvSpPr>
          <p:cNvPr id="226" name="Google Shape;226;p40"/>
          <p:cNvSpPr/>
          <p:nvPr/>
        </p:nvSpPr>
        <p:spPr>
          <a:xfrm>
            <a:off x="2721910" y="2600167"/>
            <a:ext cx="4951200" cy="856200"/>
          </a:xfrm>
          <a:prstGeom prst="rect">
            <a:avLst/>
          </a:prstGeom>
          <a:no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vi" sz="2400"/>
              <a:t>TEST-DRIVEN DEVELOPMENT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sp>
        <p:nvSpPr>
          <p:cNvPr id="227" name="Google Shape;227;p40"/>
          <p:cNvSpPr/>
          <p:nvPr/>
        </p:nvSpPr>
        <p:spPr>
          <a:xfrm>
            <a:off x="882670" y="2901127"/>
            <a:ext cx="1177202" cy="856626"/>
          </a:xfrm>
          <a:custGeom>
            <a:rect b="b" l="l" r="r" t="t"/>
            <a:pathLst>
              <a:path extrusionOk="0" h="1142168" w="2319610">
                <a:moveTo>
                  <a:pt x="190399" y="0"/>
                </a:moveTo>
                <a:lnTo>
                  <a:pt x="2129211" y="0"/>
                </a:lnTo>
                <a:cubicBezTo>
                  <a:pt x="2234365" y="0"/>
                  <a:pt x="2319610" y="85245"/>
                  <a:pt x="2319610" y="190399"/>
                </a:cubicBezTo>
                <a:lnTo>
                  <a:pt x="2319610" y="1142168"/>
                </a:lnTo>
                <a:lnTo>
                  <a:pt x="2319610" y="1142168"/>
                </a:lnTo>
                <a:lnTo>
                  <a:pt x="0" y="1142168"/>
                </a:lnTo>
                <a:lnTo>
                  <a:pt x="0" y="1142168"/>
                </a:lnTo>
                <a:lnTo>
                  <a:pt x="0" y="190399"/>
                </a:lnTo>
                <a:cubicBezTo>
                  <a:pt x="0" y="85245"/>
                  <a:pt x="85245" y="0"/>
                  <a:pt x="190399" y="0"/>
                </a:cubicBezTo>
                <a:close/>
              </a:path>
            </a:pathLst>
          </a:custGeom>
          <a:gradFill>
            <a:gsLst>
              <a:gs pos="0">
                <a:srgbClr val="0B655D"/>
              </a:gs>
              <a:gs pos="100000">
                <a:srgbClr val="13B0A2"/>
              </a:gs>
            </a:gsLst>
            <a:path path="circle">
              <a:fillToRect b="50%" l="50%" r="50%" t="50%"/>
            </a:path>
            <a:tileRect/>
          </a:gradFill>
          <a:ln cap="flat" cmpd="sng" w="25400">
            <a:solidFill>
              <a:srgbClr val="797B7E"/>
            </a:solidFill>
            <a:prstDash val="solid"/>
            <a:round/>
            <a:headEnd len="sm" w="sm" type="none"/>
            <a:tailEnd len="sm" w="sm" type="none"/>
          </a:ln>
        </p:spPr>
        <p:txBody>
          <a:bodyPr anchorCtr="0" anchor="ctr" bIns="37075" lIns="78825" spcFirstLastPara="1" rIns="78825" wrap="square" tIns="78825">
            <a:noAutofit/>
          </a:bodyPr>
          <a:lstStyle/>
          <a:p>
            <a:pPr indent="0" lvl="0" marL="0" marR="0" rtl="0" algn="ctr">
              <a:lnSpc>
                <a:spcPct val="90000"/>
              </a:lnSpc>
              <a:spcBef>
                <a:spcPts val="0"/>
              </a:spcBef>
              <a:spcAft>
                <a:spcPts val="0"/>
              </a:spcAft>
              <a:buClr>
                <a:srgbClr val="FFFFFF"/>
              </a:buClr>
              <a:buSzPts val="2000"/>
              <a:buFont typeface="Open Sans"/>
              <a:buNone/>
            </a:pPr>
            <a:r>
              <a:rPr b="1" i="0" lang="vi" sz="2000" u="none" cap="none" strike="noStrike">
                <a:solidFill>
                  <a:srgbClr val="FFFFFF"/>
                </a:solidFill>
                <a:latin typeface="Open Sans"/>
                <a:ea typeface="Open Sans"/>
                <a:cs typeface="Open Sans"/>
                <a:sym typeface="Open Sans"/>
              </a:rPr>
              <a:t>II</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457200" y="2018880"/>
            <a:ext cx="8229240" cy="856800"/>
          </a:xfrm>
          <a:prstGeom prst="rect">
            <a:avLst/>
          </a:prstGeom>
          <a:noFill/>
          <a:ln>
            <a:noFill/>
          </a:ln>
        </p:spPr>
        <p:txBody>
          <a:bodyPr anchorCtr="0" anchor="ctr" bIns="34200" lIns="68400" spcFirstLastPara="1" rIns="68400" wrap="square" tIns="34200">
            <a:normAutofit/>
          </a:bodyPr>
          <a:lstStyle/>
          <a:p>
            <a:pPr indent="0" lvl="0" marL="0" rtl="0" algn="ctr">
              <a:lnSpc>
                <a:spcPct val="100000"/>
              </a:lnSpc>
              <a:spcBef>
                <a:spcPts val="0"/>
              </a:spcBef>
              <a:spcAft>
                <a:spcPts val="0"/>
              </a:spcAft>
              <a:buClr>
                <a:srgbClr val="007E7B"/>
              </a:buClr>
              <a:buSzPts val="3600"/>
              <a:buFont typeface="Arial"/>
              <a:buNone/>
            </a:pPr>
            <a:r>
              <a:rPr lang="vi" sz="3600">
                <a:solidFill>
                  <a:srgbClr val="007E7B"/>
                </a:solidFill>
              </a:rPr>
              <a:t>TYPES OF TESTING</a:t>
            </a:r>
            <a:endParaRPr b="0" sz="3600" strike="noStrike">
              <a:solidFill>
                <a:srgbClr val="000000"/>
              </a:solidFill>
              <a:latin typeface="Arial"/>
              <a:ea typeface="Arial"/>
              <a:cs typeface="Arial"/>
              <a:sym typeface="Arial"/>
            </a:endParaRPr>
          </a:p>
        </p:txBody>
      </p:sp>
      <p:sp>
        <p:nvSpPr>
          <p:cNvPr id="233" name="Google Shape;233;p41"/>
          <p:cNvSpPr txBox="1"/>
          <p:nvPr>
            <p:ph idx="10" type="dt"/>
          </p:nvPr>
        </p:nvSpPr>
        <p:spPr>
          <a:xfrm>
            <a:off x="6400800" y="4507560"/>
            <a:ext cx="1066320" cy="273600"/>
          </a:xfrm>
          <a:prstGeom prst="rect">
            <a:avLst/>
          </a:prstGeom>
          <a:no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Clr>
                <a:srgbClr val="0070C0"/>
              </a:buClr>
              <a:buSzPts val="1200"/>
              <a:buFont typeface="Open Sans"/>
              <a:buNone/>
            </a:pPr>
            <a:r>
              <a:rPr b="0" i="0" lang="vi" sz="1200" u="none" cap="none" strike="noStrike">
                <a:solidFill>
                  <a:srgbClr val="0070C0"/>
                </a:solidFill>
                <a:latin typeface="Open Sans"/>
                <a:ea typeface="Open Sans"/>
                <a:cs typeface="Open Sans"/>
                <a:sym typeface="Open Sans"/>
              </a:rPr>
              <a:t>2/18/2021</a:t>
            </a:r>
            <a:endParaRPr b="0" i="0" sz="1200" u="none" cap="none" strike="noStrike">
              <a:solidFill>
                <a:srgbClr val="0070C0"/>
              </a:solidFill>
              <a:latin typeface="Times New Roman"/>
              <a:ea typeface="Times New Roman"/>
              <a:cs typeface="Times New Roman"/>
              <a:sym typeface="Times New Roman"/>
            </a:endParaRPr>
          </a:p>
        </p:txBody>
      </p:sp>
      <p:sp>
        <p:nvSpPr>
          <p:cNvPr id="234" name="Google Shape;234;p41"/>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p>
            <a:pPr indent="0" lvl="0" marL="0" marR="0" rtl="0" algn="r">
              <a:lnSpc>
                <a:spcPct val="100000"/>
              </a:lnSpc>
              <a:spcBef>
                <a:spcPts val="0"/>
              </a:spcBef>
              <a:spcAft>
                <a:spcPts val="0"/>
              </a:spcAft>
              <a:buClr>
                <a:srgbClr val="0070C0"/>
              </a:buClr>
              <a:buSzPts val="1200"/>
              <a:buFont typeface="Open Sans"/>
              <a:buNone/>
            </a:pPr>
            <a:fld id="{00000000-1234-1234-1234-123412341234}" type="slidenum">
              <a:rPr b="0" i="0" lang="vi" sz="1200" u="none" cap="none" strike="noStrike">
                <a:solidFill>
                  <a:srgbClr val="0070C0"/>
                </a:solidFill>
                <a:latin typeface="Open Sans"/>
                <a:ea typeface="Open Sans"/>
                <a:cs typeface="Open Sans"/>
                <a:sym typeface="Open Sans"/>
              </a:rPr>
              <a:t>‹#›</a:t>
            </a:fld>
            <a:endParaRPr b="0" i="0" sz="12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240" name="Google Shape;240;p42"/>
          <p:cNvPicPr preferRelativeResize="0"/>
          <p:nvPr/>
        </p:nvPicPr>
        <p:blipFill>
          <a:blip r:embed="rId3">
            <a:alphaModFix/>
          </a:blip>
          <a:stretch>
            <a:fillRect/>
          </a:stretch>
        </p:blipFill>
        <p:spPr>
          <a:xfrm>
            <a:off x="266700" y="598295"/>
            <a:ext cx="8610600" cy="329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007E7B"/>
                </a:solidFill>
              </a:rPr>
              <a:t>SYSTEM</a:t>
            </a:r>
            <a:r>
              <a:rPr b="1" lang="vi" sz="2300">
                <a:solidFill>
                  <a:srgbClr val="007E7B"/>
                </a:solidFill>
              </a:rPr>
              <a:t> TEST</a:t>
            </a:r>
            <a:endParaRPr/>
          </a:p>
        </p:txBody>
      </p:sp>
      <p:sp>
        <p:nvSpPr>
          <p:cNvPr id="246" name="Google Shape;246;p43"/>
          <p:cNvSpPr txBox="1"/>
          <p:nvPr/>
        </p:nvSpPr>
        <p:spPr>
          <a:xfrm>
            <a:off x="636600" y="1217250"/>
            <a:ext cx="7870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900">
                <a:solidFill>
                  <a:schemeClr val="dk1"/>
                </a:solidFill>
              </a:rPr>
              <a:t>Definition: </a:t>
            </a:r>
            <a:r>
              <a:rPr lang="vi" sz="1900">
                <a:solidFill>
                  <a:schemeClr val="dk1"/>
                </a:solidFill>
              </a:rPr>
              <a:t>System testing is defined as testing of a complete and fully integrated software product. This testing falls in black-box testing wherein knowledge of the inner design of the code is not a prerequisite and is done by the testing team. </a:t>
            </a:r>
            <a:endParaRPr sz="2200"/>
          </a:p>
        </p:txBody>
      </p:sp>
      <p:sp>
        <p:nvSpPr>
          <p:cNvPr id="247" name="Google Shape;247;p43"/>
          <p:cNvSpPr txBox="1"/>
          <p:nvPr/>
        </p:nvSpPr>
        <p:spPr>
          <a:xfrm>
            <a:off x="636600" y="2726275"/>
            <a:ext cx="80499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900">
                <a:solidFill>
                  <a:schemeClr val="dk1"/>
                </a:solidFill>
              </a:rPr>
              <a:t>Description:</a:t>
            </a:r>
            <a:r>
              <a:rPr lang="vi" sz="1900">
                <a:solidFill>
                  <a:schemeClr val="dk1"/>
                </a:solidFill>
              </a:rPr>
              <a:t> System testing is performed in the context of a System Requirement Specification (SRS) and/or a Functional Requirement Specifications (FRS). It is the final test to verify that the product to be delivered meets the specifications mentioned in the requirement document.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vi" sz="2300">
                <a:solidFill>
                  <a:srgbClr val="007E7B"/>
                </a:solidFill>
              </a:rPr>
              <a:t>INTEGRATION TEST</a:t>
            </a:r>
            <a:endParaRPr/>
          </a:p>
        </p:txBody>
      </p:sp>
      <p:sp>
        <p:nvSpPr>
          <p:cNvPr id="253" name="Google Shape;253;p44"/>
          <p:cNvSpPr txBox="1"/>
          <p:nvPr/>
        </p:nvSpPr>
        <p:spPr>
          <a:xfrm>
            <a:off x="457200" y="1233600"/>
            <a:ext cx="8229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000">
                <a:solidFill>
                  <a:schemeClr val="dk1"/>
                </a:solidFill>
              </a:rPr>
              <a:t>Integration Testing</a:t>
            </a:r>
            <a:r>
              <a:rPr lang="vi" sz="2000">
                <a:solidFill>
                  <a:schemeClr val="dk1"/>
                </a:solidFill>
              </a:rPr>
              <a:t> 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12320" y="0"/>
            <a:ext cx="3363840" cy="510840"/>
          </a:xfrm>
          <a:prstGeom prst="rect">
            <a:avLst/>
          </a:prstGeom>
          <a:noFill/>
          <a:ln>
            <a:noFill/>
          </a:ln>
        </p:spPr>
        <p:txBody>
          <a:bodyPr anchorCtr="0" anchor="ctr" bIns="34200" lIns="68400" spcFirstLastPara="1" rIns="68400" wrap="square" tIns="34200">
            <a:normAutofit/>
          </a:bodyPr>
          <a:lstStyle/>
          <a:p>
            <a:pPr indent="0" lvl="0" marL="0" rtl="0" algn="l">
              <a:lnSpc>
                <a:spcPct val="100000"/>
              </a:lnSpc>
              <a:spcBef>
                <a:spcPts val="0"/>
              </a:spcBef>
              <a:spcAft>
                <a:spcPts val="0"/>
              </a:spcAft>
              <a:buClr>
                <a:srgbClr val="007E7B"/>
              </a:buClr>
              <a:buSzPts val="2300"/>
              <a:buFont typeface="Arial"/>
              <a:buNone/>
            </a:pPr>
            <a:r>
              <a:rPr b="1" lang="vi" sz="2300">
                <a:solidFill>
                  <a:srgbClr val="007E7B"/>
                </a:solidFill>
              </a:rPr>
              <a:t>UNIT TEST</a:t>
            </a:r>
            <a:endParaRPr b="0" sz="2300" strike="noStrike">
              <a:solidFill>
                <a:srgbClr val="000000"/>
              </a:solidFill>
              <a:latin typeface="Arial"/>
              <a:ea typeface="Arial"/>
              <a:cs typeface="Arial"/>
              <a:sym typeface="Arial"/>
            </a:endParaRPr>
          </a:p>
        </p:txBody>
      </p:sp>
      <p:sp>
        <p:nvSpPr>
          <p:cNvPr id="260" name="Google Shape;260;p45"/>
          <p:cNvSpPr txBox="1"/>
          <p:nvPr>
            <p:ph idx="12" type="sldNum"/>
          </p:nvPr>
        </p:nvSpPr>
        <p:spPr>
          <a:xfrm>
            <a:off x="228600" y="4507560"/>
            <a:ext cx="456840" cy="273600"/>
          </a:xfrm>
          <a:prstGeom prst="rect">
            <a:avLst/>
          </a:prstGeom>
          <a:noFill/>
          <a:ln>
            <a:noFill/>
          </a:ln>
        </p:spPr>
        <p:txBody>
          <a:bodyPr anchorCtr="0" anchor="ctr" bIns="34200" lIns="68400" spcFirstLastPara="1" rIns="68400" wrap="square" tIns="34200">
            <a:noAutofit/>
          </a:bodyPr>
          <a:lstStyle/>
          <a:p>
            <a:pPr indent="0" lvl="0" marL="0" marR="0" rtl="0" algn="r">
              <a:lnSpc>
                <a:spcPct val="100000"/>
              </a:lnSpc>
              <a:spcBef>
                <a:spcPts val="0"/>
              </a:spcBef>
              <a:spcAft>
                <a:spcPts val="0"/>
              </a:spcAft>
              <a:buClr>
                <a:srgbClr val="0070C0"/>
              </a:buClr>
              <a:buSzPts val="1200"/>
              <a:buFont typeface="Open Sans"/>
              <a:buNone/>
            </a:pPr>
            <a:fld id="{00000000-1234-1234-1234-123412341234}" type="slidenum">
              <a:rPr b="0" i="0" lang="vi" sz="1200" u="none" cap="none" strike="noStrike">
                <a:solidFill>
                  <a:srgbClr val="0070C0"/>
                </a:solidFill>
                <a:latin typeface="Open Sans"/>
                <a:ea typeface="Open Sans"/>
                <a:cs typeface="Open Sans"/>
                <a:sym typeface="Open Sans"/>
              </a:rPr>
              <a:t>‹#›</a:t>
            </a:fld>
            <a:endParaRPr b="0" i="0" sz="1200" u="none" cap="none" strike="noStrike">
              <a:solidFill>
                <a:srgbClr val="0070C0"/>
              </a:solidFill>
              <a:latin typeface="Times New Roman"/>
              <a:ea typeface="Times New Roman"/>
              <a:cs typeface="Times New Roman"/>
              <a:sym typeface="Times New Roman"/>
            </a:endParaRPr>
          </a:p>
        </p:txBody>
      </p:sp>
      <p:sp>
        <p:nvSpPr>
          <p:cNvPr id="261" name="Google Shape;261;p45"/>
          <p:cNvSpPr txBox="1"/>
          <p:nvPr/>
        </p:nvSpPr>
        <p:spPr>
          <a:xfrm>
            <a:off x="311025" y="1057300"/>
            <a:ext cx="7021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t>Low level and close to source of application</a:t>
            </a:r>
            <a:endParaRPr/>
          </a:p>
          <a:p>
            <a:pPr indent="-317500" lvl="0" marL="457200" rtl="0" algn="l">
              <a:spcBef>
                <a:spcPts val="0"/>
              </a:spcBef>
              <a:spcAft>
                <a:spcPts val="0"/>
              </a:spcAft>
              <a:buClr>
                <a:schemeClr val="dk1"/>
              </a:buClr>
              <a:buSzPts val="1400"/>
              <a:buChar char="-"/>
            </a:pPr>
            <a:r>
              <a:rPr lang="vi">
                <a:solidFill>
                  <a:schemeClr val="dk1"/>
                </a:solidFill>
              </a:rPr>
              <a:t>Consist in testing individual methods and functions of the classes, components, or modules used by your software.</a:t>
            </a:r>
            <a:endParaRPr>
              <a:solidFill>
                <a:schemeClr val="dk1"/>
              </a:solidFill>
            </a:endParaRPr>
          </a:p>
          <a:p>
            <a:pPr indent="-317500" lvl="0" marL="457200" rtl="0" algn="l">
              <a:spcBef>
                <a:spcPts val="0"/>
              </a:spcBef>
              <a:spcAft>
                <a:spcPts val="0"/>
              </a:spcAft>
              <a:buClr>
                <a:schemeClr val="dk1"/>
              </a:buClr>
              <a:buSzPts val="1400"/>
              <a:buChar char="-"/>
            </a:pPr>
            <a:r>
              <a:rPr lang="vi">
                <a:solidFill>
                  <a:schemeClr val="dk1"/>
                </a:solidFill>
              </a:rPr>
              <a:t>A method that validates a small portion of the source code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112320" y="0"/>
            <a:ext cx="3363900" cy="510900"/>
          </a:xfrm>
          <a:prstGeom prst="rect">
            <a:avLst/>
          </a:prstGeom>
          <a:noFill/>
          <a:ln>
            <a:noFill/>
          </a:ln>
        </p:spPr>
        <p:txBody>
          <a:bodyPr anchorCtr="0" anchor="ctr" bIns="34200" lIns="68400" spcFirstLastPara="1" rIns="68400" wrap="square" tIns="34200">
            <a:normAutofit/>
          </a:bodyPr>
          <a:lstStyle/>
          <a:p>
            <a:pPr indent="0" lvl="0" marL="0" rtl="0" algn="l">
              <a:lnSpc>
                <a:spcPct val="100000"/>
              </a:lnSpc>
              <a:spcBef>
                <a:spcPts val="0"/>
              </a:spcBef>
              <a:spcAft>
                <a:spcPts val="0"/>
              </a:spcAft>
              <a:buClr>
                <a:srgbClr val="007E7B"/>
              </a:buClr>
              <a:buSzPts val="2300"/>
              <a:buFont typeface="Arial"/>
              <a:buNone/>
            </a:pPr>
            <a:r>
              <a:rPr b="1" lang="vi" sz="2300">
                <a:solidFill>
                  <a:srgbClr val="007E7B"/>
                </a:solidFill>
              </a:rPr>
              <a:t>UNIT TEST</a:t>
            </a:r>
            <a:endParaRPr b="0" sz="2300" strike="noStrike">
              <a:solidFill>
                <a:srgbClr val="000000"/>
              </a:solidFill>
              <a:latin typeface="Arial"/>
              <a:ea typeface="Arial"/>
              <a:cs typeface="Arial"/>
              <a:sym typeface="Arial"/>
            </a:endParaRPr>
          </a:p>
        </p:txBody>
      </p:sp>
      <p:sp>
        <p:nvSpPr>
          <p:cNvPr id="268" name="Google Shape;268;p46"/>
          <p:cNvSpPr txBox="1"/>
          <p:nvPr>
            <p:ph idx="12" type="sldNum"/>
          </p:nvPr>
        </p:nvSpPr>
        <p:spPr>
          <a:xfrm>
            <a:off x="228600" y="4507560"/>
            <a:ext cx="456900" cy="273600"/>
          </a:xfrm>
          <a:prstGeom prst="rect">
            <a:avLst/>
          </a:prstGeom>
          <a:noFill/>
          <a:ln>
            <a:noFill/>
          </a:ln>
        </p:spPr>
        <p:txBody>
          <a:bodyPr anchorCtr="0" anchor="ctr" bIns="34200" lIns="68400" spcFirstLastPara="1" rIns="68400" wrap="square" tIns="34200">
            <a:noAutofit/>
          </a:bodyPr>
          <a:lstStyle/>
          <a:p>
            <a:pPr indent="0" lvl="0" marL="0" marR="0" rtl="0" algn="r">
              <a:lnSpc>
                <a:spcPct val="100000"/>
              </a:lnSpc>
              <a:spcBef>
                <a:spcPts val="0"/>
              </a:spcBef>
              <a:spcAft>
                <a:spcPts val="0"/>
              </a:spcAft>
              <a:buClr>
                <a:srgbClr val="0070C0"/>
              </a:buClr>
              <a:buSzPts val="1200"/>
              <a:buFont typeface="Open Sans"/>
              <a:buNone/>
            </a:pPr>
            <a:fld id="{00000000-1234-1234-1234-123412341234}" type="slidenum">
              <a:rPr b="0" i="0" lang="vi" sz="1200" u="none" cap="none" strike="noStrike">
                <a:solidFill>
                  <a:srgbClr val="0070C0"/>
                </a:solidFill>
                <a:latin typeface="Open Sans"/>
                <a:ea typeface="Open Sans"/>
                <a:cs typeface="Open Sans"/>
                <a:sym typeface="Open Sans"/>
              </a:rPr>
              <a:t>‹#›</a:t>
            </a:fld>
            <a:endParaRPr b="0" i="0" sz="1200" u="none" cap="none" strike="noStrike">
              <a:solidFill>
                <a:srgbClr val="0070C0"/>
              </a:solidFill>
              <a:latin typeface="Times New Roman"/>
              <a:ea typeface="Times New Roman"/>
              <a:cs typeface="Times New Roman"/>
              <a:sym typeface="Times New Roman"/>
            </a:endParaRPr>
          </a:p>
        </p:txBody>
      </p:sp>
      <p:sp>
        <p:nvSpPr>
          <p:cNvPr id="269" name="Google Shape;269;p46"/>
          <p:cNvSpPr txBox="1"/>
          <p:nvPr/>
        </p:nvSpPr>
        <p:spPr>
          <a:xfrm>
            <a:off x="311025" y="1057300"/>
            <a:ext cx="702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The unit test takes the initial data, passes it to the code under test, and asserts if the execution result is the same as the expected result:</a:t>
            </a:r>
            <a:endParaRPr/>
          </a:p>
        </p:txBody>
      </p:sp>
      <p:pic>
        <p:nvPicPr>
          <p:cNvPr id="270" name="Google Shape;270;p46"/>
          <p:cNvPicPr preferRelativeResize="0"/>
          <p:nvPr/>
        </p:nvPicPr>
        <p:blipFill>
          <a:blip r:embed="rId3">
            <a:alphaModFix/>
          </a:blip>
          <a:stretch>
            <a:fillRect/>
          </a:stretch>
        </p:blipFill>
        <p:spPr>
          <a:xfrm>
            <a:off x="1438265" y="2104000"/>
            <a:ext cx="6267450" cy="22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57200" y="205920"/>
            <a:ext cx="8229300" cy="8568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7E7B"/>
              </a:buClr>
              <a:buSzPts val="2300"/>
              <a:buFont typeface="Arial"/>
              <a:buNone/>
            </a:pPr>
            <a:r>
              <a:rPr b="1" lang="vi" sz="2300">
                <a:solidFill>
                  <a:srgbClr val="007E7B"/>
                </a:solidFill>
              </a:rPr>
              <a:t>Example</a:t>
            </a:r>
            <a:endParaRPr sz="2300">
              <a:solidFill>
                <a:schemeClr val="dk1"/>
              </a:solidFill>
            </a:endParaRPr>
          </a:p>
          <a:p>
            <a:pPr indent="0" lvl="0" marL="0" rtl="0" algn="l">
              <a:spcBef>
                <a:spcPts val="0"/>
              </a:spcBef>
              <a:spcAft>
                <a:spcPts val="0"/>
              </a:spcAft>
              <a:buNone/>
            </a:pPr>
            <a:r>
              <a:t/>
            </a:r>
            <a:endParaRPr/>
          </a:p>
        </p:txBody>
      </p:sp>
      <p:sp>
        <p:nvSpPr>
          <p:cNvPr id="276" name="Google Shape;276;p47"/>
          <p:cNvSpPr txBox="1"/>
          <p:nvPr>
            <p:ph idx="1" type="subTitle"/>
          </p:nvPr>
        </p:nvSpPr>
        <p:spPr>
          <a:xfrm>
            <a:off x="457200" y="1200240"/>
            <a:ext cx="8229300" cy="297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277" name="Google Shape;277;p47"/>
          <p:cNvPicPr preferRelativeResize="0"/>
          <p:nvPr/>
        </p:nvPicPr>
        <p:blipFill>
          <a:blip r:embed="rId3">
            <a:alphaModFix/>
          </a:blip>
          <a:stretch>
            <a:fillRect/>
          </a:stretch>
        </p:blipFill>
        <p:spPr>
          <a:xfrm>
            <a:off x="-12" y="842950"/>
            <a:ext cx="5229225" cy="3457575"/>
          </a:xfrm>
          <a:prstGeom prst="rect">
            <a:avLst/>
          </a:prstGeom>
          <a:noFill/>
          <a:ln>
            <a:noFill/>
          </a:ln>
        </p:spPr>
      </p:pic>
      <p:pic>
        <p:nvPicPr>
          <p:cNvPr id="278" name="Google Shape;278;p47"/>
          <p:cNvPicPr preferRelativeResize="0"/>
          <p:nvPr/>
        </p:nvPicPr>
        <p:blipFill>
          <a:blip r:embed="rId4">
            <a:alphaModFix/>
          </a:blip>
          <a:stretch>
            <a:fillRect/>
          </a:stretch>
        </p:blipFill>
        <p:spPr>
          <a:xfrm>
            <a:off x="3657701" y="334550"/>
            <a:ext cx="5486301" cy="421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34342"/>
      </a:dk2>
      <a:lt2>
        <a:srgbClr val="CDD7D9"/>
      </a:lt2>
      <a:accent1>
        <a:srgbClr val="797B7E"/>
      </a:accent1>
      <a:accent2>
        <a:srgbClr val="F96A1B"/>
      </a:accent2>
      <a:accent3>
        <a:srgbClr val="5B7377"/>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34342"/>
      </a:dk2>
      <a:lt2>
        <a:srgbClr val="CDD7D9"/>
      </a:lt2>
      <a:accent1>
        <a:srgbClr val="797B7E"/>
      </a:accent1>
      <a:accent2>
        <a:srgbClr val="F96A1B"/>
      </a:accent2>
      <a:accent3>
        <a:srgbClr val="5B7377"/>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