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77" r:id="rId4"/>
    <p:sldId id="268" r:id="rId5"/>
    <p:sldId id="280" r:id="rId6"/>
    <p:sldId id="281" r:id="rId7"/>
    <p:sldId id="282" r:id="rId8"/>
    <p:sldId id="285" r:id="rId9"/>
    <p:sldId id="260" r:id="rId10"/>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0" d="100"/>
          <a:sy n="40" d="100"/>
        </p:scale>
        <p:origin x="1142" y="62"/>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B4123-50E1-4DE0-9C21-D6F29BB91DD8}" type="datetimeFigureOut">
              <a:rPr lang="en-US" smtClean="0"/>
              <a:t>3/17/2025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C9EA5-273A-4EF9-92B4-9CA10C8DA4D4}" type="slidenum">
              <a:rPr lang="en-US" smtClean="0"/>
              <a:t>‹#›</a:t>
            </a:fld>
            <a:endParaRPr lang="en-US"/>
          </a:p>
        </p:txBody>
      </p:sp>
    </p:spTree>
    <p:extLst>
      <p:ext uri="{BB962C8B-B14F-4D97-AF65-F5344CB8AC3E}">
        <p14:creationId xmlns:p14="http://schemas.microsoft.com/office/powerpoint/2010/main" val="3904074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C9EA5-273A-4EF9-92B4-9CA10C8DA4D4}" type="slidenum">
              <a:rPr lang="en-US" smtClean="0"/>
              <a:t>1</a:t>
            </a:fld>
            <a:endParaRPr lang="en-US"/>
          </a:p>
        </p:txBody>
      </p:sp>
    </p:spTree>
    <p:extLst>
      <p:ext uri="{BB962C8B-B14F-4D97-AF65-F5344CB8AC3E}">
        <p14:creationId xmlns:p14="http://schemas.microsoft.com/office/powerpoint/2010/main" val="277157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3/17/2025</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sp>
        <p:nvSpPr>
          <p:cNvPr id="12" name="TextBox 11"/>
          <p:cNvSpPr txBox="1"/>
          <p:nvPr/>
        </p:nvSpPr>
        <p:spPr>
          <a:xfrm>
            <a:off x="9226473" y="4838163"/>
            <a:ext cx="8548892" cy="692497"/>
          </a:xfrm>
          <a:prstGeom prst="rect">
            <a:avLst/>
          </a:prstGeom>
          <a:noFill/>
        </p:spPr>
        <p:txBody>
          <a:bodyPr wrap="square" rtlCol="0">
            <a:spAutoFit/>
          </a:bodyPr>
          <a:lstStyle/>
          <a:p>
            <a:pPr algn="ctr"/>
            <a:r>
              <a:rPr lang="en-US" dirty="0" err="1">
                <a:solidFill>
                  <a:schemeClr val="bg1"/>
                </a:solidFill>
                <a:latin typeface="Arial"/>
                <a:cs typeface="Arial"/>
              </a:rPr>
              <a:t>Phần</a:t>
            </a:r>
            <a:r>
              <a:rPr lang="en-US" dirty="0">
                <a:solidFill>
                  <a:schemeClr val="bg1"/>
                </a:solidFill>
                <a:latin typeface="Arial"/>
                <a:cs typeface="Arial"/>
              </a:rPr>
              <a:t> </a:t>
            </a:r>
            <a:r>
              <a:rPr lang="en-US" dirty="0" err="1">
                <a:solidFill>
                  <a:schemeClr val="bg1"/>
                </a:solidFill>
                <a:latin typeface="Arial"/>
                <a:cs typeface="Arial"/>
              </a:rPr>
              <a:t>trình</a:t>
            </a:r>
            <a:r>
              <a:rPr lang="en-US" dirty="0">
                <a:solidFill>
                  <a:schemeClr val="bg1"/>
                </a:solidFill>
                <a:latin typeface="Arial"/>
                <a:cs typeface="Arial"/>
              </a:rPr>
              <a:t> </a:t>
            </a:r>
            <a:r>
              <a:rPr lang="en-US" dirty="0" err="1">
                <a:solidFill>
                  <a:schemeClr val="bg1"/>
                </a:solidFill>
                <a:latin typeface="Arial"/>
                <a:cs typeface="Arial"/>
              </a:rPr>
              <a:t>bày</a:t>
            </a:r>
            <a:r>
              <a:rPr lang="en-US" dirty="0">
                <a:solidFill>
                  <a:schemeClr val="bg1"/>
                </a:solidFill>
                <a:latin typeface="Arial"/>
                <a:cs typeface="Arial"/>
              </a:rPr>
              <a:t> </a:t>
            </a:r>
            <a:r>
              <a:rPr lang="en-US" dirty="0" err="1">
                <a:solidFill>
                  <a:schemeClr val="bg1"/>
                </a:solidFill>
                <a:latin typeface="Arial"/>
                <a:cs typeface="Arial"/>
              </a:rPr>
              <a:t>của</a:t>
            </a:r>
            <a:r>
              <a:rPr lang="en-US" dirty="0">
                <a:solidFill>
                  <a:schemeClr val="bg1"/>
                </a:solidFill>
                <a:latin typeface="Arial"/>
                <a:cs typeface="Arial"/>
              </a:rPr>
              <a:t> </a:t>
            </a:r>
            <a:r>
              <a:rPr lang="en-US" dirty="0" err="1">
                <a:solidFill>
                  <a:schemeClr val="bg1"/>
                </a:solidFill>
                <a:latin typeface="Arial"/>
                <a:cs typeface="Arial"/>
              </a:rPr>
              <a:t>nhóm</a:t>
            </a:r>
            <a:r>
              <a:rPr lang="en-US" dirty="0">
                <a:solidFill>
                  <a:schemeClr val="bg1"/>
                </a:solidFill>
                <a:latin typeface="Arial"/>
                <a:cs typeface="Arial"/>
              </a:rPr>
              <a:t>:</a:t>
            </a:r>
          </a:p>
        </p:txBody>
      </p:sp>
      <p:pic>
        <p:nvPicPr>
          <p:cNvPr id="13" name="Picture 12" descr="Dai Nam [PPT] Template 0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59" y="1301619"/>
            <a:ext cx="3889248" cy="3529584"/>
          </a:xfrm>
          <a:prstGeom prst="rect">
            <a:avLst/>
          </a:prstGeom>
        </p:spPr>
      </p:pic>
      <p:sp>
        <p:nvSpPr>
          <p:cNvPr id="14" name="TextBox 13"/>
          <p:cNvSpPr txBox="1"/>
          <p:nvPr/>
        </p:nvSpPr>
        <p:spPr>
          <a:xfrm>
            <a:off x="10655404" y="5865906"/>
            <a:ext cx="8548892" cy="2308324"/>
          </a:xfrm>
          <a:prstGeom prst="rect">
            <a:avLst/>
          </a:prstGeom>
          <a:noFill/>
        </p:spPr>
        <p:txBody>
          <a:bodyPr wrap="square" rtlCol="0">
            <a:spAutoFit/>
          </a:bodyPr>
          <a:lstStyle/>
          <a:p>
            <a:pPr>
              <a:buFont typeface="Arial" panose="020B0604020202020204" pitchFamily="34" charset="0"/>
              <a:buChar char="•"/>
            </a:pPr>
            <a:r>
              <a:rPr lang="en-US" sz="4800" b="1" dirty="0">
                <a:solidFill>
                  <a:schemeClr val="bg1"/>
                </a:solidFill>
                <a:latin typeface="Times New Roman" panose="02020603050405020304" pitchFamily="18" charset="0"/>
                <a:cs typeface="Times New Roman" panose="02020603050405020304" pitchFamily="18" charset="0"/>
              </a:rPr>
              <a:t>Nguyễn Văn </a:t>
            </a:r>
            <a:r>
              <a:rPr lang="en-US" sz="4800" b="1" dirty="0" err="1">
                <a:solidFill>
                  <a:schemeClr val="bg1"/>
                </a:solidFill>
                <a:latin typeface="Times New Roman" panose="02020603050405020304" pitchFamily="18" charset="0"/>
                <a:cs typeface="Times New Roman" panose="02020603050405020304" pitchFamily="18" charset="0"/>
              </a:rPr>
              <a:t>Thuyết</a:t>
            </a:r>
            <a:endParaRPr lang="en-VI" sz="4800" b="1"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800" b="1" dirty="0">
                <a:solidFill>
                  <a:schemeClr val="bg1"/>
                </a:solidFill>
                <a:latin typeface="Times New Roman" panose="02020603050405020304" pitchFamily="18" charset="0"/>
                <a:cs typeface="Times New Roman" panose="02020603050405020304" pitchFamily="18" charset="0"/>
              </a:rPr>
              <a:t> Trần Hậu Huân</a:t>
            </a:r>
            <a:endParaRPr lang="en-VI" sz="4800" b="1"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800" b="1" dirty="0">
                <a:solidFill>
                  <a:schemeClr val="bg1"/>
                </a:solidFill>
                <a:latin typeface="Times New Roman" panose="02020603050405020304" pitchFamily="18" charset="0"/>
                <a:cs typeface="Times New Roman" panose="02020603050405020304" pitchFamily="18" charset="0"/>
              </a:rPr>
              <a:t> Đoàn Duy Mạnh</a:t>
            </a:r>
          </a:p>
        </p:txBody>
      </p:sp>
      <p:sp>
        <p:nvSpPr>
          <p:cNvPr id="15" name="TextBox 14"/>
          <p:cNvSpPr txBox="1"/>
          <p:nvPr/>
        </p:nvSpPr>
        <p:spPr>
          <a:xfrm>
            <a:off x="9041392" y="8983872"/>
            <a:ext cx="8548892" cy="692497"/>
          </a:xfrm>
          <a:prstGeom prst="rect">
            <a:avLst/>
          </a:prstGeom>
          <a:noFill/>
        </p:spPr>
        <p:txBody>
          <a:bodyPr wrap="square" rtlCol="0">
            <a:spAutoFit/>
          </a:bodyPr>
          <a:lstStyle/>
          <a:p>
            <a:pPr algn="ctr"/>
            <a:r>
              <a:rPr lang="en-US" i="1" dirty="0" err="1">
                <a:solidFill>
                  <a:schemeClr val="bg1"/>
                </a:solidFill>
                <a:latin typeface="Arial"/>
                <a:cs typeface="Arial"/>
              </a:rPr>
              <a:t>Tên</a:t>
            </a:r>
            <a:r>
              <a:rPr lang="en-US" i="1" dirty="0">
                <a:solidFill>
                  <a:schemeClr val="bg1"/>
                </a:solidFill>
                <a:latin typeface="Arial"/>
                <a:cs typeface="Arial"/>
              </a:rPr>
              <a:t> </a:t>
            </a:r>
            <a:r>
              <a:rPr lang="en-US" i="1" dirty="0" err="1">
                <a:solidFill>
                  <a:schemeClr val="bg1"/>
                </a:solidFill>
                <a:latin typeface="Arial"/>
                <a:cs typeface="Arial"/>
              </a:rPr>
              <a:t>lớp</a:t>
            </a:r>
            <a:r>
              <a:rPr lang="en-US" i="1" dirty="0">
                <a:solidFill>
                  <a:schemeClr val="bg1"/>
                </a:solidFill>
                <a:latin typeface="Arial"/>
                <a:cs typeface="Arial"/>
              </a:rPr>
              <a:t>: CNTT17-01</a:t>
            </a:r>
          </a:p>
        </p:txBody>
      </p:sp>
      <p:sp>
        <p:nvSpPr>
          <p:cNvPr id="17" name="TextBox 16"/>
          <p:cNvSpPr txBox="1"/>
          <p:nvPr/>
        </p:nvSpPr>
        <p:spPr>
          <a:xfrm>
            <a:off x="10264024" y="10513685"/>
            <a:ext cx="10493516" cy="692497"/>
          </a:xfrm>
          <a:prstGeom prst="rect">
            <a:avLst/>
          </a:prstGeom>
          <a:noFill/>
        </p:spPr>
        <p:txBody>
          <a:bodyPr wrap="square" rtlCol="0">
            <a:spAutoFit/>
          </a:bodyPr>
          <a:lstStyle/>
          <a:p>
            <a:pPr algn="r"/>
            <a:r>
              <a:rPr lang="en-US" i="1" dirty="0" err="1">
                <a:solidFill>
                  <a:schemeClr val="bg1"/>
                </a:solidFill>
                <a:latin typeface="Arial"/>
                <a:cs typeface="Arial"/>
              </a:rPr>
              <a:t>Đại</a:t>
            </a:r>
            <a:r>
              <a:rPr lang="en-US" i="1" dirty="0">
                <a:solidFill>
                  <a:schemeClr val="bg1"/>
                </a:solidFill>
                <a:latin typeface="Arial"/>
                <a:cs typeface="Arial"/>
              </a:rPr>
              <a:t> Nam, </a:t>
            </a:r>
            <a:r>
              <a:rPr lang="en-US" i="1" dirty="0" err="1">
                <a:solidFill>
                  <a:schemeClr val="bg1"/>
                </a:solidFill>
                <a:latin typeface="Arial"/>
                <a:cs typeface="Arial"/>
              </a:rPr>
              <a:t>ngày</a:t>
            </a:r>
            <a:r>
              <a:rPr lang="en-US" i="1" dirty="0">
                <a:solidFill>
                  <a:schemeClr val="bg1"/>
                </a:solidFill>
                <a:latin typeface="Arial"/>
                <a:cs typeface="Arial"/>
              </a:rPr>
              <a:t> 1</a:t>
            </a:r>
            <a:r>
              <a:rPr lang="en-VI" i="1" dirty="0">
                <a:solidFill>
                  <a:schemeClr val="bg1"/>
                </a:solidFill>
                <a:latin typeface="Arial"/>
                <a:cs typeface="Arial"/>
              </a:rPr>
              <a:t>7</a:t>
            </a:r>
            <a:r>
              <a:rPr lang="en-US" i="1" dirty="0">
                <a:solidFill>
                  <a:schemeClr val="bg1"/>
                </a:solidFill>
                <a:latin typeface="Arial"/>
                <a:cs typeface="Arial"/>
              </a:rPr>
              <a:t> </a:t>
            </a:r>
            <a:r>
              <a:rPr lang="en-US" i="1" dirty="0" err="1">
                <a:solidFill>
                  <a:schemeClr val="bg1"/>
                </a:solidFill>
                <a:latin typeface="Arial"/>
                <a:cs typeface="Arial"/>
              </a:rPr>
              <a:t>tháng</a:t>
            </a:r>
            <a:r>
              <a:rPr lang="en-US" i="1" dirty="0">
                <a:solidFill>
                  <a:schemeClr val="bg1"/>
                </a:solidFill>
                <a:latin typeface="Arial"/>
                <a:cs typeface="Arial"/>
              </a:rPr>
              <a:t> 0</a:t>
            </a:r>
            <a:r>
              <a:rPr lang="en-VI" i="1" dirty="0">
                <a:solidFill>
                  <a:schemeClr val="bg1"/>
                </a:solidFill>
                <a:latin typeface="Arial"/>
                <a:cs typeface="Arial"/>
              </a:rPr>
              <a:t>3</a:t>
            </a:r>
            <a:r>
              <a:rPr lang="en-US" i="1" dirty="0">
                <a:solidFill>
                  <a:schemeClr val="bg1"/>
                </a:solidFill>
                <a:latin typeface="Arial"/>
                <a:cs typeface="Arial"/>
              </a:rPr>
              <a:t> </a:t>
            </a:r>
            <a:r>
              <a:rPr lang="en-US" i="1" dirty="0" err="1">
                <a:solidFill>
                  <a:schemeClr val="bg1"/>
                </a:solidFill>
                <a:latin typeface="Arial"/>
                <a:cs typeface="Arial"/>
              </a:rPr>
              <a:t>năm</a:t>
            </a:r>
            <a:r>
              <a:rPr lang="en-US" i="1" dirty="0">
                <a:solidFill>
                  <a:schemeClr val="bg1"/>
                </a:solidFill>
                <a:latin typeface="Arial"/>
                <a:cs typeface="Arial"/>
              </a:rPr>
              <a:t> 202</a:t>
            </a:r>
            <a:r>
              <a:rPr lang="en-VI" i="1" dirty="0">
                <a:solidFill>
                  <a:schemeClr val="bg1"/>
                </a:solidFill>
                <a:latin typeface="Arial"/>
                <a:cs typeface="Arial"/>
              </a:rPr>
              <a:t>5</a:t>
            </a:r>
            <a:endParaRPr lang="en-US" i="1" dirty="0">
              <a:solidFill>
                <a:schemeClr val="bg1"/>
              </a:solidFill>
              <a:latin typeface="Arial"/>
              <a:cs typeface="Arial"/>
            </a:endParaRPr>
          </a:p>
        </p:txBody>
      </p:sp>
      <p:pic>
        <p:nvPicPr>
          <p:cNvPr id="18" name="Picture 17" descr="Dai Nam [PPT] Template 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330297"/>
            <a:ext cx="21315363" cy="1010957"/>
          </a:xfrm>
          <a:prstGeom prst="rect">
            <a:avLst/>
          </a:prstGeom>
        </p:spPr>
      </p:pic>
      <p:pic>
        <p:nvPicPr>
          <p:cNvPr id="3" name="Picture 2" descr="Dai Nam [PPT] Template 03.png">
            <a:extLst>
              <a:ext uri="{FF2B5EF4-FFF2-40B4-BE49-F238E27FC236}">
                <a16:creationId xmlns:a16="http://schemas.microsoft.com/office/drawing/2014/main" id="{B84424FB-DF3B-26B9-2025-6F01BCC142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5" name="Picture 4" descr="Dai Nam [PPT] Template 02.png">
            <a:extLst>
              <a:ext uri="{FF2B5EF4-FFF2-40B4-BE49-F238E27FC236}">
                <a16:creationId xmlns:a16="http://schemas.microsoft.com/office/drawing/2014/main" id="{9C5A93DA-A4E4-1CCD-6161-1F9C9A968B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spTree>
    <p:extLst>
      <p:ext uri="{BB962C8B-B14F-4D97-AF65-F5344CB8AC3E}">
        <p14:creationId xmlns:p14="http://schemas.microsoft.com/office/powerpoint/2010/main" val="233772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093" y="1196721"/>
            <a:ext cx="3422715" cy="3106194"/>
          </a:xfrm>
          <a:prstGeom prst="rect">
            <a:avLst/>
          </a:prstGeom>
        </p:spPr>
      </p:pic>
      <p:sp>
        <p:nvSpPr>
          <p:cNvPr id="10" name="TextBox 9"/>
          <p:cNvSpPr txBox="1"/>
          <p:nvPr/>
        </p:nvSpPr>
        <p:spPr>
          <a:xfrm>
            <a:off x="6108192" y="5499636"/>
            <a:ext cx="13808583" cy="4154984"/>
          </a:xfrm>
          <a:prstGeom prst="rect">
            <a:avLst/>
          </a:prstGeom>
          <a:noFill/>
        </p:spPr>
        <p:txBody>
          <a:bodyPr wrap="square" rtlCol="0">
            <a:spAutoFit/>
          </a:bodyPr>
          <a:lstStyle/>
          <a:p>
            <a:pPr algn="ctr"/>
            <a:r>
              <a:rPr lang="en-US" sz="6600" b="1" dirty="0" err="1">
                <a:solidFill>
                  <a:schemeClr val="bg1"/>
                </a:solidFill>
              </a:rPr>
              <a:t>Đề</a:t>
            </a:r>
            <a:r>
              <a:rPr lang="en-US" sz="6600" b="1" dirty="0">
                <a:solidFill>
                  <a:schemeClr val="bg1"/>
                </a:solidFill>
              </a:rPr>
              <a:t> </a:t>
            </a:r>
            <a:r>
              <a:rPr lang="en-US" sz="6600" b="1" dirty="0" err="1">
                <a:solidFill>
                  <a:schemeClr val="bg1"/>
                </a:solidFill>
              </a:rPr>
              <a:t>Tài</a:t>
            </a:r>
            <a:endParaRPr lang="en-US" sz="6600" b="1" dirty="0">
              <a:solidFill>
                <a:schemeClr val="bg1"/>
              </a:solidFill>
            </a:endParaRPr>
          </a:p>
          <a:p>
            <a:pPr algn="ctr"/>
            <a:r>
              <a:rPr lang="en-US" sz="6000" b="1" dirty="0">
                <a:solidFill>
                  <a:schemeClr val="bg1"/>
                </a:solidFill>
              </a:rPr>
              <a:t>TÌM HIỂU </a:t>
            </a:r>
            <a:r>
              <a:rPr lang="en-US" sz="6600" b="1" dirty="0">
                <a:solidFill>
                  <a:schemeClr val="bg1"/>
                </a:solidFill>
              </a:rPr>
              <a:t>MẠNG LAN IPV4 CHO QUÁN CAFE</a:t>
            </a:r>
            <a:endParaRPr lang="en-US" sz="6600" dirty="0">
              <a:solidFill>
                <a:schemeClr val="bg1"/>
              </a:solidFill>
            </a:endParaRPr>
          </a:p>
          <a:p>
            <a:pPr algn="ctr"/>
            <a:endParaRPr lang="en-US" sz="6600" b="1" dirty="0">
              <a:solidFill>
                <a:srgbClr val="FFFFFF"/>
              </a:solidFill>
              <a:latin typeface="Arial"/>
              <a:cs typeface="Arial"/>
            </a:endParaRPr>
          </a:p>
        </p:txBody>
      </p:sp>
    </p:spTree>
    <p:extLst>
      <p:ext uri="{BB962C8B-B14F-4D97-AF65-F5344CB8AC3E}">
        <p14:creationId xmlns:p14="http://schemas.microsoft.com/office/powerpoint/2010/main" val="21155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4" y="-505478"/>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
        <p:nvSpPr>
          <p:cNvPr id="8" name="TextBox 7"/>
          <p:cNvSpPr txBox="1"/>
          <p:nvPr/>
        </p:nvSpPr>
        <p:spPr>
          <a:xfrm>
            <a:off x="6108192" y="2086643"/>
            <a:ext cx="11906269" cy="6647974"/>
          </a:xfrm>
          <a:prstGeom prst="rect">
            <a:avLst/>
          </a:prstGeom>
          <a:noFill/>
        </p:spPr>
        <p:txBody>
          <a:bodyPr wrap="square" rtlCol="0">
            <a:spAutoFit/>
          </a:bodyPr>
          <a:lstStyle/>
          <a:p>
            <a:pPr algn="ctr"/>
            <a:r>
              <a:rPr lang="en-US" sz="7200" b="1" dirty="0" err="1">
                <a:solidFill>
                  <a:schemeClr val="bg1"/>
                </a:solidFill>
              </a:rPr>
              <a:t>Mục</a:t>
            </a:r>
            <a:r>
              <a:rPr lang="en-US" sz="7200" b="1" dirty="0">
                <a:solidFill>
                  <a:schemeClr val="bg1"/>
                </a:solidFill>
              </a:rPr>
              <a:t> </a:t>
            </a:r>
            <a:r>
              <a:rPr lang="en-US" sz="7200" b="1" dirty="0" err="1">
                <a:solidFill>
                  <a:schemeClr val="bg1"/>
                </a:solidFill>
              </a:rPr>
              <a:t>Lục</a:t>
            </a:r>
            <a:endParaRPr lang="en-VI" sz="5400" b="1" dirty="0">
              <a:solidFill>
                <a:schemeClr val="bg1"/>
              </a:solidFill>
              <a:latin typeface="Times New Roman" panose="02020603050405020304" pitchFamily="18" charset="0"/>
              <a:cs typeface="Times New Roman" panose="02020603050405020304" pitchFamily="18" charset="0"/>
            </a:endParaRPr>
          </a:p>
          <a:p>
            <a:pPr algn="ctr"/>
            <a:r>
              <a:rPr lang="en-US" sz="6000" b="1" dirty="0" err="1">
                <a:solidFill>
                  <a:schemeClr val="bg1"/>
                </a:solidFill>
              </a:rPr>
              <a:t>Giới</a:t>
            </a:r>
            <a:r>
              <a:rPr lang="en-US" sz="6000" b="1" dirty="0">
                <a:solidFill>
                  <a:schemeClr val="bg1"/>
                </a:solidFill>
              </a:rPr>
              <a:t> </a:t>
            </a:r>
            <a:r>
              <a:rPr lang="en-US" sz="6000" b="1" dirty="0" err="1">
                <a:solidFill>
                  <a:schemeClr val="bg1"/>
                </a:solidFill>
              </a:rPr>
              <a:t>thiệu</a:t>
            </a:r>
            <a:endParaRPr lang="en-US" sz="6000" b="1" dirty="0">
              <a:solidFill>
                <a:schemeClr val="bg1"/>
              </a:solidFill>
            </a:endParaRPr>
          </a:p>
          <a:p>
            <a:pPr algn="ctr"/>
            <a:r>
              <a:rPr lang="vi-VN" sz="6000" b="1" dirty="0">
                <a:solidFill>
                  <a:schemeClr val="bg1"/>
                </a:solidFill>
              </a:rPr>
              <a:t>Sơ đồ mạng</a:t>
            </a:r>
          </a:p>
          <a:p>
            <a:pPr algn="ctr"/>
            <a:r>
              <a:rPr lang="en-US" sz="6000" b="1" dirty="0" err="1">
                <a:solidFill>
                  <a:schemeClr val="bg1"/>
                </a:solidFill>
              </a:rPr>
              <a:t>Cấu</a:t>
            </a:r>
            <a:r>
              <a:rPr lang="en-US" sz="6000" b="1" dirty="0">
                <a:solidFill>
                  <a:schemeClr val="bg1"/>
                </a:solidFill>
              </a:rPr>
              <a:t> </a:t>
            </a:r>
            <a:r>
              <a:rPr lang="en-US" sz="6000" b="1" dirty="0" err="1">
                <a:solidFill>
                  <a:schemeClr val="bg1"/>
                </a:solidFill>
              </a:rPr>
              <a:t>hình</a:t>
            </a:r>
            <a:r>
              <a:rPr lang="en-US" sz="6000" b="1" dirty="0">
                <a:solidFill>
                  <a:schemeClr val="bg1"/>
                </a:solidFill>
              </a:rPr>
              <a:t> </a:t>
            </a:r>
            <a:r>
              <a:rPr lang="en-US" sz="6000" b="1" dirty="0" err="1">
                <a:solidFill>
                  <a:schemeClr val="bg1"/>
                </a:solidFill>
              </a:rPr>
              <a:t>mạng</a:t>
            </a:r>
            <a:endParaRPr lang="en-US" sz="6000" b="1" dirty="0">
              <a:solidFill>
                <a:schemeClr val="bg1"/>
              </a:solidFill>
            </a:endParaRPr>
          </a:p>
          <a:p>
            <a:pPr algn="ctr"/>
            <a:r>
              <a:rPr lang="vi-VN" sz="6000" b="1" dirty="0">
                <a:solidFill>
                  <a:schemeClr val="bg1"/>
                </a:solidFill>
              </a:rPr>
              <a:t>Kết Luận Và Hướng Phát Triển</a:t>
            </a:r>
          </a:p>
          <a:p>
            <a:pPr algn="ctr"/>
            <a:endParaRPr lang="en-US" sz="6000" b="1" dirty="0">
              <a:solidFill>
                <a:schemeClr val="bg1"/>
              </a:solidFill>
            </a:endParaRPr>
          </a:p>
          <a:p>
            <a:pPr algn="just"/>
            <a:endParaRPr lang="en-US" sz="5400" dirty="0"/>
          </a:p>
        </p:txBody>
      </p:sp>
    </p:spTree>
    <p:extLst>
      <p:ext uri="{BB962C8B-B14F-4D97-AF65-F5344CB8AC3E}">
        <p14:creationId xmlns:p14="http://schemas.microsoft.com/office/powerpoint/2010/main" val="200200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2" name="TextBox 21"/>
          <p:cNvSpPr txBox="1"/>
          <p:nvPr/>
        </p:nvSpPr>
        <p:spPr>
          <a:xfrm>
            <a:off x="3698357" y="614583"/>
            <a:ext cx="8223032" cy="830997"/>
          </a:xfrm>
          <a:prstGeom prst="rect">
            <a:avLst/>
          </a:prstGeom>
          <a:noFill/>
        </p:spPr>
        <p:txBody>
          <a:bodyPr wrap="square" rtlCol="0">
            <a:spAutoFit/>
          </a:bodyPr>
          <a:lstStyle/>
          <a:p>
            <a:r>
              <a:rPr lang="en-US" sz="4800" b="1" dirty="0" err="1">
                <a:solidFill>
                  <a:schemeClr val="accent6">
                    <a:lumMod val="75000"/>
                  </a:schemeClr>
                </a:solidFill>
              </a:rPr>
              <a:t>Giới</a:t>
            </a:r>
            <a:r>
              <a:rPr lang="en-US" sz="4800" b="1" dirty="0">
                <a:solidFill>
                  <a:schemeClr val="accent6">
                    <a:lumMod val="75000"/>
                  </a:schemeClr>
                </a:solidFill>
              </a:rPr>
              <a:t> </a:t>
            </a:r>
            <a:r>
              <a:rPr lang="en-US" sz="4800" b="1" dirty="0" err="1">
                <a:solidFill>
                  <a:schemeClr val="accent6">
                    <a:lumMod val="75000"/>
                  </a:schemeClr>
                </a:solidFill>
              </a:rPr>
              <a:t>Thiệu</a:t>
            </a:r>
            <a:endParaRPr lang="en-US" sz="4800" b="1" dirty="0">
              <a:solidFill>
                <a:schemeClr val="accent6">
                  <a:lumMod val="75000"/>
                </a:schemeClr>
              </a:solidFill>
            </a:endParaRP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pic>
        <p:nvPicPr>
          <p:cNvPr id="3" name="Picture 2">
            <a:extLst>
              <a:ext uri="{FF2B5EF4-FFF2-40B4-BE49-F238E27FC236}">
                <a16:creationId xmlns:a16="http://schemas.microsoft.com/office/drawing/2014/main" id="{7F8C646D-484D-9F42-4D50-A109362A0178}"/>
              </a:ext>
            </a:extLst>
          </p:cNvPr>
          <p:cNvPicPr>
            <a:picLocks noChangeAspect="1"/>
          </p:cNvPicPr>
          <p:nvPr/>
        </p:nvPicPr>
        <p:blipFill>
          <a:blip r:embed="rId4"/>
          <a:stretch>
            <a:fillRect/>
          </a:stretch>
        </p:blipFill>
        <p:spPr>
          <a:xfrm>
            <a:off x="11201037" y="5060769"/>
            <a:ext cx="8654193" cy="6308972"/>
          </a:xfrm>
          <a:prstGeom prst="rect">
            <a:avLst/>
          </a:prstGeom>
        </p:spPr>
      </p:pic>
      <p:sp>
        <p:nvSpPr>
          <p:cNvPr id="4" name="TextBox 3">
            <a:extLst>
              <a:ext uri="{FF2B5EF4-FFF2-40B4-BE49-F238E27FC236}">
                <a16:creationId xmlns:a16="http://schemas.microsoft.com/office/drawing/2014/main" id="{3DD3E7BE-E671-BE68-0BD8-01D7CFD00A27}"/>
              </a:ext>
            </a:extLst>
          </p:cNvPr>
          <p:cNvSpPr txBox="1"/>
          <p:nvPr/>
        </p:nvSpPr>
        <p:spPr>
          <a:xfrm>
            <a:off x="1263548" y="2161623"/>
            <a:ext cx="17837252" cy="2681888"/>
          </a:xfrm>
          <a:prstGeom prst="rect">
            <a:avLst/>
          </a:prstGeom>
          <a:noFill/>
        </p:spPr>
        <p:txBody>
          <a:bodyPr wrap="square">
            <a:spAutoFit/>
          </a:bodyPr>
          <a:lstStyle/>
          <a:p>
            <a:pPr algn="just">
              <a:lnSpc>
                <a:spcPct val="150000"/>
              </a:lnSpc>
            </a:pPr>
            <a:r>
              <a:rPr lang="en-US" dirty="0"/>
              <a:t>	</a:t>
            </a:r>
            <a:r>
              <a:rPr lang="vi-VN" dirty="0"/>
              <a:t>Quán cà phê cần một hệ thống mạng LAN để cung cấp internet cho khách hàng và hỗ trợ hoạt động nội bộ như in ấn, quản lý hệ thống, và kết nối với server. Mạng được thiết kế dựa trên mô hình sau:</a:t>
            </a:r>
          </a:p>
        </p:txBody>
      </p:sp>
      <p:sp>
        <p:nvSpPr>
          <p:cNvPr id="8" name="TextBox 7">
            <a:extLst>
              <a:ext uri="{FF2B5EF4-FFF2-40B4-BE49-F238E27FC236}">
                <a16:creationId xmlns:a16="http://schemas.microsoft.com/office/drawing/2014/main" id="{70DD6049-190B-AABE-B291-BE7E1E1D59A4}"/>
              </a:ext>
            </a:extLst>
          </p:cNvPr>
          <p:cNvSpPr txBox="1"/>
          <p:nvPr/>
        </p:nvSpPr>
        <p:spPr>
          <a:xfrm>
            <a:off x="1505533" y="5168267"/>
            <a:ext cx="7945120" cy="6093976"/>
          </a:xfrm>
          <a:prstGeom prst="rect">
            <a:avLst/>
          </a:prstGeom>
          <a:noFill/>
        </p:spPr>
        <p:txBody>
          <a:bodyPr wrap="square">
            <a:spAutoFit/>
          </a:bodyPr>
          <a:lstStyle/>
          <a:p>
            <a:pPr>
              <a:buFont typeface="Arial" panose="020B0604020202020204" pitchFamily="34" charset="0"/>
              <a:buChar char="•"/>
            </a:pPr>
            <a:r>
              <a:rPr lang="vi-VN" b="1" dirty="0"/>
              <a:t>Router chính</a:t>
            </a:r>
            <a:r>
              <a:rPr lang="vi-VN" dirty="0"/>
              <a:t> kết nối với </a:t>
            </a:r>
            <a:r>
              <a:rPr lang="vi-VN" b="1" dirty="0"/>
              <a:t>modem DSL</a:t>
            </a:r>
            <a:r>
              <a:rPr lang="vi-VN" dirty="0"/>
              <a:t> để truy cập internet.</a:t>
            </a:r>
          </a:p>
          <a:p>
            <a:pPr>
              <a:buFont typeface="Arial" panose="020B0604020202020204" pitchFamily="34" charset="0"/>
              <a:buChar char="•"/>
            </a:pPr>
            <a:r>
              <a:rPr lang="vi-VN" b="1" dirty="0"/>
              <a:t>Switch trung tâm</a:t>
            </a:r>
            <a:r>
              <a:rPr lang="vi-VN" dirty="0"/>
              <a:t> kết nối với các thiết bị có dây.</a:t>
            </a:r>
          </a:p>
          <a:p>
            <a:pPr>
              <a:buFont typeface="Arial" panose="020B0604020202020204" pitchFamily="34" charset="0"/>
              <a:buChar char="•"/>
            </a:pPr>
            <a:r>
              <a:rPr lang="vi-VN" b="1" dirty="0"/>
              <a:t>Hai bộ phát Wi-Fi</a:t>
            </a:r>
            <a:r>
              <a:rPr lang="vi-VN" dirty="0"/>
              <a:t> để cung cấp mạng không dây cho khách hàng.</a:t>
            </a:r>
          </a:p>
          <a:p>
            <a:pPr>
              <a:buFont typeface="Arial" panose="020B0604020202020204" pitchFamily="34" charset="0"/>
              <a:buChar char="•"/>
            </a:pPr>
            <a:r>
              <a:rPr lang="vi-VN" b="1" dirty="0"/>
              <a:t>Các thiết bị đầu cuối</a:t>
            </a:r>
            <a:r>
              <a:rPr lang="vi-VN" dirty="0"/>
              <a:t> như laptop, smartphone, tablet và máy in.</a:t>
            </a:r>
          </a:p>
          <a:p>
            <a:pPr>
              <a:buFont typeface="Arial" panose="020B0604020202020204" pitchFamily="34" charset="0"/>
              <a:buChar char="•"/>
            </a:pPr>
            <a:r>
              <a:rPr lang="vi-VN" b="1" dirty="0"/>
              <a:t>Server nội bộ</a:t>
            </a:r>
            <a:r>
              <a:rPr lang="vi-VN" dirty="0"/>
              <a:t> phục vụ các tác vụ nội bộ như quản lý bán hàng.</a:t>
            </a:r>
          </a:p>
        </p:txBody>
      </p:sp>
    </p:spTree>
    <p:extLst>
      <p:ext uri="{BB962C8B-B14F-4D97-AF65-F5344CB8AC3E}">
        <p14:creationId xmlns:p14="http://schemas.microsoft.com/office/powerpoint/2010/main" val="250522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08740"/>
            <a:ext cx="21315364" cy="1010957"/>
          </a:xfrm>
          <a:prstGeom prst="rect">
            <a:avLst/>
          </a:prstGeom>
        </p:spPr>
      </p:pic>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2" name="TextBox 21"/>
          <p:cNvSpPr txBox="1"/>
          <p:nvPr/>
        </p:nvSpPr>
        <p:spPr>
          <a:xfrm>
            <a:off x="3944778" y="753083"/>
            <a:ext cx="8223032" cy="769441"/>
          </a:xfrm>
          <a:prstGeom prst="rect">
            <a:avLst/>
          </a:prstGeom>
          <a:noFill/>
        </p:spPr>
        <p:txBody>
          <a:bodyPr wrap="square" rtlCol="0">
            <a:spAutoFit/>
          </a:bodyPr>
          <a:lstStyle/>
          <a:p>
            <a:r>
              <a:rPr lang="vi-VN" sz="4400" b="1" dirty="0">
                <a:solidFill>
                  <a:schemeClr val="accent6">
                    <a:lumMod val="75000"/>
                  </a:schemeClr>
                </a:solidFill>
              </a:rPr>
              <a:t>Sơ đồ mạng</a:t>
            </a: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5" name="Rectangle 14"/>
          <p:cNvSpPr/>
          <p:nvPr/>
        </p:nvSpPr>
        <p:spPr>
          <a:xfrm>
            <a:off x="6120070" y="10970632"/>
            <a:ext cx="10655300" cy="692497"/>
          </a:xfrm>
          <a:prstGeom prst="rect">
            <a:avLst/>
          </a:prstGeom>
        </p:spPr>
        <p:txBody>
          <a:bodyPr>
            <a:spAutoFit/>
          </a:bodyPr>
          <a:lstStyle/>
          <a:p>
            <a:endParaRPr lang="en-US" dirty="0"/>
          </a:p>
        </p:txBody>
      </p:sp>
      <p:pic>
        <p:nvPicPr>
          <p:cNvPr id="4" name="Picture 3">
            <a:extLst>
              <a:ext uri="{FF2B5EF4-FFF2-40B4-BE49-F238E27FC236}">
                <a16:creationId xmlns:a16="http://schemas.microsoft.com/office/drawing/2014/main" id="{20A6B345-BB3F-8742-CF02-E8A29187A37F}"/>
              </a:ext>
            </a:extLst>
          </p:cNvPr>
          <p:cNvPicPr>
            <a:picLocks noChangeAspect="1"/>
          </p:cNvPicPr>
          <p:nvPr/>
        </p:nvPicPr>
        <p:blipFill>
          <a:blip r:embed="rId4"/>
          <a:stretch>
            <a:fillRect/>
          </a:stretch>
        </p:blipFill>
        <p:spPr>
          <a:xfrm>
            <a:off x="9117962" y="1623321"/>
            <a:ext cx="12040448" cy="9740131"/>
          </a:xfrm>
          <a:prstGeom prst="rect">
            <a:avLst/>
          </a:prstGeom>
        </p:spPr>
      </p:pic>
      <p:sp>
        <p:nvSpPr>
          <p:cNvPr id="7" name="TextBox 6">
            <a:extLst>
              <a:ext uri="{FF2B5EF4-FFF2-40B4-BE49-F238E27FC236}">
                <a16:creationId xmlns:a16="http://schemas.microsoft.com/office/drawing/2014/main" id="{87328ECF-0314-BB1C-8F91-5A7E9C97EE53}"/>
              </a:ext>
            </a:extLst>
          </p:cNvPr>
          <p:cNvSpPr txBox="1"/>
          <p:nvPr/>
        </p:nvSpPr>
        <p:spPr>
          <a:xfrm>
            <a:off x="452120" y="2367412"/>
            <a:ext cx="9260840" cy="8879547"/>
          </a:xfrm>
          <a:prstGeom prst="rect">
            <a:avLst/>
          </a:prstGeom>
          <a:noFill/>
        </p:spPr>
        <p:txBody>
          <a:bodyPr wrap="square">
            <a:spAutoFit/>
          </a:bodyPr>
          <a:lstStyle/>
          <a:p>
            <a:pPr>
              <a:lnSpc>
                <a:spcPct val="150000"/>
              </a:lnSpc>
            </a:pPr>
            <a:r>
              <a:rPr lang="vi-VN" sz="3500" dirty="0"/>
              <a:t>Sơ đồ mạng được xây dựng trên Cisco Packet Tracer với các thành phần chính:</a:t>
            </a:r>
          </a:p>
          <a:p>
            <a:pPr>
              <a:lnSpc>
                <a:spcPct val="150000"/>
              </a:lnSpc>
              <a:buFont typeface="Arial" panose="020B0604020202020204" pitchFamily="34" charset="0"/>
              <a:buChar char="•"/>
            </a:pPr>
            <a:r>
              <a:rPr lang="vi-VN" sz="3500" b="1" dirty="0"/>
              <a:t>Modem DSL</a:t>
            </a:r>
            <a:r>
              <a:rPr lang="vi-VN" sz="3500" dirty="0"/>
              <a:t> kết nối internet.</a:t>
            </a:r>
          </a:p>
          <a:p>
            <a:pPr>
              <a:lnSpc>
                <a:spcPct val="150000"/>
              </a:lnSpc>
              <a:buFont typeface="Arial" panose="020B0604020202020204" pitchFamily="34" charset="0"/>
              <a:buChar char="•"/>
            </a:pPr>
            <a:r>
              <a:rPr lang="vi-VN" sz="3500" b="1" dirty="0"/>
              <a:t>Router chính (Router14)</a:t>
            </a:r>
            <a:r>
              <a:rPr lang="vi-VN" sz="3500" dirty="0"/>
              <a:t> kết nối Modem DSL và LAN nội bộ (địa chỉ 192.168.1.1).</a:t>
            </a:r>
          </a:p>
          <a:p>
            <a:pPr>
              <a:lnSpc>
                <a:spcPct val="150000"/>
              </a:lnSpc>
              <a:buFont typeface="Arial" panose="020B0604020202020204" pitchFamily="34" charset="0"/>
              <a:buChar char="•"/>
            </a:pPr>
            <a:r>
              <a:rPr lang="vi-VN" sz="3500" b="1" dirty="0"/>
              <a:t>Switch 2950-24</a:t>
            </a:r>
            <a:r>
              <a:rPr lang="vi-VN" sz="3500" dirty="0"/>
              <a:t> làm trung tâm kết nối mạng có dây.</a:t>
            </a:r>
          </a:p>
          <a:p>
            <a:pPr>
              <a:lnSpc>
                <a:spcPct val="150000"/>
              </a:lnSpc>
              <a:buFont typeface="Arial" panose="020B0604020202020204" pitchFamily="34" charset="0"/>
              <a:buChar char="•"/>
            </a:pPr>
            <a:r>
              <a:rPr lang="vi-VN" sz="3500" b="1" dirty="0"/>
              <a:t>Access Points (Router không dây WRT300N)</a:t>
            </a:r>
            <a:r>
              <a:rPr lang="vi-VN" sz="3500" dirty="0"/>
              <a:t> cung cấp Wi-Fi cho khách hàng.</a:t>
            </a:r>
          </a:p>
          <a:p>
            <a:pPr>
              <a:lnSpc>
                <a:spcPct val="150000"/>
              </a:lnSpc>
              <a:buFont typeface="Arial" panose="020B0604020202020204" pitchFamily="34" charset="0"/>
              <a:buChar char="•"/>
            </a:pPr>
            <a:r>
              <a:rPr lang="vi-VN" sz="3500" b="1" dirty="0"/>
              <a:t>Thiết bị đầu cuối:</a:t>
            </a:r>
            <a:r>
              <a:rPr lang="vi-VN" sz="3500" dirty="0"/>
              <a:t> Laptop, PC, Smartphone, Tablet, Máy in, Server.</a:t>
            </a:r>
          </a:p>
        </p:txBody>
      </p:sp>
    </p:spTree>
    <p:extLst>
      <p:ext uri="{BB962C8B-B14F-4D97-AF65-F5344CB8AC3E}">
        <p14:creationId xmlns:p14="http://schemas.microsoft.com/office/powerpoint/2010/main" val="65909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1" name="TextBox 20"/>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3" name="TextBox 22"/>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4" name="TextBox 3">
            <a:extLst>
              <a:ext uri="{FF2B5EF4-FFF2-40B4-BE49-F238E27FC236}">
                <a16:creationId xmlns:a16="http://schemas.microsoft.com/office/drawing/2014/main" id="{38ED089E-84C7-0CAA-CA2E-055D6043ED86}"/>
              </a:ext>
            </a:extLst>
          </p:cNvPr>
          <p:cNvSpPr txBox="1"/>
          <p:nvPr/>
        </p:nvSpPr>
        <p:spPr>
          <a:xfrm>
            <a:off x="1328420" y="2408308"/>
            <a:ext cx="17092930" cy="7294305"/>
          </a:xfrm>
          <a:prstGeom prst="rect">
            <a:avLst/>
          </a:prstGeom>
          <a:noFill/>
        </p:spPr>
        <p:txBody>
          <a:bodyPr wrap="square">
            <a:spAutoFit/>
          </a:bodyPr>
          <a:lstStyle/>
          <a:p>
            <a:r>
              <a:rPr lang="vi-VN" b="1" dirty="0"/>
              <a:t>Thành phần chính của mạng</a:t>
            </a:r>
          </a:p>
          <a:p>
            <a:r>
              <a:rPr lang="vi-VN" b="1" dirty="0"/>
              <a:t>Modem DSL (DSL Modem1)</a:t>
            </a:r>
            <a:endParaRPr lang="vi-VN" dirty="0"/>
          </a:p>
          <a:p>
            <a:pPr marL="742950" lvl="1" indent="-285750">
              <a:buFont typeface="+mj-lt"/>
              <a:buAutoNum type="arabicPeriod"/>
            </a:pPr>
            <a:r>
              <a:rPr lang="vi-VN" dirty="0"/>
              <a:t>Kết nối với Internet bằng địa chỉ IP công cộng </a:t>
            </a:r>
            <a:r>
              <a:rPr lang="vi-VN" b="1" dirty="0"/>
              <a:t>208.162.0.1</a:t>
            </a:r>
            <a:r>
              <a:rPr lang="vi-VN" dirty="0"/>
              <a:t>.</a:t>
            </a:r>
          </a:p>
          <a:p>
            <a:pPr marL="742950" lvl="1" indent="-285750">
              <a:buFont typeface="+mj-lt"/>
              <a:buAutoNum type="arabicPeriod"/>
            </a:pPr>
            <a:r>
              <a:rPr lang="vi-VN" dirty="0"/>
              <a:t>Chuyển tiếp kết nối đến Router chính.</a:t>
            </a:r>
          </a:p>
          <a:p>
            <a:r>
              <a:rPr lang="vi-VN" b="1" dirty="0"/>
              <a:t>Router chính (Router14)</a:t>
            </a:r>
            <a:endParaRPr lang="vi-VN" dirty="0"/>
          </a:p>
          <a:p>
            <a:pPr marL="742950" lvl="1" indent="-285750">
              <a:buFont typeface="+mj-lt"/>
              <a:buAutoNum type="arabicPeriod"/>
            </a:pPr>
            <a:r>
              <a:rPr lang="vi-VN" dirty="0"/>
              <a:t>Địa chỉ </a:t>
            </a:r>
            <a:r>
              <a:rPr lang="vi-VN" b="1" dirty="0"/>
              <a:t>192.168.1.1</a:t>
            </a:r>
            <a:r>
              <a:rPr lang="vi-VN" dirty="0"/>
              <a:t> trong mạng LAN.</a:t>
            </a:r>
          </a:p>
          <a:p>
            <a:pPr marL="742950" lvl="1" indent="-285750">
              <a:buFont typeface="+mj-lt"/>
              <a:buAutoNum type="arabicPeriod"/>
            </a:pPr>
            <a:r>
              <a:rPr lang="vi-VN" dirty="0"/>
              <a:t>Kết nối với Modem qua cổng </a:t>
            </a:r>
            <a:r>
              <a:rPr lang="vi-VN" b="1" dirty="0"/>
              <a:t>Fa0/0</a:t>
            </a:r>
            <a:r>
              <a:rPr lang="vi-VN" dirty="0"/>
              <a:t>.</a:t>
            </a:r>
          </a:p>
          <a:p>
            <a:pPr marL="742950" lvl="1" indent="-285750">
              <a:buFont typeface="+mj-lt"/>
              <a:buAutoNum type="arabicPeriod"/>
            </a:pPr>
            <a:r>
              <a:rPr lang="vi-VN" dirty="0"/>
              <a:t>Kết nối với mạng nội bộ qua cổng </a:t>
            </a:r>
            <a:r>
              <a:rPr lang="vi-VN" b="1" dirty="0"/>
              <a:t>Fa0/1</a:t>
            </a:r>
            <a:r>
              <a:rPr lang="vi-VN" dirty="0"/>
              <a:t>.</a:t>
            </a:r>
          </a:p>
          <a:p>
            <a:pPr marL="742950" lvl="1" indent="-285750">
              <a:buFont typeface="+mj-lt"/>
              <a:buAutoNum type="arabicPeriod"/>
            </a:pPr>
            <a:r>
              <a:rPr lang="vi-VN" dirty="0"/>
              <a:t>Cấp phát địa chỉ IP động (DHCP) cho các thiết bị.</a:t>
            </a:r>
          </a:p>
          <a:p>
            <a:r>
              <a:rPr lang="vi-VN" b="1" dirty="0"/>
              <a:t>Switch (Switch 2950-24)</a:t>
            </a:r>
            <a:endParaRPr lang="vi-VN" dirty="0"/>
          </a:p>
          <a:p>
            <a:pPr marL="742950" lvl="1" indent="-285750">
              <a:buFont typeface="+mj-lt"/>
              <a:buAutoNum type="arabicPeriod"/>
            </a:pPr>
            <a:r>
              <a:rPr lang="vi-VN" dirty="0"/>
              <a:t>Trung tâm kết nối mạng có dây.</a:t>
            </a:r>
          </a:p>
          <a:p>
            <a:pPr marL="742950" lvl="1" indent="-285750">
              <a:buFont typeface="+mj-lt"/>
              <a:buAutoNum type="arabicPeriod"/>
            </a:pPr>
            <a:r>
              <a:rPr lang="vi-VN" dirty="0"/>
              <a:t>Kết nối với Router và các thiết bị như </a:t>
            </a:r>
            <a:r>
              <a:rPr lang="vi-VN" b="1" dirty="0"/>
              <a:t>PC, Server, Máy in</a:t>
            </a:r>
            <a:r>
              <a:rPr lang="vi-VN" dirty="0"/>
              <a:t>.</a:t>
            </a:r>
          </a:p>
        </p:txBody>
      </p:sp>
      <p:sp>
        <p:nvSpPr>
          <p:cNvPr id="6" name="TextBox 5">
            <a:extLst>
              <a:ext uri="{FF2B5EF4-FFF2-40B4-BE49-F238E27FC236}">
                <a16:creationId xmlns:a16="http://schemas.microsoft.com/office/drawing/2014/main" id="{84904197-37B2-A77E-B53E-650C6822F076}"/>
              </a:ext>
            </a:extLst>
          </p:cNvPr>
          <p:cNvSpPr txBox="1"/>
          <p:nvPr/>
        </p:nvSpPr>
        <p:spPr>
          <a:xfrm>
            <a:off x="3681203" y="654718"/>
            <a:ext cx="8223032" cy="769441"/>
          </a:xfrm>
          <a:prstGeom prst="rect">
            <a:avLst/>
          </a:prstGeom>
          <a:noFill/>
        </p:spPr>
        <p:txBody>
          <a:bodyPr wrap="square" rtlCol="0">
            <a:spAutoFit/>
          </a:bodyPr>
          <a:lstStyle/>
          <a:p>
            <a:r>
              <a:rPr lang="en-US" sz="4400" b="1" dirty="0" err="1">
                <a:solidFill>
                  <a:schemeClr val="accent6">
                    <a:lumMod val="75000"/>
                  </a:schemeClr>
                </a:solidFill>
              </a:rPr>
              <a:t>Cấu</a:t>
            </a:r>
            <a:r>
              <a:rPr lang="en-US" sz="4400" b="1" dirty="0">
                <a:solidFill>
                  <a:schemeClr val="accent6">
                    <a:lumMod val="75000"/>
                  </a:schemeClr>
                </a:solidFill>
              </a:rPr>
              <a:t> </a:t>
            </a:r>
            <a:r>
              <a:rPr lang="en-US" sz="4400" b="1" dirty="0" err="1">
                <a:solidFill>
                  <a:schemeClr val="accent6">
                    <a:lumMod val="75000"/>
                  </a:schemeClr>
                </a:solidFill>
              </a:rPr>
              <a:t>hình</a:t>
            </a:r>
            <a:r>
              <a:rPr lang="en-US" sz="4400" b="1" dirty="0">
                <a:solidFill>
                  <a:schemeClr val="accent6">
                    <a:lumMod val="75000"/>
                  </a:schemeClr>
                </a:solidFill>
              </a:rPr>
              <a:t> </a:t>
            </a:r>
            <a:r>
              <a:rPr lang="vi-VN" sz="4400" b="1" dirty="0">
                <a:solidFill>
                  <a:schemeClr val="accent6">
                    <a:lumMod val="75000"/>
                  </a:schemeClr>
                </a:solidFill>
              </a:rPr>
              <a:t>mạng</a:t>
            </a:r>
          </a:p>
        </p:txBody>
      </p:sp>
    </p:spTree>
    <p:extLst>
      <p:ext uri="{BB962C8B-B14F-4D97-AF65-F5344CB8AC3E}">
        <p14:creationId xmlns:p14="http://schemas.microsoft.com/office/powerpoint/2010/main" val="16998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C8462-97FF-064A-114C-83EE1B51E786}"/>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9CDAF69F-E84B-6CF9-1E77-8F408CAA1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1" name="TextBox 20">
            <a:extLst>
              <a:ext uri="{FF2B5EF4-FFF2-40B4-BE49-F238E27FC236}">
                <a16:creationId xmlns:a16="http://schemas.microsoft.com/office/drawing/2014/main" id="{93C398CA-0105-EA07-4D86-8E222A639476}"/>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3" name="TextBox 22">
            <a:extLst>
              <a:ext uri="{FF2B5EF4-FFF2-40B4-BE49-F238E27FC236}">
                <a16:creationId xmlns:a16="http://schemas.microsoft.com/office/drawing/2014/main" id="{CE0622CD-07CC-A6E8-8F1F-E74DFC8897F4}"/>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0540BD0E-18F5-C090-73DF-49E8B9E7C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12" name="TextBox 11">
            <a:extLst>
              <a:ext uri="{FF2B5EF4-FFF2-40B4-BE49-F238E27FC236}">
                <a16:creationId xmlns:a16="http://schemas.microsoft.com/office/drawing/2014/main" id="{AD7008E3-6FAC-C558-E9B3-60E2B7CFA030}"/>
              </a:ext>
            </a:extLst>
          </p:cNvPr>
          <p:cNvSpPr txBox="1"/>
          <p:nvPr/>
        </p:nvSpPr>
        <p:spPr>
          <a:xfrm>
            <a:off x="1458812" y="2311708"/>
            <a:ext cx="16624086" cy="9325630"/>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4000" b="1" i="0" u="none" strike="noStrike" cap="none" normalizeH="0" baseline="0" dirty="0" err="1">
                <a:ln>
                  <a:noFill/>
                </a:ln>
                <a:solidFill>
                  <a:schemeClr val="tx1"/>
                </a:solidFill>
                <a:effectLst/>
                <a:latin typeface="Arial" panose="020B0604020202020204" pitchFamily="34" charset="0"/>
              </a:rPr>
              <a:t>Máy</a:t>
            </a:r>
            <a:r>
              <a:rPr kumimoji="0" lang="en-US" altLang="en-US" sz="4000" b="1" i="0" u="none" strike="noStrike" cap="none" normalizeH="0" baseline="0" dirty="0">
                <a:ln>
                  <a:noFill/>
                </a:ln>
                <a:solidFill>
                  <a:schemeClr val="tx1"/>
                </a:solidFill>
                <a:effectLst/>
                <a:latin typeface="Arial" panose="020B0604020202020204" pitchFamily="34" charset="0"/>
              </a:rPr>
              <a:t> in (Printer0)</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Địa</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chỉ</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a:ln>
                  <a:noFill/>
                </a:ln>
                <a:solidFill>
                  <a:schemeClr val="tx1"/>
                </a:solidFill>
                <a:effectLst/>
                <a:latin typeface="Arial" panose="020B0604020202020204" pitchFamily="34" charset="0"/>
              </a:rPr>
              <a:t>192.168.1.4</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Kết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nối</a:t>
            </a:r>
            <a:r>
              <a:rPr kumimoji="0" lang="en-US" altLang="en-US" sz="4000" b="0" i="0" u="none" strike="noStrike" cap="none" normalizeH="0" baseline="0" dirty="0">
                <a:ln>
                  <a:noFill/>
                </a:ln>
                <a:solidFill>
                  <a:schemeClr val="tx1"/>
                </a:solidFill>
                <a:effectLst/>
                <a:latin typeface="Arial" panose="020B0604020202020204" pitchFamily="34" charset="0"/>
              </a:rPr>
              <a:t> qua </a:t>
            </a:r>
            <a:r>
              <a:rPr kumimoji="0" lang="en-US" altLang="en-US" sz="4000" b="0" i="0" u="none" strike="noStrike" cap="none" normalizeH="0" baseline="0" dirty="0" err="1">
                <a:ln>
                  <a:noFill/>
                </a:ln>
                <a:solidFill>
                  <a:schemeClr val="tx1"/>
                </a:solidFill>
                <a:effectLst/>
                <a:latin typeface="Arial" panose="020B0604020202020204" pitchFamily="34" charset="0"/>
              </a:rPr>
              <a:t>dây</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mạng</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với</a:t>
            </a:r>
            <a:r>
              <a:rPr kumimoji="0" lang="en-US" altLang="en-US" sz="4000" b="0" i="0" u="none" strike="noStrike" cap="none" normalizeH="0" baseline="0" dirty="0">
                <a:ln>
                  <a:noFill/>
                </a:ln>
                <a:solidFill>
                  <a:schemeClr val="tx1"/>
                </a:solidFill>
                <a:effectLst/>
                <a:latin typeface="Arial" panose="020B0604020202020204" pitchFamily="34" charset="0"/>
              </a:rPr>
              <a:t> Switch </a:t>
            </a:r>
            <a:r>
              <a:rPr kumimoji="0" lang="en-US" altLang="en-US" sz="4000" b="0" i="0" u="none" strike="noStrike" cap="none" normalizeH="0" baseline="0" dirty="0" err="1">
                <a:ln>
                  <a:noFill/>
                </a:ln>
                <a:solidFill>
                  <a:schemeClr val="tx1"/>
                </a:solidFill>
                <a:effectLst/>
                <a:latin typeface="Arial" panose="020B0604020202020204" pitchFamily="34" charset="0"/>
              </a:rPr>
              <a:t>để</a:t>
            </a:r>
            <a:r>
              <a:rPr kumimoji="0" lang="en-US" altLang="en-US" sz="4000" b="0" i="0" u="none" strike="noStrike" cap="none" normalizeH="0" baseline="0" dirty="0">
                <a:ln>
                  <a:noFill/>
                </a:ln>
                <a:solidFill>
                  <a:schemeClr val="tx1"/>
                </a:solidFill>
                <a:effectLst/>
                <a:latin typeface="Arial" panose="020B0604020202020204" pitchFamily="34" charset="0"/>
              </a:rPr>
              <a:t> in </a:t>
            </a:r>
            <a:r>
              <a:rPr kumimoji="0" lang="en-US" altLang="en-US" sz="4000" b="0" i="0" u="none" strike="noStrike" cap="none" normalizeH="0" baseline="0" dirty="0" err="1">
                <a:ln>
                  <a:noFill/>
                </a:ln>
                <a:solidFill>
                  <a:schemeClr val="tx1"/>
                </a:solidFill>
                <a:effectLst/>
                <a:latin typeface="Arial" panose="020B0604020202020204" pitchFamily="34" charset="0"/>
              </a:rPr>
              <a:t>từ</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nhiều</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thiết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bị</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1" i="0" u="none" strike="noStrike" cap="none" normalizeH="0" baseline="0" dirty="0" err="1">
                <a:ln>
                  <a:noFill/>
                </a:ln>
                <a:solidFill>
                  <a:schemeClr val="tx1"/>
                </a:solidFill>
                <a:effectLst/>
                <a:latin typeface="Arial" panose="020B0604020202020204" pitchFamily="34" charset="0"/>
              </a:rPr>
              <a:t>Máy</a:t>
            </a:r>
            <a:r>
              <a:rPr kumimoji="0" lang="en-US" altLang="en-US" sz="40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err="1">
                <a:ln>
                  <a:noFill/>
                </a:ln>
                <a:solidFill>
                  <a:schemeClr val="tx1"/>
                </a:solidFill>
                <a:effectLst/>
                <a:latin typeface="Arial" panose="020B0604020202020204" pitchFamily="34" charset="0"/>
              </a:rPr>
              <a:t>tính</a:t>
            </a:r>
            <a:r>
              <a:rPr kumimoji="0" lang="en-US" altLang="en-US" sz="40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err="1">
                <a:ln>
                  <a:noFill/>
                </a:ln>
                <a:solidFill>
                  <a:schemeClr val="tx1"/>
                </a:solidFill>
                <a:effectLst/>
                <a:latin typeface="Arial" panose="020B0604020202020204" pitchFamily="34" charset="0"/>
              </a:rPr>
              <a:t>để</a:t>
            </a:r>
            <a:r>
              <a:rPr kumimoji="0" lang="en-US" altLang="en-US" sz="40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err="1">
                <a:ln>
                  <a:noFill/>
                </a:ln>
                <a:solidFill>
                  <a:schemeClr val="tx1"/>
                </a:solidFill>
                <a:effectLst/>
                <a:latin typeface="Arial" panose="020B0604020202020204" pitchFamily="34" charset="0"/>
              </a:rPr>
              <a:t>bàn</a:t>
            </a:r>
            <a:r>
              <a:rPr kumimoji="0" lang="en-US" altLang="en-US" sz="4000" b="1" i="0" u="none" strike="noStrike" cap="none" normalizeH="0" baseline="0" dirty="0">
                <a:ln>
                  <a:noFill/>
                </a:ln>
                <a:solidFill>
                  <a:schemeClr val="tx1"/>
                </a:solidFill>
                <a:effectLst/>
                <a:latin typeface="Arial" panose="020B0604020202020204" pitchFamily="34" charset="0"/>
              </a:rPr>
              <a:t> (PC2)</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Địa</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chỉ</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a:ln>
                  <a:noFill/>
                </a:ln>
                <a:solidFill>
                  <a:schemeClr val="tx1"/>
                </a:solidFill>
                <a:effectLst/>
                <a:latin typeface="Arial" panose="020B0604020202020204" pitchFamily="34" charset="0"/>
              </a:rPr>
              <a:t>192.168.1.2</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có</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thể</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nhận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từ</a:t>
            </a:r>
            <a:r>
              <a:rPr kumimoji="0" lang="en-US" altLang="en-US" sz="4000" b="0" i="0" u="none" strike="noStrike" cap="none" normalizeH="0" baseline="0" dirty="0">
                <a:ln>
                  <a:noFill/>
                </a:ln>
                <a:solidFill>
                  <a:schemeClr val="tx1"/>
                </a:solidFill>
                <a:effectLst/>
                <a:latin typeface="Arial" panose="020B0604020202020204" pitchFamily="34" charset="0"/>
              </a:rPr>
              <a:t> DHCP). </a:t>
            </a: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Kết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nối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trực</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tiếp</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với</a:t>
            </a:r>
            <a:r>
              <a:rPr kumimoji="0" lang="en-US" altLang="en-US" sz="4000" b="0" i="0" u="none" strike="noStrike" cap="none" normalizeH="0" baseline="0" dirty="0">
                <a:ln>
                  <a:noFill/>
                </a:ln>
                <a:solidFill>
                  <a:schemeClr val="tx1"/>
                </a:solidFill>
                <a:effectLst/>
                <a:latin typeface="Arial" panose="020B0604020202020204" pitchFamily="34" charset="0"/>
              </a:rPr>
              <a:t> Switch </a:t>
            </a:r>
            <a:r>
              <a:rPr kumimoji="0" lang="en-US" altLang="en-US" sz="4000" b="0" i="0" u="none" strike="noStrike" cap="none" normalizeH="0" baseline="0" dirty="0" err="1">
                <a:ln>
                  <a:noFill/>
                </a:ln>
                <a:solidFill>
                  <a:schemeClr val="tx1"/>
                </a:solidFill>
                <a:effectLst/>
                <a:latin typeface="Arial" panose="020B0604020202020204" pitchFamily="34" charset="0"/>
              </a:rPr>
              <a:t>để</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quản</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lý</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hệ</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thống</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Hai </a:t>
            </a:r>
            <a:r>
              <a:rPr kumimoji="0" lang="en-US" altLang="en-US" sz="4000" b="1" i="0" u="none" strike="noStrike" cap="none" normalizeH="0" baseline="0" dirty="0" err="1">
                <a:ln>
                  <a:noFill/>
                </a:ln>
                <a:solidFill>
                  <a:schemeClr val="tx1"/>
                </a:solidFill>
                <a:effectLst/>
                <a:latin typeface="Arial" panose="020B0604020202020204" pitchFamily="34" charset="0"/>
              </a:rPr>
              <a:t>bộ</a:t>
            </a:r>
            <a:r>
              <a:rPr kumimoji="0" lang="en-US" altLang="en-US" sz="40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err="1">
                <a:ln>
                  <a:noFill/>
                </a:ln>
                <a:solidFill>
                  <a:schemeClr val="tx1"/>
                </a:solidFill>
                <a:effectLst/>
                <a:latin typeface="Arial" panose="020B0604020202020204" pitchFamily="34" charset="0"/>
              </a:rPr>
              <a:t>phát</a:t>
            </a:r>
            <a:r>
              <a:rPr kumimoji="0" lang="en-US" altLang="en-US" sz="4000" b="1" i="0" u="none" strike="noStrike" cap="none" normalizeH="0" baseline="0" dirty="0">
                <a:ln>
                  <a:noFill/>
                </a:ln>
                <a:solidFill>
                  <a:schemeClr val="tx1"/>
                </a:solidFill>
                <a:effectLst/>
                <a:latin typeface="Arial" panose="020B0604020202020204" pitchFamily="34" charset="0"/>
              </a:rPr>
              <a:t> Wi-Fi (Wireless Router1 &amp; Wireless Router2 - WRT300N)</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Wireless Router1</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có</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địa</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chỉ</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a:ln>
                  <a:noFill/>
                </a:ln>
                <a:solidFill>
                  <a:schemeClr val="tx1"/>
                </a:solidFill>
                <a:effectLst/>
                <a:latin typeface="Arial" panose="020B0604020202020204" pitchFamily="34" charset="0"/>
              </a:rPr>
              <a:t>192.168.1.5</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Arial" panose="020B0604020202020204" pitchFamily="34" charset="0"/>
              </a:rPr>
              <a:t>Wireless Router2</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có</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địa</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chỉ</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a:ln>
                  <a:noFill/>
                </a:ln>
                <a:solidFill>
                  <a:schemeClr val="tx1"/>
                </a:solidFill>
                <a:effectLst/>
                <a:latin typeface="Arial" panose="020B0604020202020204" pitchFamily="34" charset="0"/>
              </a:rPr>
              <a:t>192.168.1.6</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Arial" panose="020B0604020202020204" pitchFamily="34" charset="0"/>
              </a:rPr>
              <a:t>Cung </a:t>
            </a:r>
            <a:r>
              <a:rPr kumimoji="0" lang="en-US" altLang="en-US" sz="4000" b="0" i="0" u="none" strike="noStrike" cap="none" normalizeH="0" baseline="0" dirty="0" err="1">
                <a:ln>
                  <a:noFill/>
                </a:ln>
                <a:solidFill>
                  <a:schemeClr val="tx1"/>
                </a:solidFill>
                <a:effectLst/>
                <a:latin typeface="Arial" panose="020B0604020202020204" pitchFamily="34" charset="0"/>
              </a:rPr>
              <a:t>cấp</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mạng</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không</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dây</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cho</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khách</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hàng</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Có</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thể</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sử</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dụng</a:t>
            </a:r>
            <a:r>
              <a:rPr kumimoji="0" lang="en-US" altLang="en-US" sz="4000" b="0" i="0" u="none" strike="noStrike" cap="none" normalizeH="0" baseline="0" dirty="0">
                <a:ln>
                  <a:noFill/>
                </a:ln>
                <a:solidFill>
                  <a:schemeClr val="tx1"/>
                </a:solidFill>
                <a:effectLst/>
                <a:latin typeface="Arial" panose="020B0604020202020204" pitchFamily="34" charset="0"/>
              </a:rPr>
              <a:t> SSID: </a:t>
            </a:r>
            <a:r>
              <a:rPr kumimoji="0" lang="en-US" altLang="en-US" sz="4000" b="1" i="0" u="none" strike="noStrike" cap="none" normalizeH="0" baseline="0" dirty="0" err="1">
                <a:ln>
                  <a:noFill/>
                </a:ln>
                <a:solidFill>
                  <a:schemeClr val="tx1"/>
                </a:solidFill>
                <a:effectLst/>
                <a:latin typeface="Arial" panose="020B0604020202020204" pitchFamily="34" charset="0"/>
              </a:rPr>
              <a:t>Cafe_WiFi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với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mật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khẩu</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1" i="0" u="none" strike="noStrike" cap="none" normalizeH="0" baseline="0" dirty="0" err="1">
                <a:ln>
                  <a:noFill/>
                </a:ln>
                <a:solidFill>
                  <a:schemeClr val="tx1"/>
                </a:solidFill>
                <a:effectLst/>
                <a:latin typeface="Arial" panose="020B0604020202020204" pitchFamily="34" charset="0"/>
              </a:rPr>
              <a:t>Các</a:t>
            </a:r>
            <a:r>
              <a:rPr kumimoji="0" lang="en-US" altLang="en-US" sz="40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err="1">
                <a:ln>
                  <a:noFill/>
                </a:ln>
                <a:solidFill>
                  <a:schemeClr val="tx1"/>
                </a:solidFill>
                <a:effectLst/>
                <a:latin typeface="Arial" panose="020B0604020202020204" pitchFamily="34" charset="0"/>
              </a:rPr>
              <a:t>thiết</a:t>
            </a:r>
            <a:r>
              <a:rPr kumimoji="0" lang="en-US" altLang="en-US" sz="4000" b="1"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err="1">
                <a:ln>
                  <a:noFill/>
                </a:ln>
                <a:solidFill>
                  <a:schemeClr val="tx1"/>
                </a:solidFill>
                <a:effectLst/>
                <a:latin typeface="Arial" panose="020B0604020202020204" pitchFamily="34" charset="0"/>
              </a:rPr>
              <a:t>bị</a:t>
            </a:r>
            <a:r>
              <a:rPr kumimoji="0" lang="en-US" altLang="en-US" sz="4000" b="1" i="0" u="none" strike="noStrike" cap="none" normalizeH="0" baseline="0" dirty="0">
                <a:ln>
                  <a:noFill/>
                </a:ln>
                <a:solidFill>
                  <a:schemeClr val="tx1"/>
                </a:solidFill>
                <a:effectLst/>
                <a:latin typeface="Arial" panose="020B0604020202020204" pitchFamily="34" charset="0"/>
              </a:rPr>
              <a:t> di </a:t>
            </a:r>
            <a:r>
              <a:rPr kumimoji="0" lang="en-US" altLang="en-US" sz="4000" b="1" i="0" u="none" strike="noStrike" cap="none" normalizeH="0" baseline="0" dirty="0" err="1">
                <a:ln>
                  <a:noFill/>
                </a:ln>
                <a:solidFill>
                  <a:schemeClr val="tx1"/>
                </a:solidFill>
                <a:effectLst/>
                <a:latin typeface="Arial" panose="020B0604020202020204" pitchFamily="34" charset="0"/>
              </a:rPr>
              <a:t>động</a:t>
            </a:r>
            <a:r>
              <a:rPr kumimoji="0" lang="en-US" altLang="en-US" sz="4000" b="1" i="0" u="none" strike="noStrike" cap="none" normalizeH="0" baseline="0" dirty="0">
                <a:ln>
                  <a:noFill/>
                </a:ln>
                <a:solidFill>
                  <a:schemeClr val="tx1"/>
                </a:solidFill>
                <a:effectLst/>
                <a:latin typeface="Arial" panose="020B0604020202020204" pitchFamily="34" charset="0"/>
              </a:rPr>
              <a:t> (Laptop, Smartphone, Tablet)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Kết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nối</a:t>
            </a:r>
            <a:r>
              <a:rPr kumimoji="0" lang="en-US" altLang="en-US" sz="4000" b="0" i="0" u="none" strike="noStrike" cap="none" normalizeH="0" baseline="0" dirty="0">
                <a:ln>
                  <a:noFill/>
                </a:ln>
                <a:solidFill>
                  <a:schemeClr val="tx1"/>
                </a:solidFill>
                <a:effectLst/>
                <a:latin typeface="Arial" panose="020B0604020202020204" pitchFamily="34" charset="0"/>
              </a:rPr>
              <a:t> qua Wi-Fi </a:t>
            </a:r>
            <a:r>
              <a:rPr kumimoji="0" lang="en-US" altLang="en-US" sz="4000" b="0" i="0" u="none" strike="noStrike" cap="none" normalizeH="0" baseline="0" dirty="0" err="1">
                <a:ln>
                  <a:noFill/>
                </a:ln>
                <a:solidFill>
                  <a:schemeClr val="tx1"/>
                </a:solidFill>
                <a:effectLst/>
                <a:latin typeface="Arial" panose="020B0604020202020204" pitchFamily="34" charset="0"/>
              </a:rPr>
              <a:t>từ</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hai</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bộ</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phát</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4000" b="0" i="0" u="none" strike="noStrike" cap="none" normalizeH="0" baseline="0" dirty="0" err="1">
                <a:ln>
                  <a:noFill/>
                </a:ln>
                <a:solidFill>
                  <a:schemeClr val="tx1"/>
                </a:solidFill>
                <a:effectLst/>
                <a:latin typeface="Arial" panose="020B0604020202020204" pitchFamily="34" charset="0"/>
              </a:rPr>
              <a:t>Địa</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chỉ</a:t>
            </a:r>
            <a:r>
              <a:rPr kumimoji="0" lang="en-US" altLang="en-US" sz="4000" b="0" i="0" u="none" strike="noStrike" cap="none" normalizeH="0" baseline="0" dirty="0">
                <a:ln>
                  <a:noFill/>
                </a:ln>
                <a:solidFill>
                  <a:schemeClr val="tx1"/>
                </a:solidFill>
                <a:effectLst/>
                <a:latin typeface="Arial" panose="020B0604020202020204" pitchFamily="34" charset="0"/>
              </a:rPr>
              <a:t> IP </a:t>
            </a:r>
            <a:r>
              <a:rPr kumimoji="0" lang="en-US" altLang="en-US" sz="4000" b="0" i="0" u="none" strike="noStrike" cap="none" normalizeH="0" baseline="0" dirty="0" err="1">
                <a:ln>
                  <a:noFill/>
                </a:ln>
                <a:solidFill>
                  <a:schemeClr val="tx1"/>
                </a:solidFill>
                <a:effectLst/>
                <a:latin typeface="Arial" panose="020B0604020202020204" pitchFamily="34" charset="0"/>
              </a:rPr>
              <a:t>cấp</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phát</a:t>
            </a:r>
            <a:r>
              <a:rPr kumimoji="0" lang="en-US" altLang="en-US" sz="4000" b="0" i="0" u="none" strike="noStrike" cap="none" normalizeH="0" baseline="0" dirty="0">
                <a:ln>
                  <a:noFill/>
                </a:ln>
                <a:solidFill>
                  <a:schemeClr val="tx1"/>
                </a:solidFill>
                <a:effectLst/>
                <a:latin typeface="Arial" panose="020B0604020202020204" pitchFamily="34" charset="0"/>
              </a:rPr>
              <a:t> </a:t>
            </a:r>
            <a:r>
              <a:rPr kumimoji="0" lang="en-US" altLang="en-US" sz="4000" b="0" i="0" u="none" strike="noStrike" cap="none" normalizeH="0" baseline="0" dirty="0" err="1">
                <a:ln>
                  <a:noFill/>
                </a:ln>
                <a:solidFill>
                  <a:schemeClr val="tx1"/>
                </a:solidFill>
                <a:effectLst/>
                <a:latin typeface="Arial" panose="020B0604020202020204" pitchFamily="34" charset="0"/>
              </a:rPr>
              <a:t>từ</a:t>
            </a:r>
            <a:r>
              <a:rPr kumimoji="0" lang="en-US" altLang="en-US" sz="4000" b="0" i="0" u="none" strike="noStrike" cap="none" normalizeH="0" baseline="0" dirty="0">
                <a:ln>
                  <a:noFill/>
                </a:ln>
                <a:solidFill>
                  <a:schemeClr val="tx1"/>
                </a:solidFill>
                <a:effectLst/>
                <a:latin typeface="Arial" panose="020B0604020202020204" pitchFamily="34" charset="0"/>
              </a:rPr>
              <a:t> DHCP Router.</a:t>
            </a:r>
          </a:p>
        </p:txBody>
      </p:sp>
      <p:sp>
        <p:nvSpPr>
          <p:cNvPr id="18" name="TextBox 17">
            <a:extLst>
              <a:ext uri="{FF2B5EF4-FFF2-40B4-BE49-F238E27FC236}">
                <a16:creationId xmlns:a16="http://schemas.microsoft.com/office/drawing/2014/main" id="{11BC2E46-E712-4690-F24C-CF1474CF08BA}"/>
              </a:ext>
            </a:extLst>
          </p:cNvPr>
          <p:cNvSpPr txBox="1"/>
          <p:nvPr/>
        </p:nvSpPr>
        <p:spPr>
          <a:xfrm>
            <a:off x="3944778" y="539267"/>
            <a:ext cx="8223032" cy="769441"/>
          </a:xfrm>
          <a:prstGeom prst="rect">
            <a:avLst/>
          </a:prstGeom>
          <a:noFill/>
        </p:spPr>
        <p:txBody>
          <a:bodyPr wrap="square" rtlCol="0">
            <a:spAutoFit/>
          </a:bodyPr>
          <a:lstStyle/>
          <a:p>
            <a:r>
              <a:rPr lang="en-US" sz="4400" b="1" dirty="0" err="1">
                <a:solidFill>
                  <a:schemeClr val="accent6">
                    <a:lumMod val="75000"/>
                  </a:schemeClr>
                </a:solidFill>
              </a:rPr>
              <a:t>Cấu</a:t>
            </a:r>
            <a:r>
              <a:rPr lang="en-US" sz="4400" b="1" dirty="0">
                <a:solidFill>
                  <a:schemeClr val="accent6">
                    <a:lumMod val="75000"/>
                  </a:schemeClr>
                </a:solidFill>
              </a:rPr>
              <a:t> </a:t>
            </a:r>
            <a:r>
              <a:rPr lang="en-US" sz="4400" b="1" dirty="0" err="1">
                <a:solidFill>
                  <a:schemeClr val="accent6">
                    <a:lumMod val="75000"/>
                  </a:schemeClr>
                </a:solidFill>
              </a:rPr>
              <a:t>hình</a:t>
            </a:r>
            <a:r>
              <a:rPr lang="en-US" sz="4400" b="1" dirty="0">
                <a:solidFill>
                  <a:schemeClr val="accent6">
                    <a:lumMod val="75000"/>
                  </a:schemeClr>
                </a:solidFill>
              </a:rPr>
              <a:t> </a:t>
            </a:r>
            <a:r>
              <a:rPr lang="vi-VN" sz="4400" b="1" dirty="0">
                <a:solidFill>
                  <a:schemeClr val="accent6">
                    <a:lumMod val="75000"/>
                  </a:schemeClr>
                </a:solidFill>
              </a:rPr>
              <a:t>mạng</a:t>
            </a:r>
          </a:p>
        </p:txBody>
      </p:sp>
    </p:spTree>
    <p:extLst>
      <p:ext uri="{BB962C8B-B14F-4D97-AF65-F5344CB8AC3E}">
        <p14:creationId xmlns:p14="http://schemas.microsoft.com/office/powerpoint/2010/main" val="71744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A4E60-ED08-39B1-6BC4-8989B4989408}"/>
            </a:ext>
          </a:extLst>
        </p:cNvPr>
        <p:cNvGrpSpPr/>
        <p:nvPr/>
      </p:nvGrpSpPr>
      <p:grpSpPr>
        <a:xfrm>
          <a:off x="0" y="0"/>
          <a:ext cx="0" cy="0"/>
          <a:chOff x="0" y="0"/>
          <a:chExt cx="0" cy="0"/>
        </a:xfrm>
      </p:grpSpPr>
      <p:pic>
        <p:nvPicPr>
          <p:cNvPr id="10" name="Picture 9" descr="Dai Nam [PPT] Template 11.png">
            <a:extLst>
              <a:ext uri="{FF2B5EF4-FFF2-40B4-BE49-F238E27FC236}">
                <a16:creationId xmlns:a16="http://schemas.microsoft.com/office/drawing/2014/main" id="{EAB1CC14-9E37-6047-4112-19E98A9C5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21" name="TextBox 20">
            <a:extLst>
              <a:ext uri="{FF2B5EF4-FFF2-40B4-BE49-F238E27FC236}">
                <a16:creationId xmlns:a16="http://schemas.microsoft.com/office/drawing/2014/main" id="{84264730-A0F4-0280-B01C-2062E269BEA1}"/>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 </a:t>
            </a:r>
            <a:r>
              <a:rPr lang="en-US" sz="2250" dirty="0" err="1">
                <a:solidFill>
                  <a:schemeClr val="bg1"/>
                </a:solidFill>
                <a:latin typeface="Arial"/>
                <a:cs typeface="Arial"/>
              </a:rPr>
              <a:t>số</a:t>
            </a:r>
            <a:r>
              <a:rPr lang="en-US" sz="2250" dirty="0">
                <a:solidFill>
                  <a:schemeClr val="bg1"/>
                </a:solidFill>
                <a:latin typeface="Arial"/>
                <a:cs typeface="Arial"/>
              </a:rPr>
              <a:t>….</a:t>
            </a:r>
          </a:p>
        </p:txBody>
      </p:sp>
      <p:sp>
        <p:nvSpPr>
          <p:cNvPr id="22" name="TextBox 21">
            <a:extLst>
              <a:ext uri="{FF2B5EF4-FFF2-40B4-BE49-F238E27FC236}">
                <a16:creationId xmlns:a16="http://schemas.microsoft.com/office/drawing/2014/main" id="{4A8620DF-8AE6-FC11-AA5C-121AB10376BA}"/>
              </a:ext>
            </a:extLst>
          </p:cNvPr>
          <p:cNvSpPr txBox="1"/>
          <p:nvPr/>
        </p:nvSpPr>
        <p:spPr>
          <a:xfrm>
            <a:off x="3698356" y="614583"/>
            <a:ext cx="8531743" cy="769441"/>
          </a:xfrm>
          <a:prstGeom prst="rect">
            <a:avLst/>
          </a:prstGeom>
          <a:noFill/>
        </p:spPr>
        <p:txBody>
          <a:bodyPr wrap="square" rtlCol="0">
            <a:spAutoFit/>
          </a:bodyPr>
          <a:lstStyle/>
          <a:p>
            <a:r>
              <a:rPr lang="vi-VN" sz="4400" b="1" dirty="0">
                <a:solidFill>
                  <a:schemeClr val="accent6">
                    <a:lumMod val="75000"/>
                  </a:schemeClr>
                </a:solidFill>
              </a:rPr>
              <a:t>Kết Luận Và Hướng Phát Triển</a:t>
            </a:r>
          </a:p>
        </p:txBody>
      </p:sp>
      <p:sp>
        <p:nvSpPr>
          <p:cNvPr id="23" name="TextBox 22">
            <a:extLst>
              <a:ext uri="{FF2B5EF4-FFF2-40B4-BE49-F238E27FC236}">
                <a16:creationId xmlns:a16="http://schemas.microsoft.com/office/drawing/2014/main" id="{3C4B83F2-E3F5-0767-047C-2C095548DD73}"/>
              </a:ext>
            </a:extLst>
          </p:cNvPr>
          <p:cNvSpPr txBox="1"/>
          <p:nvPr/>
        </p:nvSpPr>
        <p:spPr>
          <a:xfrm>
            <a:off x="11632198" y="753083"/>
            <a:ext cx="8223032" cy="692497"/>
          </a:xfrm>
          <a:prstGeom prst="rect">
            <a:avLst/>
          </a:prstGeom>
          <a:noFill/>
        </p:spPr>
        <p:txBody>
          <a:bodyPr wrap="square" rtlCol="0">
            <a:spAutoFit/>
          </a:bodyPr>
          <a:lstStyle/>
          <a:p>
            <a:pPr algn="r"/>
            <a:r>
              <a:rPr lang="en-US" dirty="0">
                <a:solidFill>
                  <a:srgbClr val="FF6600"/>
                </a:solidFill>
                <a:latin typeface="Arial"/>
                <a:cs typeface="Arial"/>
              </a:rPr>
              <a:t>HỌC ĐỂ THAY ĐỔI</a:t>
            </a:r>
          </a:p>
        </p:txBody>
      </p:sp>
      <p:pic>
        <p:nvPicPr>
          <p:cNvPr id="25" name="Picture 24" descr="Dai Nam [PPT] Template 15.png">
            <a:extLst>
              <a:ext uri="{FF2B5EF4-FFF2-40B4-BE49-F238E27FC236}">
                <a16:creationId xmlns:a16="http://schemas.microsoft.com/office/drawing/2014/main" id="{75E6844B-7818-EE00-FDE9-C045687B5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845" y="1585221"/>
            <a:ext cx="11253216" cy="33528"/>
          </a:xfrm>
          <a:prstGeom prst="rect">
            <a:avLst/>
          </a:prstGeom>
        </p:spPr>
      </p:pic>
      <p:sp>
        <p:nvSpPr>
          <p:cNvPr id="2" name="Rectangle 1">
            <a:extLst>
              <a:ext uri="{FF2B5EF4-FFF2-40B4-BE49-F238E27FC236}">
                <a16:creationId xmlns:a16="http://schemas.microsoft.com/office/drawing/2014/main" id="{5B0C02BB-5438-53F6-8C2D-6A50B04574B5}"/>
              </a:ext>
            </a:extLst>
          </p:cNvPr>
          <p:cNvSpPr/>
          <p:nvPr/>
        </p:nvSpPr>
        <p:spPr>
          <a:xfrm>
            <a:off x="349269" y="6875099"/>
            <a:ext cx="11880830" cy="5262979"/>
          </a:xfrm>
          <a:prstGeom prst="rect">
            <a:avLst/>
          </a:prstGeom>
        </p:spPr>
        <p:txBody>
          <a:bodyPr wrap="square">
            <a:spAutoFit/>
          </a:bodyPr>
          <a:lstStyle/>
          <a:p>
            <a:pPr>
              <a:buFont typeface="Arial" panose="020B0604020202020204" pitchFamily="34" charset="0"/>
              <a:buChar char="•"/>
            </a:pPr>
            <a:r>
              <a:rPr lang="vi-VN" sz="4800" b="1" dirty="0">
                <a:latin typeface="Times New Roman" panose="02020603050405020304" pitchFamily="18" charset="0"/>
                <a:cs typeface="Times New Roman" panose="02020603050405020304" pitchFamily="18" charset="0"/>
              </a:rPr>
              <a:t>Tóm tắt nội dung</a:t>
            </a:r>
            <a:r>
              <a:rPr lang="vi-VN" sz="4800" dirty="0">
                <a:latin typeface="Times New Roman" panose="02020603050405020304" pitchFamily="18" charset="0"/>
                <a:cs typeface="Times New Roman" panose="02020603050405020304" pitchFamily="18" charset="0"/>
              </a:rPr>
              <a:t>: Hệ thống mạng LAN giúp nâng cao chất lượng dịch vụ quán cafe.</a:t>
            </a:r>
          </a:p>
          <a:p>
            <a:pPr>
              <a:buFont typeface="Arial" panose="020B0604020202020204" pitchFamily="34" charset="0"/>
              <a:buChar char="•"/>
            </a:pPr>
            <a:r>
              <a:rPr lang="vi-VN" sz="4800" b="1" dirty="0">
                <a:latin typeface="Times New Roman" panose="02020603050405020304" pitchFamily="18" charset="0"/>
                <a:cs typeface="Times New Roman" panose="02020603050405020304" pitchFamily="18" charset="0"/>
              </a:rPr>
              <a:t>Hướng phát triển</a:t>
            </a:r>
            <a:r>
              <a:rPr lang="vi-VN" sz="4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sz="4800" dirty="0">
                <a:latin typeface="Times New Roman" panose="02020603050405020304" pitchFamily="18" charset="0"/>
                <a:cs typeface="Times New Roman" panose="02020603050405020304" pitchFamily="18" charset="0"/>
              </a:rPr>
              <a:t>Nâng cấp lên IPv6 để hỗ trợ nhiều thiết bị hơn.</a:t>
            </a:r>
          </a:p>
          <a:p>
            <a:pPr marL="742950" lvl="1" indent="-285750">
              <a:buFont typeface="Arial" panose="020B0604020202020204" pitchFamily="34" charset="0"/>
              <a:buChar char="•"/>
            </a:pPr>
            <a:r>
              <a:rPr lang="vi-VN" sz="4800" dirty="0">
                <a:latin typeface="Times New Roman" panose="02020603050405020304" pitchFamily="18" charset="0"/>
                <a:cs typeface="Times New Roman" panose="02020603050405020304" pitchFamily="18" charset="0"/>
              </a:rPr>
              <a:t>Ứng dụng IoT để quản lý tự động.</a:t>
            </a:r>
          </a:p>
          <a:p>
            <a:pPr marL="742950" lvl="1" indent="-285750">
              <a:buFont typeface="Arial" panose="020B0604020202020204" pitchFamily="34" charset="0"/>
              <a:buChar char="•"/>
            </a:pPr>
            <a:r>
              <a:rPr lang="vi-VN" sz="4800" dirty="0">
                <a:latin typeface="Times New Roman" panose="02020603050405020304" pitchFamily="18" charset="0"/>
                <a:cs typeface="Times New Roman" panose="02020603050405020304" pitchFamily="18" charset="0"/>
              </a:rPr>
              <a:t>Cải thiện an ninh mạng với AI giám sát.</a:t>
            </a:r>
          </a:p>
        </p:txBody>
      </p:sp>
      <p:pic>
        <p:nvPicPr>
          <p:cNvPr id="5" name="Picture 4">
            <a:extLst>
              <a:ext uri="{FF2B5EF4-FFF2-40B4-BE49-F238E27FC236}">
                <a16:creationId xmlns:a16="http://schemas.microsoft.com/office/drawing/2014/main" id="{83FC1E63-58E6-2B4F-5D92-8AB45A970390}"/>
              </a:ext>
            </a:extLst>
          </p:cNvPr>
          <p:cNvPicPr>
            <a:picLocks noChangeAspect="1"/>
          </p:cNvPicPr>
          <p:nvPr/>
        </p:nvPicPr>
        <p:blipFill>
          <a:blip r:embed="rId4"/>
          <a:stretch>
            <a:fillRect/>
          </a:stretch>
        </p:blipFill>
        <p:spPr>
          <a:xfrm>
            <a:off x="8258412" y="1945575"/>
            <a:ext cx="12041649" cy="5088214"/>
          </a:xfrm>
          <a:prstGeom prst="rect">
            <a:avLst/>
          </a:prstGeom>
        </p:spPr>
      </p:pic>
    </p:spTree>
    <p:extLst>
      <p:ext uri="{BB962C8B-B14F-4D97-AF65-F5344CB8AC3E}">
        <p14:creationId xmlns:p14="http://schemas.microsoft.com/office/powerpoint/2010/main" val="94798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82976" y="1083882"/>
            <a:ext cx="3889248" cy="3529584"/>
          </a:xfrm>
          <a:prstGeom prst="rect">
            <a:avLst/>
          </a:prstGeom>
        </p:spPr>
      </p:pic>
      <p:sp>
        <p:nvSpPr>
          <p:cNvPr id="10" name="TextBox 9"/>
          <p:cNvSpPr txBox="1"/>
          <p:nvPr/>
        </p:nvSpPr>
        <p:spPr>
          <a:xfrm>
            <a:off x="7730471" y="5425712"/>
            <a:ext cx="12605350" cy="3170099"/>
          </a:xfrm>
          <a:prstGeom prst="rect">
            <a:avLst/>
          </a:prstGeom>
          <a:noFill/>
        </p:spPr>
        <p:txBody>
          <a:bodyPr wrap="square" rtlCol="0">
            <a:spAutoFit/>
          </a:bodyPr>
          <a:lstStyle/>
          <a:p>
            <a:pPr algn="ctr"/>
            <a:r>
              <a:rPr lang="en-US" sz="10000" b="1" dirty="0" err="1">
                <a:solidFill>
                  <a:srgbClr val="FFFFFF"/>
                </a:solidFill>
                <a:latin typeface="Arial"/>
                <a:cs typeface="Arial"/>
              </a:rPr>
              <a:t>Cảm</a:t>
            </a:r>
            <a:r>
              <a:rPr lang="en-US" sz="10000" b="1" dirty="0">
                <a:solidFill>
                  <a:srgbClr val="FFFFFF"/>
                </a:solidFill>
                <a:latin typeface="Arial"/>
                <a:cs typeface="Arial"/>
              </a:rPr>
              <a:t> </a:t>
            </a:r>
            <a:r>
              <a:rPr lang="en-US" sz="10000" b="1" dirty="0" err="1">
                <a:solidFill>
                  <a:srgbClr val="FFFFFF"/>
                </a:solidFill>
                <a:latin typeface="Arial"/>
                <a:cs typeface="Arial"/>
              </a:rPr>
              <a:t>ơn</a:t>
            </a:r>
            <a:r>
              <a:rPr lang="en-US" sz="10000" b="1" dirty="0">
                <a:solidFill>
                  <a:srgbClr val="FFFFFF"/>
                </a:solidFill>
                <a:latin typeface="Arial"/>
                <a:cs typeface="Arial"/>
              </a:rPr>
              <a:t> </a:t>
            </a:r>
            <a:r>
              <a:rPr lang="en-US" sz="10000" b="1" dirty="0" err="1">
                <a:solidFill>
                  <a:srgbClr val="FFFFFF"/>
                </a:solidFill>
                <a:latin typeface="Arial"/>
                <a:cs typeface="Arial"/>
              </a:rPr>
              <a:t>mọi</a:t>
            </a:r>
            <a:r>
              <a:rPr lang="en-US" sz="10000" b="1" dirty="0">
                <a:solidFill>
                  <a:srgbClr val="FFFFFF"/>
                </a:solidFill>
                <a:latin typeface="Arial"/>
                <a:cs typeface="Arial"/>
              </a:rPr>
              <a:t> </a:t>
            </a:r>
            <a:r>
              <a:rPr lang="en-US" sz="10000" b="1" dirty="0" err="1">
                <a:solidFill>
                  <a:srgbClr val="FFFFFF"/>
                </a:solidFill>
                <a:latin typeface="Arial"/>
                <a:cs typeface="Arial"/>
              </a:rPr>
              <a:t>người</a:t>
            </a:r>
            <a:r>
              <a:rPr lang="en-US" sz="10000" b="1" dirty="0">
                <a:solidFill>
                  <a:srgbClr val="FFFFFF"/>
                </a:solidFill>
                <a:latin typeface="Arial"/>
                <a:cs typeface="Arial"/>
              </a:rPr>
              <a:t> </a:t>
            </a:r>
            <a:r>
              <a:rPr lang="en-US" sz="10000" b="1" dirty="0" err="1">
                <a:solidFill>
                  <a:srgbClr val="FFFFFF"/>
                </a:solidFill>
                <a:latin typeface="Arial"/>
                <a:cs typeface="Arial"/>
              </a:rPr>
              <a:t>đã</a:t>
            </a:r>
            <a:r>
              <a:rPr lang="en-US" sz="10000" b="1" dirty="0">
                <a:solidFill>
                  <a:srgbClr val="FFFFFF"/>
                </a:solidFill>
                <a:latin typeface="Arial"/>
                <a:cs typeface="Arial"/>
              </a:rPr>
              <a:t> </a:t>
            </a:r>
            <a:r>
              <a:rPr lang="en-US" sz="10000" b="1" dirty="0" err="1">
                <a:solidFill>
                  <a:srgbClr val="FFFFFF"/>
                </a:solidFill>
                <a:latin typeface="Arial"/>
                <a:cs typeface="Arial"/>
              </a:rPr>
              <a:t>lắng</a:t>
            </a:r>
            <a:r>
              <a:rPr lang="en-US" sz="10000" b="1" dirty="0">
                <a:solidFill>
                  <a:srgbClr val="FFFFFF"/>
                </a:solidFill>
                <a:latin typeface="Arial"/>
                <a:cs typeface="Arial"/>
              </a:rPr>
              <a:t> </a:t>
            </a:r>
            <a:r>
              <a:rPr lang="en-US" sz="10000" b="1" dirty="0" err="1">
                <a:solidFill>
                  <a:srgbClr val="FFFFFF"/>
                </a:solidFill>
                <a:latin typeface="Arial"/>
                <a:cs typeface="Arial"/>
              </a:rPr>
              <a:t>nghe</a:t>
            </a:r>
            <a:r>
              <a:rPr lang="en-US" sz="10000" b="1" dirty="0">
                <a:solidFill>
                  <a:srgbClr val="FFFFFF"/>
                </a:solidFill>
                <a:latin typeface="Arial"/>
                <a:cs typeface="Arial"/>
              </a:rPr>
              <a:t>!</a:t>
            </a:r>
          </a:p>
        </p:txBody>
      </p:sp>
    </p:spTree>
    <p:extLst>
      <p:ext uri="{BB962C8B-B14F-4D97-AF65-F5344CB8AC3E}">
        <p14:creationId xmlns:p14="http://schemas.microsoft.com/office/powerpoint/2010/main" val="141470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597</TotalTime>
  <Words>616</Words>
  <Application>Microsoft Office PowerPoint</Application>
  <PresentationFormat>Custom</PresentationFormat>
  <Paragraphs>73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Thuyết Nguyễn</cp:lastModifiedBy>
  <cp:revision>45</cp:revision>
  <dcterms:created xsi:type="dcterms:W3CDTF">2022-08-02T03:49:07Z</dcterms:created>
  <dcterms:modified xsi:type="dcterms:W3CDTF">2025-03-17T02:51:13Z</dcterms:modified>
</cp:coreProperties>
</file>