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77" r:id="rId8"/>
    <p:sldId id="264" r:id="rId9"/>
    <p:sldId id="265" r:id="rId10"/>
    <p:sldId id="266" r:id="rId11"/>
    <p:sldId id="278" r:id="rId12"/>
    <p:sldId id="267" r:id="rId13"/>
    <p:sldId id="286" r:id="rId14"/>
    <p:sldId id="288" r:id="rId15"/>
    <p:sldId id="287" r:id="rId16"/>
    <p:sldId id="285" r:id="rId17"/>
    <p:sldId id="268" r:id="rId18"/>
    <p:sldId id="269" r:id="rId19"/>
    <p:sldId id="279" r:id="rId20"/>
    <p:sldId id="280" r:id="rId21"/>
    <p:sldId id="281" r:id="rId22"/>
    <p:sldId id="289" r:id="rId23"/>
    <p:sldId id="271" r:id="rId24"/>
    <p:sldId id="270" r:id="rId25"/>
    <p:sldId id="272" r:id="rId26"/>
    <p:sldId id="282" r:id="rId27"/>
    <p:sldId id="275" r:id="rId28"/>
    <p:sldId id="273" r:id="rId29"/>
    <p:sldId id="274"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6" autoAdjust="0"/>
    <p:restoredTop sz="94660"/>
  </p:normalViewPr>
  <p:slideViewPr>
    <p:cSldViewPr snapToGrid="0">
      <p:cViewPr>
        <p:scale>
          <a:sx n="81" d="100"/>
          <a:sy n="81" d="100"/>
        </p:scale>
        <p:origin x="-210"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2F5EDF0-C84D-4334-A84A-FBF6807D7D08}"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33055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F5EDF0-C84D-4334-A84A-FBF6807D7D08}"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308737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F5EDF0-C84D-4334-A84A-FBF6807D7D08}"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189381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F5EDF0-C84D-4334-A84A-FBF6807D7D08}"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381924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F5EDF0-C84D-4334-A84A-FBF6807D7D08}"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42886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F5EDF0-C84D-4334-A84A-FBF6807D7D08}"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427641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F5EDF0-C84D-4334-A84A-FBF6807D7D08}" type="datetimeFigureOut">
              <a:rPr lang="en-US" smtClean="0"/>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11714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F5EDF0-C84D-4334-A84A-FBF6807D7D08}" type="datetimeFigureOut">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428324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5EDF0-C84D-4334-A84A-FBF6807D7D08}" type="datetimeFigureOut">
              <a:rPr lang="en-US" smtClean="0"/>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66222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F5EDF0-C84D-4334-A84A-FBF6807D7D08}"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205749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F5EDF0-C84D-4334-A84A-FBF6807D7D08}"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398617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5EDF0-C84D-4334-A84A-FBF6807D7D08}" type="datetimeFigureOut">
              <a:rPr lang="en-US" smtClean="0"/>
              <a:t>6/1/2016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332DC-9A45-45B6-B4BA-3582BED37030}" type="slidenum">
              <a:rPr lang="en-US" smtClean="0"/>
              <a:t>‹#›</a:t>
            </a:fld>
            <a:endParaRPr lang="en-US"/>
          </a:p>
        </p:txBody>
      </p:sp>
    </p:spTree>
    <p:extLst>
      <p:ext uri="{BB962C8B-B14F-4D97-AF65-F5344CB8AC3E}">
        <p14:creationId xmlns:p14="http://schemas.microsoft.com/office/powerpoint/2010/main" val="2088321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spark.HadoopRDD@1d4cee0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ark.apache.org/docs/latest/mllib-guide.html" TargetMode="External"/><Relationship Id="rId2" Type="http://schemas.openxmlformats.org/officeDocument/2006/relationships/hyperlink" Target="http://spark.apache.org/docs/latest/sql-programming-guide.html" TargetMode="External"/><Relationship Id="rId1" Type="http://schemas.openxmlformats.org/officeDocument/2006/relationships/slideLayout" Target="../slideLayouts/slideLayout2.xml"/><Relationship Id="rId5" Type="http://schemas.openxmlformats.org/officeDocument/2006/relationships/hyperlink" Target="http://spark.apache.org/docs/latest/streaming-programming-guide.html" TargetMode="External"/><Relationship Id="rId4" Type="http://schemas.openxmlformats.org/officeDocument/2006/relationships/hyperlink" Target="http://spark.apache.org/docs/latest/graphx-programming-guide.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ark.apache.org/docs/latest/cluster-overview.html" TargetMode="External"/><Relationship Id="rId2" Type="http://schemas.openxmlformats.org/officeDocument/2006/relationships/hyperlink" Target="http://spark.apache.org/docs/late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spark.ParallelCollection@10d13e3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5</a:t>
            </a:r>
            <a:br>
              <a:rPr lang="en-US" dirty="0" smtClean="0"/>
            </a:br>
            <a:r>
              <a:rPr lang="en-US" dirty="0" smtClean="0"/>
              <a:t>Spark</a:t>
            </a:r>
            <a:endParaRPr lang="en-US" dirty="0"/>
          </a:p>
        </p:txBody>
      </p:sp>
    </p:spTree>
    <p:extLst>
      <p:ext uri="{BB962C8B-B14F-4D97-AF65-F5344CB8AC3E}">
        <p14:creationId xmlns:p14="http://schemas.microsoft.com/office/powerpoint/2010/main" val="1652086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Transformation</a:t>
            </a:r>
            <a:endParaRPr lang="en-US" dirty="0"/>
          </a:p>
        </p:txBody>
      </p:sp>
      <p:sp>
        <p:nvSpPr>
          <p:cNvPr id="3" name="Content Placeholder 2"/>
          <p:cNvSpPr>
            <a:spLocks noGrp="1"/>
          </p:cNvSpPr>
          <p:nvPr>
            <p:ph idx="1"/>
          </p:nvPr>
        </p:nvSpPr>
        <p:spPr>
          <a:xfrm>
            <a:off x="431800" y="1563158"/>
            <a:ext cx="10515600" cy="2585508"/>
          </a:xfrm>
        </p:spPr>
        <p:txBody>
          <a:bodyPr>
            <a:noAutofit/>
          </a:bodyPr>
          <a:lstStyle/>
          <a:p>
            <a:pPr>
              <a:lnSpc>
                <a:spcPct val="100000"/>
              </a:lnSpc>
            </a:pPr>
            <a:r>
              <a:rPr lang="en-US" sz="3200" dirty="0"/>
              <a:t>Transformations create a new dataset </a:t>
            </a:r>
            <a:r>
              <a:rPr lang="en-US" sz="3200" dirty="0" smtClean="0"/>
              <a:t>from an </a:t>
            </a:r>
            <a:r>
              <a:rPr lang="en-US" sz="3200" dirty="0"/>
              <a:t>existing </a:t>
            </a:r>
            <a:r>
              <a:rPr lang="en-US" sz="3200" dirty="0" smtClean="0"/>
              <a:t>one</a:t>
            </a:r>
          </a:p>
          <a:p>
            <a:pPr marL="457200" lvl="1" indent="0">
              <a:buNone/>
            </a:pPr>
            <a:r>
              <a:rPr lang="en-US" dirty="0" err="1" smtClean="0">
                <a:solidFill>
                  <a:srgbClr val="FF0000"/>
                </a:solidFill>
              </a:rPr>
              <a:t>scala</a:t>
            </a:r>
            <a:r>
              <a:rPr lang="en-US" b="1" dirty="0">
                <a:solidFill>
                  <a:srgbClr val="FF0000"/>
                </a:solidFill>
              </a:rPr>
              <a:t>&gt; </a:t>
            </a:r>
            <a:r>
              <a:rPr lang="en-US" b="1" dirty="0" err="1">
                <a:solidFill>
                  <a:srgbClr val="FF0000"/>
                </a:solidFill>
              </a:rPr>
              <a:t>val</a:t>
            </a:r>
            <a:r>
              <a:rPr lang="en-US" b="1" dirty="0">
                <a:solidFill>
                  <a:srgbClr val="FF0000"/>
                </a:solidFill>
              </a:rPr>
              <a:t> </a:t>
            </a:r>
            <a:r>
              <a:rPr lang="en-US" dirty="0" err="1">
                <a:solidFill>
                  <a:srgbClr val="FF0000"/>
                </a:solidFill>
              </a:rPr>
              <a:t>distFile</a:t>
            </a:r>
            <a:r>
              <a:rPr lang="en-US" dirty="0">
                <a:solidFill>
                  <a:srgbClr val="FF0000"/>
                </a:solidFill>
              </a:rPr>
              <a:t> </a:t>
            </a:r>
            <a:r>
              <a:rPr lang="en-US" b="1" dirty="0">
                <a:solidFill>
                  <a:srgbClr val="FF0000"/>
                </a:solidFill>
              </a:rPr>
              <a:t>= </a:t>
            </a:r>
            <a:r>
              <a:rPr lang="en-US" dirty="0" err="1">
                <a:solidFill>
                  <a:srgbClr val="FF0000"/>
                </a:solidFill>
              </a:rPr>
              <a:t>sc</a:t>
            </a:r>
            <a:r>
              <a:rPr lang="en-US" b="1" dirty="0" err="1">
                <a:solidFill>
                  <a:srgbClr val="FF0000"/>
                </a:solidFill>
              </a:rPr>
              <a:t>.</a:t>
            </a:r>
            <a:r>
              <a:rPr lang="en-US" dirty="0" err="1">
                <a:solidFill>
                  <a:srgbClr val="FF0000"/>
                </a:solidFill>
              </a:rPr>
              <a:t>textFile</a:t>
            </a:r>
            <a:r>
              <a:rPr lang="en-US" b="1" dirty="0">
                <a:solidFill>
                  <a:srgbClr val="FF0000"/>
                </a:solidFill>
              </a:rPr>
              <a:t>(</a:t>
            </a:r>
            <a:r>
              <a:rPr lang="en-US" dirty="0">
                <a:solidFill>
                  <a:srgbClr val="FF0000"/>
                </a:solidFill>
              </a:rPr>
              <a:t>"README.md"</a:t>
            </a:r>
            <a:r>
              <a:rPr lang="en-US" b="1" dirty="0">
                <a:solidFill>
                  <a:srgbClr val="FF0000"/>
                </a:solidFill>
              </a:rPr>
              <a:t>)</a:t>
            </a:r>
            <a:r>
              <a:rPr lang="en-US" dirty="0">
                <a:solidFill>
                  <a:srgbClr val="FF0000"/>
                </a:solidFill>
              </a:rPr>
              <a:t>!</a:t>
            </a:r>
          </a:p>
          <a:p>
            <a:pPr marL="457200" lvl="1" indent="0">
              <a:buNone/>
            </a:pPr>
            <a:r>
              <a:rPr lang="en-US" dirty="0" err="1" smtClean="0"/>
              <a:t>distFile</a:t>
            </a:r>
            <a:r>
              <a:rPr lang="en-US" b="1" dirty="0" smtClean="0"/>
              <a:t>: </a:t>
            </a:r>
            <a:r>
              <a:rPr lang="en-US" b="1" dirty="0" err="1"/>
              <a:t>spark.RDD</a:t>
            </a:r>
            <a:r>
              <a:rPr lang="en-US" b="1" dirty="0"/>
              <a:t>[String] = </a:t>
            </a:r>
            <a:r>
              <a:rPr lang="en-US" dirty="0" smtClean="0">
                <a:hlinkClick r:id="rId2"/>
              </a:rPr>
              <a:t>spark</a:t>
            </a:r>
            <a:r>
              <a:rPr lang="en-US" b="1" dirty="0" smtClean="0">
                <a:hlinkClick r:id="rId2"/>
              </a:rPr>
              <a:t>.HadoopRDD@</a:t>
            </a:r>
            <a:r>
              <a:rPr lang="en-US" dirty="0" smtClean="0">
                <a:hlinkClick r:id="rId2"/>
              </a:rPr>
              <a:t>1d4cee08</a:t>
            </a:r>
            <a:endParaRPr lang="en-US" dirty="0" smtClean="0"/>
          </a:p>
          <a:p>
            <a:pPr marL="457200" lvl="1" indent="0">
              <a:buNone/>
            </a:pPr>
            <a:r>
              <a:rPr lang="en-US" dirty="0" err="1" smtClean="0">
                <a:solidFill>
                  <a:srgbClr val="FF0000"/>
                </a:solidFill>
              </a:rPr>
              <a:t>scala</a:t>
            </a:r>
            <a:r>
              <a:rPr lang="en-US" dirty="0" smtClean="0">
                <a:solidFill>
                  <a:srgbClr val="FF0000"/>
                </a:solidFill>
              </a:rPr>
              <a:t>&gt;</a:t>
            </a:r>
            <a:r>
              <a:rPr lang="en-US" dirty="0" err="1" smtClean="0">
                <a:solidFill>
                  <a:srgbClr val="FF0000"/>
                </a:solidFill>
              </a:rPr>
              <a:t>val</a:t>
            </a:r>
            <a:r>
              <a:rPr lang="en-US" dirty="0" smtClean="0">
                <a:solidFill>
                  <a:srgbClr val="FF0000"/>
                </a:solidFill>
              </a:rPr>
              <a:t>  </a:t>
            </a:r>
            <a:r>
              <a:rPr lang="en-US" dirty="0" err="1" smtClean="0">
                <a:solidFill>
                  <a:srgbClr val="FF0000"/>
                </a:solidFill>
              </a:rPr>
              <a:t>scalaLines</a:t>
            </a:r>
            <a:r>
              <a:rPr lang="en-US" dirty="0" smtClean="0">
                <a:solidFill>
                  <a:srgbClr val="FF0000"/>
                </a:solidFill>
              </a:rPr>
              <a:t> = </a:t>
            </a:r>
            <a:r>
              <a:rPr lang="en-US" dirty="0" err="1" smtClean="0">
                <a:solidFill>
                  <a:srgbClr val="FF0000"/>
                </a:solidFill>
              </a:rPr>
              <a:t>lines.filter</a:t>
            </a:r>
            <a:r>
              <a:rPr lang="en-US" dirty="0" smtClean="0">
                <a:solidFill>
                  <a:srgbClr val="FF0000"/>
                </a:solidFill>
              </a:rPr>
              <a:t>(w =&gt; </a:t>
            </a:r>
            <a:r>
              <a:rPr lang="en-US" dirty="0" err="1" smtClean="0">
                <a:solidFill>
                  <a:srgbClr val="FF0000"/>
                </a:solidFill>
              </a:rPr>
              <a:t>w.contains</a:t>
            </a:r>
            <a:r>
              <a:rPr lang="en-US" dirty="0" smtClean="0">
                <a:solidFill>
                  <a:srgbClr val="FF0000"/>
                </a:solidFill>
              </a:rPr>
              <a:t>(“Scala”))</a:t>
            </a:r>
          </a:p>
          <a:p>
            <a:pPr marL="457200" lvl="1" indent="0">
              <a:buNone/>
            </a:pPr>
            <a:r>
              <a:rPr lang="en-US" dirty="0" err="1" smtClean="0"/>
              <a:t>scalaLines</a:t>
            </a:r>
            <a:r>
              <a:rPr lang="en-US" dirty="0" smtClean="0"/>
              <a:t>: </a:t>
            </a:r>
            <a:r>
              <a:rPr lang="en-US" b="1" dirty="0" err="1"/>
              <a:t>spark.RDD</a:t>
            </a:r>
            <a:r>
              <a:rPr lang="en-US" b="1" dirty="0"/>
              <a:t>[String</a:t>
            </a:r>
            <a:r>
              <a:rPr lang="en-US" dirty="0" smtClean="0"/>
              <a:t>] = </a:t>
            </a:r>
            <a:r>
              <a:rPr lang="en-US" dirty="0" err="1" smtClean="0"/>
              <a:t>FilteredRDD</a:t>
            </a:r>
            <a:r>
              <a:rPr lang="en-US" dirty="0" smtClean="0"/>
              <a:t>[…]            </a:t>
            </a:r>
          </a:p>
          <a:p>
            <a:pPr>
              <a:lnSpc>
                <a:spcPct val="100000"/>
              </a:lnSpc>
            </a:pPr>
            <a:r>
              <a:rPr lang="en-US" sz="3200" dirty="0"/>
              <a:t>All transformations in Spark are </a:t>
            </a:r>
            <a:r>
              <a:rPr lang="en-US" sz="3200" i="1" dirty="0"/>
              <a:t>lazy</a:t>
            </a:r>
            <a:r>
              <a:rPr lang="en-US" sz="3200" dirty="0"/>
              <a:t>: </a:t>
            </a:r>
            <a:r>
              <a:rPr lang="en-US" sz="3200" dirty="0" smtClean="0"/>
              <a:t>they do </a:t>
            </a:r>
            <a:r>
              <a:rPr lang="en-US" sz="3200" dirty="0"/>
              <a:t>not compute their results right away </a:t>
            </a:r>
            <a:r>
              <a:rPr lang="en-US" sz="3200" dirty="0" smtClean="0"/>
              <a:t>– instead </a:t>
            </a:r>
            <a:r>
              <a:rPr lang="en-US" sz="3200" dirty="0"/>
              <a:t>they remember the </a:t>
            </a:r>
            <a:r>
              <a:rPr lang="en-US" sz="3200" dirty="0" smtClean="0"/>
              <a:t>transformations applied </a:t>
            </a:r>
            <a:r>
              <a:rPr lang="en-US" sz="3200" dirty="0"/>
              <a:t>to some base </a:t>
            </a:r>
            <a:r>
              <a:rPr lang="en-US" sz="3200" dirty="0" smtClean="0"/>
              <a:t>dataset for: </a:t>
            </a:r>
          </a:p>
          <a:p>
            <a:pPr lvl="1">
              <a:lnSpc>
                <a:spcPct val="100000"/>
              </a:lnSpc>
            </a:pPr>
            <a:r>
              <a:rPr lang="en-US" sz="2800" dirty="0"/>
              <a:t>optimize the required calculations</a:t>
            </a:r>
          </a:p>
          <a:p>
            <a:pPr lvl="1">
              <a:lnSpc>
                <a:spcPct val="100000"/>
              </a:lnSpc>
            </a:pPr>
            <a:r>
              <a:rPr lang="en-US" sz="2800" dirty="0"/>
              <a:t>recover from lost data partitions</a:t>
            </a:r>
          </a:p>
        </p:txBody>
      </p:sp>
    </p:spTree>
    <p:extLst>
      <p:ext uri="{BB962C8B-B14F-4D97-AF65-F5344CB8AC3E}">
        <p14:creationId xmlns:p14="http://schemas.microsoft.com/office/powerpoint/2010/main" val="3732910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Actions</a:t>
            </a:r>
            <a:endParaRPr lang="en-US" dirty="0"/>
          </a:p>
        </p:txBody>
      </p:sp>
      <p:sp>
        <p:nvSpPr>
          <p:cNvPr id="3" name="Content Placeholder 2"/>
          <p:cNvSpPr>
            <a:spLocks noGrp="1"/>
          </p:cNvSpPr>
          <p:nvPr>
            <p:ph idx="1"/>
          </p:nvPr>
        </p:nvSpPr>
        <p:spPr>
          <a:xfrm>
            <a:off x="431800" y="1563158"/>
            <a:ext cx="10515600" cy="4721732"/>
          </a:xfrm>
        </p:spPr>
        <p:txBody>
          <a:bodyPr>
            <a:noAutofit/>
          </a:bodyPr>
          <a:lstStyle/>
          <a:p>
            <a:pPr>
              <a:lnSpc>
                <a:spcPct val="100000"/>
              </a:lnSpc>
            </a:pPr>
            <a:r>
              <a:rPr lang="en-US" sz="2800" dirty="0" smtClean="0"/>
              <a:t>Compute a result based on an RDD</a:t>
            </a:r>
          </a:p>
          <a:p>
            <a:pPr>
              <a:lnSpc>
                <a:spcPct val="100000"/>
              </a:lnSpc>
            </a:pPr>
            <a:r>
              <a:rPr lang="en-US" dirty="0" smtClean="0"/>
              <a:t>Return it to either the driver program or save it to an external storage system (e.g., HDFS)</a:t>
            </a:r>
          </a:p>
          <a:p>
            <a:pPr marL="0" indent="0" algn="ctr">
              <a:lnSpc>
                <a:spcPct val="100000"/>
              </a:lnSpc>
              <a:buNone/>
            </a:pPr>
            <a:r>
              <a:rPr lang="en-US" b="1" dirty="0" smtClean="0"/>
              <a:t>Word count </a:t>
            </a:r>
          </a:p>
          <a:p>
            <a:pPr marL="0" indent="0">
              <a:buNone/>
            </a:pPr>
            <a:r>
              <a:rPr lang="en-US" dirty="0" err="1">
                <a:solidFill>
                  <a:srgbClr val="FF0000"/>
                </a:solidFill>
              </a:rPr>
              <a:t>val</a:t>
            </a:r>
            <a:r>
              <a:rPr lang="en-US" dirty="0">
                <a:solidFill>
                  <a:srgbClr val="FF0000"/>
                </a:solidFill>
              </a:rPr>
              <a:t> </a:t>
            </a:r>
            <a:r>
              <a:rPr lang="en-US" dirty="0" err="1">
                <a:solidFill>
                  <a:srgbClr val="FF0000"/>
                </a:solidFill>
              </a:rPr>
              <a:t>textFile</a:t>
            </a:r>
            <a:r>
              <a:rPr lang="en-US" dirty="0">
                <a:solidFill>
                  <a:srgbClr val="FF0000"/>
                </a:solidFill>
              </a:rPr>
              <a:t> = </a:t>
            </a:r>
            <a:r>
              <a:rPr lang="en-US" dirty="0" err="1">
                <a:solidFill>
                  <a:srgbClr val="FF0000"/>
                </a:solidFill>
              </a:rPr>
              <a:t>sc.textFile</a:t>
            </a:r>
            <a:r>
              <a:rPr lang="en-US" dirty="0">
                <a:solidFill>
                  <a:srgbClr val="FF0000"/>
                </a:solidFill>
              </a:rPr>
              <a:t>("</a:t>
            </a:r>
            <a:r>
              <a:rPr lang="en-US" dirty="0" err="1">
                <a:solidFill>
                  <a:srgbClr val="FF0000"/>
                </a:solidFill>
              </a:rPr>
              <a:t>hdfs</a:t>
            </a:r>
            <a:r>
              <a:rPr lang="en-US" dirty="0">
                <a:solidFill>
                  <a:srgbClr val="FF0000"/>
                </a:solidFill>
              </a:rPr>
              <a:t>://...")</a:t>
            </a:r>
          </a:p>
          <a:p>
            <a:pPr marL="0" indent="0">
              <a:buNone/>
            </a:pPr>
            <a:r>
              <a:rPr lang="en-US" dirty="0" err="1">
                <a:solidFill>
                  <a:srgbClr val="FF0000"/>
                </a:solidFill>
              </a:rPr>
              <a:t>val</a:t>
            </a:r>
            <a:r>
              <a:rPr lang="en-US" dirty="0">
                <a:solidFill>
                  <a:srgbClr val="FF0000"/>
                </a:solidFill>
              </a:rPr>
              <a:t> counts = </a:t>
            </a:r>
            <a:r>
              <a:rPr lang="en-US" dirty="0" err="1">
                <a:solidFill>
                  <a:srgbClr val="FF0000"/>
                </a:solidFill>
              </a:rPr>
              <a:t>textFile.flatMap</a:t>
            </a:r>
            <a:r>
              <a:rPr lang="en-US" dirty="0">
                <a:solidFill>
                  <a:srgbClr val="FF0000"/>
                </a:solidFill>
              </a:rPr>
              <a:t>(line =&gt; </a:t>
            </a:r>
            <a:r>
              <a:rPr lang="en-US" dirty="0" err="1">
                <a:solidFill>
                  <a:srgbClr val="FF0000"/>
                </a:solidFill>
              </a:rPr>
              <a:t>line.split</a:t>
            </a:r>
            <a:r>
              <a:rPr lang="en-US" dirty="0">
                <a:solidFill>
                  <a:srgbClr val="FF0000"/>
                </a:solidFill>
              </a:rPr>
              <a:t>(" "))</a:t>
            </a:r>
          </a:p>
          <a:p>
            <a:pPr marL="0" indent="0">
              <a:buNone/>
            </a:pPr>
            <a:r>
              <a:rPr lang="en-US" dirty="0">
                <a:solidFill>
                  <a:srgbClr val="FF0000"/>
                </a:solidFill>
              </a:rPr>
              <a:t>                 .map(word =&gt; (word, 1))</a:t>
            </a:r>
          </a:p>
          <a:p>
            <a:pPr marL="0" indent="0">
              <a:buNone/>
            </a:pPr>
            <a:r>
              <a:rPr lang="en-US" dirty="0">
                <a:solidFill>
                  <a:srgbClr val="FF0000"/>
                </a:solidFill>
              </a:rPr>
              <a:t>                 .</a:t>
            </a:r>
            <a:r>
              <a:rPr lang="en-US" dirty="0" err="1">
                <a:solidFill>
                  <a:srgbClr val="FF0000"/>
                </a:solidFill>
              </a:rPr>
              <a:t>reduceByKey</a:t>
            </a:r>
            <a:r>
              <a:rPr lang="en-US" dirty="0">
                <a:solidFill>
                  <a:srgbClr val="FF0000"/>
                </a:solidFill>
              </a:rPr>
              <a:t>(_ + _)</a:t>
            </a:r>
          </a:p>
          <a:p>
            <a:pPr marL="0" indent="0">
              <a:buNone/>
            </a:pPr>
            <a:r>
              <a:rPr lang="en-US" dirty="0" err="1">
                <a:solidFill>
                  <a:srgbClr val="FF0000"/>
                </a:solidFill>
              </a:rPr>
              <a:t>counts.saveAsTextFile</a:t>
            </a:r>
            <a:r>
              <a:rPr lang="en-US" dirty="0">
                <a:solidFill>
                  <a:srgbClr val="FF0000"/>
                </a:solidFill>
              </a:rPr>
              <a:t>("</a:t>
            </a:r>
            <a:r>
              <a:rPr lang="en-US" dirty="0" err="1">
                <a:solidFill>
                  <a:srgbClr val="FF0000"/>
                </a:solidFill>
              </a:rPr>
              <a:t>hdfs</a:t>
            </a:r>
            <a:r>
              <a:rPr lang="en-US" dirty="0">
                <a:solidFill>
                  <a:srgbClr val="FF0000"/>
                </a:solidFill>
              </a:rPr>
              <a:t>://...")</a:t>
            </a:r>
          </a:p>
          <a:p>
            <a:pPr marL="0" indent="0">
              <a:lnSpc>
                <a:spcPct val="100000"/>
              </a:lnSpc>
              <a:buNone/>
            </a:pPr>
            <a:endParaRPr lang="en-US" dirty="0" smtClean="0"/>
          </a:p>
        </p:txBody>
      </p:sp>
    </p:spTree>
    <p:extLst>
      <p:ext uri="{BB962C8B-B14F-4D97-AF65-F5344CB8AC3E}">
        <p14:creationId xmlns:p14="http://schemas.microsoft.com/office/powerpoint/2010/main" val="3473488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Common Transformations and Actions</a:t>
            </a:r>
            <a:endParaRPr lang="en-US" dirty="0"/>
          </a:p>
        </p:txBody>
      </p:sp>
      <p:sp>
        <p:nvSpPr>
          <p:cNvPr id="3" name="Content Placeholder 2"/>
          <p:cNvSpPr>
            <a:spLocks noGrp="1"/>
          </p:cNvSpPr>
          <p:nvPr>
            <p:ph idx="1"/>
          </p:nvPr>
        </p:nvSpPr>
        <p:spPr/>
        <p:txBody>
          <a:bodyPr/>
          <a:lstStyle/>
          <a:p>
            <a:pPr marL="0" indent="0">
              <a:buNone/>
            </a:pPr>
            <a:r>
              <a:rPr lang="en-US" b="1" dirty="0" smtClean="0"/>
              <a:t>Element-wise transformations</a:t>
            </a:r>
          </a:p>
          <a:p>
            <a:pPr marL="0" indent="0">
              <a:buNone/>
            </a:pPr>
            <a:r>
              <a:rPr lang="en-US" dirty="0" smtClean="0"/>
              <a:t>map</a:t>
            </a:r>
          </a:p>
          <a:p>
            <a:pPr marL="0" indent="0">
              <a:buNone/>
            </a:pPr>
            <a:r>
              <a:rPr lang="en-US" dirty="0" err="1" smtClean="0"/>
              <a:t>val</a:t>
            </a:r>
            <a:r>
              <a:rPr lang="en-US" dirty="0" smtClean="0"/>
              <a:t> input = </a:t>
            </a:r>
            <a:r>
              <a:rPr lang="en-US" dirty="0" err="1" smtClean="0"/>
              <a:t>sc.parallelize</a:t>
            </a:r>
            <a:r>
              <a:rPr lang="en-US" dirty="0" smtClean="0"/>
              <a:t>(List(7, 5, 2, 9))</a:t>
            </a:r>
          </a:p>
          <a:p>
            <a:pPr marL="0" indent="0">
              <a:buNone/>
            </a:pPr>
            <a:r>
              <a:rPr lang="en-US" dirty="0" err="1" smtClean="0"/>
              <a:t>val</a:t>
            </a:r>
            <a:r>
              <a:rPr lang="en-US" dirty="0" smtClean="0"/>
              <a:t> result = </a:t>
            </a:r>
            <a:r>
              <a:rPr lang="en-US" dirty="0" err="1" smtClean="0"/>
              <a:t>input.map</a:t>
            </a:r>
            <a:r>
              <a:rPr lang="en-US" dirty="0" smtClean="0"/>
              <a:t>(x =&gt; x * x)</a:t>
            </a:r>
          </a:p>
          <a:p>
            <a:pPr marL="0" indent="0">
              <a:buNone/>
            </a:pPr>
            <a:r>
              <a:rPr lang="en-US" dirty="0" err="1" smtClean="0"/>
              <a:t>println</a:t>
            </a:r>
            <a:r>
              <a:rPr lang="en-US" dirty="0" smtClean="0"/>
              <a:t>(</a:t>
            </a:r>
            <a:r>
              <a:rPr lang="en-US" dirty="0" err="1" smtClean="0"/>
              <a:t>result.collect</a:t>
            </a:r>
            <a:r>
              <a:rPr lang="en-US" dirty="0"/>
              <a:t>().</a:t>
            </a:r>
            <a:r>
              <a:rPr lang="en-US" dirty="0" err="1"/>
              <a:t>mkString</a:t>
            </a:r>
            <a:r>
              <a:rPr lang="en-US" dirty="0"/>
              <a:t>(", </a:t>
            </a:r>
            <a:r>
              <a:rPr lang="en-US" dirty="0" smtClean="0"/>
              <a:t>"))   // 49, 25, 4, 81</a:t>
            </a:r>
          </a:p>
          <a:p>
            <a:pPr marL="0" indent="0">
              <a:buNone/>
            </a:pPr>
            <a:endParaRPr lang="en-US" b="1" dirty="0" smtClean="0"/>
          </a:p>
          <a:p>
            <a:pPr marL="0" indent="0">
              <a:buNone/>
            </a:pPr>
            <a:r>
              <a:rPr lang="en-US" dirty="0" smtClean="0"/>
              <a:t>Note:</a:t>
            </a:r>
            <a:r>
              <a:rPr lang="en-US" b="1" dirty="0" smtClean="0"/>
              <a:t> </a:t>
            </a:r>
            <a:r>
              <a:rPr lang="en-US" dirty="0" err="1" smtClean="0"/>
              <a:t>result.foreach</a:t>
            </a:r>
            <a:r>
              <a:rPr lang="en-US" dirty="0" smtClean="0"/>
              <a:t>(</a:t>
            </a:r>
            <a:r>
              <a:rPr lang="en-US" dirty="0" err="1" smtClean="0"/>
              <a:t>println</a:t>
            </a:r>
            <a:r>
              <a:rPr lang="en-US" dirty="0" smtClean="0"/>
              <a:t>) will print  each number in a separate line and </a:t>
            </a:r>
            <a:r>
              <a:rPr lang="en-US" dirty="0" err="1" smtClean="0"/>
              <a:t>result.foreach</a:t>
            </a:r>
            <a:r>
              <a:rPr lang="en-US" dirty="0" smtClean="0"/>
              <a:t>(print) will print 4925481</a:t>
            </a:r>
            <a:endParaRPr lang="en-US" b="1" dirty="0"/>
          </a:p>
          <a:p>
            <a:pPr marL="0" indent="0">
              <a:buNone/>
            </a:pPr>
            <a:endParaRPr lang="en-US" b="1" dirty="0"/>
          </a:p>
        </p:txBody>
      </p:sp>
    </p:spTree>
    <p:extLst>
      <p:ext uri="{BB962C8B-B14F-4D97-AF65-F5344CB8AC3E}">
        <p14:creationId xmlns:p14="http://schemas.microsoft.com/office/powerpoint/2010/main" val="3032467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lstStyle/>
          <a:p>
            <a:r>
              <a:rPr lang="en-US" dirty="0" smtClean="0"/>
              <a:t>RDD – Common Transformations and Actions</a:t>
            </a:r>
            <a:endParaRPr lang="en-US" dirty="0"/>
          </a:p>
        </p:txBody>
      </p:sp>
      <p:sp>
        <p:nvSpPr>
          <p:cNvPr id="3" name="Content Placeholder 2"/>
          <p:cNvSpPr>
            <a:spLocks noGrp="1"/>
          </p:cNvSpPr>
          <p:nvPr>
            <p:ph idx="1"/>
          </p:nvPr>
        </p:nvSpPr>
        <p:spPr>
          <a:xfrm>
            <a:off x="838200" y="1378038"/>
            <a:ext cx="10515600" cy="5228824"/>
          </a:xfrm>
        </p:spPr>
        <p:txBody>
          <a:bodyPr>
            <a:normAutofit fontScale="92500" lnSpcReduction="10000"/>
          </a:bodyPr>
          <a:lstStyle/>
          <a:p>
            <a:pPr marL="0" indent="0">
              <a:buNone/>
            </a:pPr>
            <a:r>
              <a:rPr lang="en-US" b="1" dirty="0" smtClean="0"/>
              <a:t>Element-wise transformations</a:t>
            </a:r>
          </a:p>
          <a:p>
            <a:pPr marL="0" indent="0">
              <a:buNone/>
            </a:pPr>
            <a:r>
              <a:rPr lang="en-US" dirty="0" err="1" smtClean="0"/>
              <a:t>flatMap</a:t>
            </a:r>
            <a:r>
              <a:rPr lang="en-US" dirty="0" smtClean="0"/>
              <a:t>. </a:t>
            </a:r>
            <a:r>
              <a:rPr lang="en-US" dirty="0" smtClean="0">
                <a:solidFill>
                  <a:srgbClr val="FF0000"/>
                </a:solidFill>
              </a:rPr>
              <a:t>The function must return a list; </a:t>
            </a:r>
          </a:p>
          <a:p>
            <a:pPr marL="0" indent="0">
              <a:buNone/>
            </a:pPr>
            <a:r>
              <a:rPr lang="en-US" dirty="0" err="1">
                <a:solidFill>
                  <a:srgbClr val="00B0F0"/>
                </a:solidFill>
              </a:rPr>
              <a:t>val</a:t>
            </a:r>
            <a:r>
              <a:rPr lang="en-US" dirty="0">
                <a:solidFill>
                  <a:srgbClr val="00B0F0"/>
                </a:solidFill>
              </a:rPr>
              <a:t> lines = </a:t>
            </a:r>
            <a:r>
              <a:rPr lang="en-US" dirty="0" err="1">
                <a:solidFill>
                  <a:srgbClr val="00B0F0"/>
                </a:solidFill>
              </a:rPr>
              <a:t>sc.parallelize</a:t>
            </a:r>
            <a:r>
              <a:rPr lang="en-US" dirty="0">
                <a:solidFill>
                  <a:srgbClr val="00B0F0"/>
                </a:solidFill>
              </a:rPr>
              <a:t>(List("Once </a:t>
            </a:r>
            <a:r>
              <a:rPr lang="en-US" dirty="0" smtClean="0">
                <a:solidFill>
                  <a:srgbClr val="00B0F0"/>
                </a:solidFill>
              </a:rPr>
              <a:t>upon </a:t>
            </a:r>
            <a:r>
              <a:rPr lang="en-US" dirty="0">
                <a:solidFill>
                  <a:srgbClr val="00B0F0"/>
                </a:solidFill>
              </a:rPr>
              <a:t>a time “ , “Spark came “))</a:t>
            </a:r>
          </a:p>
          <a:p>
            <a:pPr marL="0" indent="0">
              <a:buNone/>
            </a:pPr>
            <a:r>
              <a:rPr lang="en-US" dirty="0" err="1">
                <a:solidFill>
                  <a:srgbClr val="00B0F0"/>
                </a:solidFill>
              </a:rPr>
              <a:t>val</a:t>
            </a:r>
            <a:r>
              <a:rPr lang="en-US" dirty="0">
                <a:solidFill>
                  <a:srgbClr val="00B0F0"/>
                </a:solidFill>
              </a:rPr>
              <a:t> words = </a:t>
            </a:r>
            <a:r>
              <a:rPr lang="en-US" dirty="0" err="1" smtClean="0">
                <a:solidFill>
                  <a:srgbClr val="00B0F0"/>
                </a:solidFill>
              </a:rPr>
              <a:t>lines.flatMap</a:t>
            </a:r>
            <a:r>
              <a:rPr lang="en-US" dirty="0" smtClean="0">
                <a:solidFill>
                  <a:srgbClr val="00B0F0"/>
                </a:solidFill>
              </a:rPr>
              <a:t>(w </a:t>
            </a:r>
            <a:r>
              <a:rPr lang="en-US" dirty="0">
                <a:solidFill>
                  <a:srgbClr val="00B0F0"/>
                </a:solidFill>
              </a:rPr>
              <a:t>=&gt; </a:t>
            </a:r>
            <a:r>
              <a:rPr lang="en-US" dirty="0" err="1">
                <a:solidFill>
                  <a:srgbClr val="00B0F0"/>
                </a:solidFill>
              </a:rPr>
              <a:t>w.split</a:t>
            </a:r>
            <a:r>
              <a:rPr lang="en-US" dirty="0">
                <a:solidFill>
                  <a:srgbClr val="00B0F0"/>
                </a:solidFill>
              </a:rPr>
              <a:t>(“, “))</a:t>
            </a:r>
            <a:r>
              <a:rPr lang="en-US" dirty="0" smtClean="0">
                <a:solidFill>
                  <a:srgbClr val="00B0F0"/>
                </a:solidFill>
              </a:rPr>
              <a:t> </a:t>
            </a:r>
          </a:p>
          <a:p>
            <a:pPr marL="0" indent="0">
              <a:buNone/>
            </a:pPr>
            <a:r>
              <a:rPr lang="en-US" dirty="0" err="1" smtClean="0">
                <a:solidFill>
                  <a:srgbClr val="00B0F0"/>
                </a:solidFill>
              </a:rPr>
              <a:t>words.foreach</a:t>
            </a:r>
            <a:r>
              <a:rPr lang="en-US" dirty="0" smtClean="0">
                <a:solidFill>
                  <a:srgbClr val="00B0F0"/>
                </a:solidFill>
              </a:rPr>
              <a:t>(</a:t>
            </a:r>
            <a:r>
              <a:rPr lang="en-US" dirty="0" err="1" smtClean="0">
                <a:solidFill>
                  <a:srgbClr val="00B0F0"/>
                </a:solidFill>
              </a:rPr>
              <a:t>println</a:t>
            </a:r>
            <a:r>
              <a:rPr lang="en-US" dirty="0" smtClean="0">
                <a:solidFill>
                  <a:srgbClr val="00B0F0"/>
                </a:solidFill>
              </a:rPr>
              <a:t>)</a:t>
            </a:r>
          </a:p>
          <a:p>
            <a:pPr marL="0" indent="0">
              <a:buNone/>
            </a:pPr>
            <a:r>
              <a:rPr lang="en-US" dirty="0" err="1" smtClean="0">
                <a:solidFill>
                  <a:srgbClr val="00B050"/>
                </a:solidFill>
              </a:rPr>
              <a:t>var</a:t>
            </a:r>
            <a:r>
              <a:rPr lang="en-US" dirty="0" smtClean="0">
                <a:solidFill>
                  <a:srgbClr val="00B050"/>
                </a:solidFill>
              </a:rPr>
              <a:t> numbers = </a:t>
            </a:r>
            <a:r>
              <a:rPr lang="en-US" dirty="0" err="1" smtClean="0">
                <a:solidFill>
                  <a:srgbClr val="00B050"/>
                </a:solidFill>
              </a:rPr>
              <a:t>sc.parallelize</a:t>
            </a:r>
            <a:r>
              <a:rPr lang="en-US" dirty="0" smtClean="0">
                <a:solidFill>
                  <a:srgbClr val="00B050"/>
                </a:solidFill>
              </a:rPr>
              <a:t>(List(7, 2, 9))</a:t>
            </a:r>
          </a:p>
          <a:p>
            <a:pPr marL="0" indent="0">
              <a:buNone/>
            </a:pPr>
            <a:r>
              <a:rPr lang="en-US" dirty="0" err="1" smtClean="0">
                <a:solidFill>
                  <a:srgbClr val="00B050"/>
                </a:solidFill>
              </a:rPr>
              <a:t>var</a:t>
            </a:r>
            <a:r>
              <a:rPr lang="en-US" dirty="0" smtClean="0">
                <a:solidFill>
                  <a:srgbClr val="00B050"/>
                </a:solidFill>
              </a:rPr>
              <a:t> </a:t>
            </a:r>
            <a:r>
              <a:rPr lang="en-US" dirty="0" err="1" smtClean="0">
                <a:solidFill>
                  <a:srgbClr val="00B050"/>
                </a:solidFill>
              </a:rPr>
              <a:t>numberList</a:t>
            </a:r>
            <a:r>
              <a:rPr lang="en-US" dirty="0" smtClean="0">
                <a:solidFill>
                  <a:srgbClr val="00B050"/>
                </a:solidFill>
              </a:rPr>
              <a:t> = </a:t>
            </a:r>
            <a:r>
              <a:rPr lang="en-US" dirty="0" err="1" smtClean="0">
                <a:solidFill>
                  <a:srgbClr val="00B050"/>
                </a:solidFill>
              </a:rPr>
              <a:t>numbers.flatMap</a:t>
            </a:r>
            <a:r>
              <a:rPr lang="en-US" dirty="0" smtClean="0">
                <a:solidFill>
                  <a:srgbClr val="00B050"/>
                </a:solidFill>
              </a:rPr>
              <a:t>(x =&gt; List(x * x, x * x * x))</a:t>
            </a:r>
          </a:p>
          <a:p>
            <a:pPr marL="0" indent="0">
              <a:buNone/>
            </a:pPr>
            <a:r>
              <a:rPr lang="en-US" dirty="0" err="1" smtClean="0">
                <a:solidFill>
                  <a:srgbClr val="00B050"/>
                </a:solidFill>
              </a:rPr>
              <a:t>println</a:t>
            </a:r>
            <a:r>
              <a:rPr lang="en-US" dirty="0" smtClean="0">
                <a:solidFill>
                  <a:srgbClr val="00B050"/>
                </a:solidFill>
              </a:rPr>
              <a:t>(</a:t>
            </a:r>
            <a:r>
              <a:rPr lang="en-US" dirty="0" err="1" smtClean="0">
                <a:solidFill>
                  <a:srgbClr val="00B050"/>
                </a:solidFill>
              </a:rPr>
              <a:t>numberList.collect</a:t>
            </a:r>
            <a:r>
              <a:rPr lang="en-US" dirty="0">
                <a:solidFill>
                  <a:srgbClr val="00B050"/>
                </a:solidFill>
              </a:rPr>
              <a:t>().</a:t>
            </a:r>
            <a:r>
              <a:rPr lang="en-US" dirty="0" err="1">
                <a:solidFill>
                  <a:srgbClr val="00B050"/>
                </a:solidFill>
              </a:rPr>
              <a:t>mkString</a:t>
            </a:r>
            <a:r>
              <a:rPr lang="en-US" dirty="0">
                <a:solidFill>
                  <a:srgbClr val="00B050"/>
                </a:solidFill>
              </a:rPr>
              <a:t>(", "))   </a:t>
            </a:r>
            <a:r>
              <a:rPr lang="en-US" dirty="0" smtClean="0">
                <a:solidFill>
                  <a:srgbClr val="00B050"/>
                </a:solidFill>
              </a:rPr>
              <a:t>// 49, 343, 4, 8, 81, 729</a:t>
            </a:r>
          </a:p>
          <a:p>
            <a:pPr marL="0" indent="0">
              <a:buNone/>
            </a:pPr>
            <a:r>
              <a:rPr lang="en-US" dirty="0" err="1">
                <a:solidFill>
                  <a:srgbClr val="FF0000"/>
                </a:solidFill>
              </a:rPr>
              <a:t>var</a:t>
            </a:r>
            <a:r>
              <a:rPr lang="en-US" dirty="0">
                <a:solidFill>
                  <a:srgbClr val="FF0000"/>
                </a:solidFill>
              </a:rPr>
              <a:t> </a:t>
            </a:r>
            <a:r>
              <a:rPr lang="en-US" dirty="0" smtClean="0">
                <a:solidFill>
                  <a:srgbClr val="FF0000"/>
                </a:solidFill>
              </a:rPr>
              <a:t>numberList1 </a:t>
            </a:r>
            <a:r>
              <a:rPr lang="en-US" dirty="0">
                <a:solidFill>
                  <a:srgbClr val="FF0000"/>
                </a:solidFill>
              </a:rPr>
              <a:t>= </a:t>
            </a:r>
            <a:r>
              <a:rPr lang="en-US" dirty="0" err="1">
                <a:solidFill>
                  <a:srgbClr val="FF0000"/>
                </a:solidFill>
              </a:rPr>
              <a:t>numbers.flatMap</a:t>
            </a:r>
            <a:r>
              <a:rPr lang="en-US" dirty="0">
                <a:solidFill>
                  <a:srgbClr val="FF0000"/>
                </a:solidFill>
              </a:rPr>
              <a:t>(x =&gt; List(x * </a:t>
            </a:r>
            <a:r>
              <a:rPr lang="en-US" dirty="0" smtClean="0">
                <a:solidFill>
                  <a:srgbClr val="FF0000"/>
                </a:solidFill>
              </a:rPr>
              <a:t>x))    	// Correct</a:t>
            </a:r>
            <a:endParaRPr lang="en-US" dirty="0">
              <a:solidFill>
                <a:srgbClr val="FF0000"/>
              </a:solidFill>
            </a:endParaRPr>
          </a:p>
          <a:p>
            <a:pPr marL="0" indent="0">
              <a:buNone/>
            </a:pPr>
            <a:r>
              <a:rPr lang="en-US" dirty="0" err="1">
                <a:solidFill>
                  <a:srgbClr val="FF0000"/>
                </a:solidFill>
              </a:rPr>
              <a:t>var</a:t>
            </a:r>
            <a:r>
              <a:rPr lang="en-US" dirty="0">
                <a:solidFill>
                  <a:srgbClr val="FF0000"/>
                </a:solidFill>
              </a:rPr>
              <a:t> </a:t>
            </a:r>
            <a:r>
              <a:rPr lang="en-US" dirty="0" err="1">
                <a:solidFill>
                  <a:srgbClr val="FF0000"/>
                </a:solidFill>
              </a:rPr>
              <a:t>numberList</a:t>
            </a:r>
            <a:r>
              <a:rPr lang="en-US" dirty="0">
                <a:solidFill>
                  <a:srgbClr val="FF0000"/>
                </a:solidFill>
              </a:rPr>
              <a:t> </a:t>
            </a:r>
            <a:r>
              <a:rPr lang="en-US" dirty="0" smtClean="0">
                <a:solidFill>
                  <a:srgbClr val="FF0000"/>
                </a:solidFill>
              </a:rPr>
              <a:t>2= </a:t>
            </a:r>
            <a:r>
              <a:rPr lang="en-US" dirty="0" err="1">
                <a:solidFill>
                  <a:srgbClr val="FF0000"/>
                </a:solidFill>
              </a:rPr>
              <a:t>numbers.flatMap</a:t>
            </a:r>
            <a:r>
              <a:rPr lang="en-US" dirty="0">
                <a:solidFill>
                  <a:srgbClr val="FF0000"/>
                </a:solidFill>
              </a:rPr>
              <a:t>(x =&gt; </a:t>
            </a:r>
            <a:r>
              <a:rPr lang="en-US" dirty="0" smtClean="0">
                <a:solidFill>
                  <a:srgbClr val="FF0000"/>
                </a:solidFill>
              </a:rPr>
              <a:t>x </a:t>
            </a:r>
            <a:r>
              <a:rPr lang="en-US" dirty="0">
                <a:solidFill>
                  <a:srgbClr val="FF0000"/>
                </a:solidFill>
              </a:rPr>
              <a:t>* </a:t>
            </a:r>
            <a:r>
              <a:rPr lang="en-US" dirty="0" smtClean="0">
                <a:solidFill>
                  <a:srgbClr val="FF0000"/>
                </a:solidFill>
              </a:rPr>
              <a:t>x)    		// Error</a:t>
            </a:r>
            <a:endParaRPr lang="en-US" dirty="0">
              <a:solidFill>
                <a:srgbClr val="FF0000"/>
              </a:solidFill>
            </a:endParaRPr>
          </a:p>
          <a:p>
            <a:pPr marL="0" indent="0">
              <a:buNone/>
            </a:pPr>
            <a:r>
              <a:rPr lang="en-US" b="1" dirty="0" err="1" smtClean="0"/>
              <a:t>flatMap</a:t>
            </a:r>
            <a:r>
              <a:rPr lang="en-US" b="1" dirty="0" smtClean="0"/>
              <a:t> “flattens”.  Thus instead of an RDD of lists, we get an RDD of all elements in all those lists.</a:t>
            </a: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79895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lstStyle/>
          <a:p>
            <a:r>
              <a:rPr lang="en-US" dirty="0" smtClean="0"/>
              <a:t>RDD – Common Transformations and Actions</a:t>
            </a:r>
            <a:endParaRPr lang="en-US" dirty="0"/>
          </a:p>
        </p:txBody>
      </p:sp>
      <p:sp>
        <p:nvSpPr>
          <p:cNvPr id="3" name="Content Placeholder 2"/>
          <p:cNvSpPr>
            <a:spLocks noGrp="1"/>
          </p:cNvSpPr>
          <p:nvPr>
            <p:ph idx="1"/>
          </p:nvPr>
        </p:nvSpPr>
        <p:spPr>
          <a:xfrm>
            <a:off x="838200" y="1378038"/>
            <a:ext cx="10515600" cy="5228824"/>
          </a:xfrm>
        </p:spPr>
        <p:txBody>
          <a:bodyPr>
            <a:normAutofit/>
          </a:bodyPr>
          <a:lstStyle/>
          <a:p>
            <a:pPr marL="0" indent="0">
              <a:buNone/>
            </a:pPr>
            <a:r>
              <a:rPr lang="en-US" b="1" dirty="0" smtClean="0"/>
              <a:t>Element-wise transformations</a:t>
            </a:r>
          </a:p>
          <a:p>
            <a:pPr marL="0" indent="0">
              <a:buNone/>
            </a:pPr>
            <a:r>
              <a:rPr lang="en-US" dirty="0" smtClean="0"/>
              <a:t>filter</a:t>
            </a:r>
          </a:p>
          <a:p>
            <a:pPr marL="0" indent="0">
              <a:buNone/>
            </a:pPr>
            <a:r>
              <a:rPr lang="en-US" dirty="0" err="1"/>
              <a:t>scala</a:t>
            </a:r>
            <a:r>
              <a:rPr lang="en-US" dirty="0"/>
              <a:t>&gt; </a:t>
            </a:r>
            <a:r>
              <a:rPr lang="en-US" dirty="0" err="1"/>
              <a:t>val</a:t>
            </a:r>
            <a:r>
              <a:rPr lang="en-US" dirty="0"/>
              <a:t> one = </a:t>
            </a:r>
            <a:r>
              <a:rPr lang="en-US" dirty="0" err="1"/>
              <a:t>sc.parallelize</a:t>
            </a:r>
            <a:r>
              <a:rPr lang="en-US" dirty="0"/>
              <a:t>(List(1, 2, 3, 4))</a:t>
            </a:r>
          </a:p>
          <a:p>
            <a:pPr marL="0" indent="0">
              <a:buNone/>
            </a:pPr>
            <a:r>
              <a:rPr lang="en-US" dirty="0" err="1"/>
              <a:t>s</a:t>
            </a:r>
            <a:r>
              <a:rPr lang="en-US" dirty="0" err="1" smtClean="0"/>
              <a:t>cala</a:t>
            </a:r>
            <a:r>
              <a:rPr lang="en-US" dirty="0" smtClean="0"/>
              <a:t>&gt; </a:t>
            </a:r>
            <a:r>
              <a:rPr lang="en-US" dirty="0" err="1" smtClean="0"/>
              <a:t>val</a:t>
            </a:r>
            <a:r>
              <a:rPr lang="en-US" dirty="0" smtClean="0"/>
              <a:t> two = </a:t>
            </a:r>
            <a:r>
              <a:rPr lang="en-US" dirty="0" err="1" smtClean="0"/>
              <a:t>one.filter</a:t>
            </a:r>
            <a:r>
              <a:rPr lang="en-US" dirty="0" smtClean="0"/>
              <a:t>(x =&gt; x &gt; 2)</a:t>
            </a:r>
          </a:p>
          <a:p>
            <a:pPr marL="0" indent="0">
              <a:buNone/>
            </a:pPr>
            <a:r>
              <a:rPr lang="en-US" dirty="0" err="1" smtClean="0"/>
              <a:t>println</a:t>
            </a:r>
            <a:r>
              <a:rPr lang="en-US" dirty="0" smtClean="0"/>
              <a:t>(</a:t>
            </a:r>
            <a:r>
              <a:rPr lang="en-US" dirty="0" err="1" smtClean="0"/>
              <a:t>two.collect</a:t>
            </a:r>
            <a:r>
              <a:rPr lang="en-US" dirty="0" smtClean="0"/>
              <a:t>().</a:t>
            </a:r>
            <a:r>
              <a:rPr lang="en-US" dirty="0" err="1" smtClean="0"/>
              <a:t>mkString</a:t>
            </a:r>
            <a:r>
              <a:rPr lang="en-US" dirty="0"/>
              <a:t>(", </a:t>
            </a:r>
            <a:r>
              <a:rPr lang="en-US" dirty="0" smtClean="0"/>
              <a:t>"))   // 3, 4</a:t>
            </a:r>
          </a:p>
          <a:p>
            <a:pPr marL="0" indent="0">
              <a:buNone/>
            </a:pPr>
            <a:r>
              <a:rPr lang="en-US" dirty="0"/>
              <a:t> </a:t>
            </a:r>
            <a:r>
              <a:rPr lang="en-US" dirty="0" smtClean="0"/>
              <a:t>sample</a:t>
            </a:r>
          </a:p>
          <a:p>
            <a:pPr marL="0" indent="0">
              <a:buNone/>
            </a:pPr>
            <a:r>
              <a:rPr lang="en-US" dirty="0" err="1" smtClean="0"/>
              <a:t>scala</a:t>
            </a:r>
            <a:r>
              <a:rPr lang="en-US" dirty="0" smtClean="0"/>
              <a:t>&gt; </a:t>
            </a:r>
            <a:r>
              <a:rPr lang="en-US" dirty="0" err="1" smtClean="0"/>
              <a:t>val</a:t>
            </a:r>
            <a:r>
              <a:rPr lang="en-US" dirty="0" smtClean="0"/>
              <a:t> three = </a:t>
            </a:r>
            <a:r>
              <a:rPr lang="en-US" dirty="0" err="1" smtClean="0"/>
              <a:t>one.sample</a:t>
            </a:r>
            <a:r>
              <a:rPr lang="en-US" dirty="0" smtClean="0"/>
              <a:t>(false, 0.5)</a:t>
            </a:r>
          </a:p>
          <a:p>
            <a:pPr marL="0" indent="0">
              <a:buNone/>
            </a:pPr>
            <a:r>
              <a:rPr lang="en-US" dirty="0" err="1" smtClean="0"/>
              <a:t>println</a:t>
            </a:r>
            <a:r>
              <a:rPr lang="en-US" dirty="0" smtClean="0"/>
              <a:t>(</a:t>
            </a:r>
            <a:r>
              <a:rPr lang="en-US" dirty="0" err="1" smtClean="0"/>
              <a:t>three.collect</a:t>
            </a:r>
            <a:r>
              <a:rPr lang="en-US" dirty="0"/>
              <a:t>().</a:t>
            </a:r>
            <a:r>
              <a:rPr lang="en-US" dirty="0" err="1"/>
              <a:t>mkString</a:t>
            </a:r>
            <a:r>
              <a:rPr lang="en-US" dirty="0"/>
              <a:t>(", </a:t>
            </a:r>
            <a:r>
              <a:rPr lang="en-US" dirty="0" smtClean="0"/>
              <a:t>"))  // 2, 3</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63525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normAutofit/>
          </a:bodyPr>
          <a:lstStyle/>
          <a:p>
            <a:r>
              <a:rPr lang="en-US" dirty="0" smtClean="0"/>
              <a:t>RDD – Common Transformations and Actions</a:t>
            </a:r>
            <a:endParaRPr lang="en-US" dirty="0"/>
          </a:p>
        </p:txBody>
      </p:sp>
      <p:sp>
        <p:nvSpPr>
          <p:cNvPr id="3" name="Content Placeholder 2"/>
          <p:cNvSpPr>
            <a:spLocks noGrp="1"/>
          </p:cNvSpPr>
          <p:nvPr>
            <p:ph idx="1"/>
          </p:nvPr>
        </p:nvSpPr>
        <p:spPr>
          <a:xfrm>
            <a:off x="876836" y="1390917"/>
            <a:ext cx="10515600" cy="5228824"/>
          </a:xfrm>
        </p:spPr>
        <p:txBody>
          <a:bodyPr>
            <a:normAutofit fontScale="92500"/>
          </a:bodyPr>
          <a:lstStyle/>
          <a:p>
            <a:pPr marL="0" indent="0">
              <a:buNone/>
            </a:pPr>
            <a:r>
              <a:rPr lang="en-US" b="1" dirty="0" smtClean="0"/>
              <a:t>Pseudo set operations</a:t>
            </a:r>
          </a:p>
          <a:p>
            <a:pPr marL="0" indent="0">
              <a:buNone/>
            </a:pPr>
            <a:r>
              <a:rPr lang="en-US" dirty="0" smtClean="0">
                <a:solidFill>
                  <a:srgbClr val="FF0000"/>
                </a:solidFill>
              </a:rPr>
              <a:t>union, intersection, subtract and distinct. </a:t>
            </a:r>
            <a:r>
              <a:rPr lang="en-US" dirty="0"/>
              <a:t>d</a:t>
            </a:r>
            <a:r>
              <a:rPr lang="en-US" dirty="0" smtClean="0"/>
              <a:t>istinct is costly. </a:t>
            </a:r>
            <a:r>
              <a:rPr lang="en-US" dirty="0"/>
              <a:t>u</a:t>
            </a:r>
            <a:r>
              <a:rPr lang="en-US" dirty="0" smtClean="0"/>
              <a:t>se it only when necessary. </a:t>
            </a:r>
            <a:endParaRPr lang="en-US" dirty="0" smtClean="0">
              <a:solidFill>
                <a:srgbClr val="FF0000"/>
              </a:solidFill>
            </a:endParaRPr>
          </a:p>
          <a:p>
            <a:pPr marL="0" indent="0">
              <a:buNone/>
            </a:pPr>
            <a:r>
              <a:rPr lang="en-US" sz="2400" dirty="0" err="1"/>
              <a:t>scala</a:t>
            </a:r>
            <a:r>
              <a:rPr lang="en-US" sz="2400" dirty="0"/>
              <a:t>&gt; </a:t>
            </a:r>
            <a:r>
              <a:rPr lang="en-US" sz="2400" dirty="0" err="1"/>
              <a:t>val</a:t>
            </a:r>
            <a:r>
              <a:rPr lang="en-US" sz="2400" dirty="0"/>
              <a:t> one = </a:t>
            </a:r>
            <a:r>
              <a:rPr lang="en-US" sz="2400" dirty="0" err="1"/>
              <a:t>sc.parallelize</a:t>
            </a:r>
            <a:r>
              <a:rPr lang="en-US" sz="2400" dirty="0"/>
              <a:t>(List(1, 2, 3, 4</a:t>
            </a:r>
            <a:r>
              <a:rPr lang="en-US" sz="2400" dirty="0" smtClean="0"/>
              <a:t>))</a:t>
            </a:r>
          </a:p>
          <a:p>
            <a:pPr marL="0" indent="0">
              <a:buNone/>
            </a:pPr>
            <a:r>
              <a:rPr lang="en-US" sz="2400" dirty="0" err="1"/>
              <a:t>scala</a:t>
            </a:r>
            <a:r>
              <a:rPr lang="en-US" sz="2400" dirty="0"/>
              <a:t>&gt; </a:t>
            </a:r>
            <a:r>
              <a:rPr lang="en-US" sz="2400" dirty="0" err="1"/>
              <a:t>val</a:t>
            </a:r>
            <a:r>
              <a:rPr lang="en-US" sz="2400" dirty="0"/>
              <a:t> </a:t>
            </a:r>
            <a:r>
              <a:rPr lang="en-US" sz="2400" dirty="0" smtClean="0"/>
              <a:t>two </a:t>
            </a:r>
            <a:r>
              <a:rPr lang="en-US" sz="2400" dirty="0"/>
              <a:t>= </a:t>
            </a:r>
            <a:r>
              <a:rPr lang="en-US" sz="2400" dirty="0" err="1" smtClean="0"/>
              <a:t>sc.parallelize</a:t>
            </a:r>
            <a:r>
              <a:rPr lang="en-US" sz="2400" dirty="0" smtClean="0"/>
              <a:t>(List(6, 5, 4, 3))</a:t>
            </a:r>
          </a:p>
          <a:p>
            <a:pPr marL="0" indent="0">
              <a:buNone/>
            </a:pPr>
            <a:r>
              <a:rPr lang="en-US" sz="2400" dirty="0" err="1"/>
              <a:t>scala</a:t>
            </a:r>
            <a:r>
              <a:rPr lang="en-US" sz="2400" dirty="0"/>
              <a:t>&gt; </a:t>
            </a:r>
            <a:r>
              <a:rPr lang="en-US" sz="2400" dirty="0" err="1"/>
              <a:t>val</a:t>
            </a:r>
            <a:r>
              <a:rPr lang="en-US" sz="2400" dirty="0"/>
              <a:t> </a:t>
            </a:r>
            <a:r>
              <a:rPr lang="en-US" sz="2400" dirty="0" err="1"/>
              <a:t>one_union_two</a:t>
            </a:r>
            <a:r>
              <a:rPr lang="en-US" sz="2400" dirty="0"/>
              <a:t> = one union two</a:t>
            </a:r>
            <a:endParaRPr lang="en-US" sz="2400" dirty="0" smtClean="0"/>
          </a:p>
          <a:p>
            <a:pPr marL="0" indent="0">
              <a:buNone/>
            </a:pPr>
            <a:r>
              <a:rPr lang="en-US" sz="2400" dirty="0" err="1"/>
              <a:t>println</a:t>
            </a:r>
            <a:r>
              <a:rPr lang="en-US" sz="2400" dirty="0"/>
              <a:t>(</a:t>
            </a:r>
            <a:r>
              <a:rPr lang="en-US" sz="2400" dirty="0" err="1"/>
              <a:t>one_union_two.distinct</a:t>
            </a:r>
            <a:r>
              <a:rPr lang="en-US" sz="2400" dirty="0"/>
              <a:t>().collect().</a:t>
            </a:r>
            <a:r>
              <a:rPr lang="en-US" sz="2400" dirty="0" err="1"/>
              <a:t>mkString</a:t>
            </a:r>
            <a:r>
              <a:rPr lang="en-US" sz="2400" dirty="0"/>
              <a:t>(", </a:t>
            </a:r>
            <a:r>
              <a:rPr lang="en-US" sz="2400" dirty="0" smtClean="0"/>
              <a:t>"))  // 4</a:t>
            </a:r>
            <a:r>
              <a:rPr lang="en-US" sz="2400" dirty="0"/>
              <a:t>, 1, 5, 6, 2, </a:t>
            </a:r>
            <a:r>
              <a:rPr lang="en-US" sz="2400" dirty="0" smtClean="0"/>
              <a:t>3</a:t>
            </a:r>
          </a:p>
          <a:p>
            <a:pPr marL="0" indent="0">
              <a:buNone/>
            </a:pPr>
            <a:r>
              <a:rPr lang="en-US" sz="2400" dirty="0" smtClean="0"/>
              <a:t>OR </a:t>
            </a:r>
            <a:r>
              <a:rPr lang="en-US" sz="2400" dirty="0" err="1" smtClean="0"/>
              <a:t>println</a:t>
            </a:r>
            <a:r>
              <a:rPr lang="en-US" sz="2400" dirty="0" smtClean="0"/>
              <a:t>(</a:t>
            </a:r>
            <a:r>
              <a:rPr lang="en-US" sz="2400" dirty="0" err="1" smtClean="0"/>
              <a:t>one.union</a:t>
            </a:r>
            <a:r>
              <a:rPr lang="en-US" sz="2400" dirty="0" smtClean="0"/>
              <a:t>(two).distinct</a:t>
            </a:r>
            <a:r>
              <a:rPr lang="en-US" sz="2400" dirty="0"/>
              <a:t>().collect().</a:t>
            </a:r>
            <a:r>
              <a:rPr lang="en-US" sz="2400" dirty="0" err="1"/>
              <a:t>mkString</a:t>
            </a:r>
            <a:r>
              <a:rPr lang="en-US" sz="2400" dirty="0"/>
              <a:t>(", "))  // 4, 1, 5, 6, 2, </a:t>
            </a:r>
            <a:r>
              <a:rPr lang="en-US" sz="2400" dirty="0" smtClean="0"/>
              <a:t>3</a:t>
            </a:r>
            <a:endParaRPr lang="en-US" sz="2400" dirty="0"/>
          </a:p>
          <a:p>
            <a:pPr marL="0" indent="0">
              <a:buNone/>
            </a:pPr>
            <a:r>
              <a:rPr lang="en-US" sz="2400" dirty="0" err="1" smtClean="0"/>
              <a:t>println</a:t>
            </a:r>
            <a:r>
              <a:rPr lang="en-US" sz="2400" dirty="0" smtClean="0"/>
              <a:t>(</a:t>
            </a:r>
            <a:r>
              <a:rPr lang="en-US" sz="2400" dirty="0" err="1" smtClean="0"/>
              <a:t>one.intersection</a:t>
            </a:r>
            <a:r>
              <a:rPr lang="en-US" sz="2400" dirty="0" smtClean="0"/>
              <a:t>(two).collect</a:t>
            </a:r>
            <a:r>
              <a:rPr lang="en-US" sz="2400" dirty="0"/>
              <a:t>().</a:t>
            </a:r>
            <a:r>
              <a:rPr lang="en-US" sz="2400" dirty="0" err="1"/>
              <a:t>mkString</a:t>
            </a:r>
            <a:r>
              <a:rPr lang="en-US" sz="2400" dirty="0"/>
              <a:t>(", "))  // 4, </a:t>
            </a:r>
            <a:r>
              <a:rPr lang="en-US" sz="2400" dirty="0" smtClean="0"/>
              <a:t>3</a:t>
            </a:r>
            <a:endParaRPr lang="en-US" sz="2400" dirty="0"/>
          </a:p>
          <a:p>
            <a:pPr marL="0" indent="0">
              <a:buNone/>
            </a:pPr>
            <a:r>
              <a:rPr lang="en-US" sz="2400" dirty="0" err="1" smtClean="0"/>
              <a:t>println</a:t>
            </a:r>
            <a:r>
              <a:rPr lang="en-US" sz="2400" dirty="0" smtClean="0"/>
              <a:t>(</a:t>
            </a:r>
            <a:r>
              <a:rPr lang="en-US" sz="2400" dirty="0" err="1" smtClean="0"/>
              <a:t>one.subtract</a:t>
            </a:r>
            <a:r>
              <a:rPr lang="en-US" sz="2400" dirty="0" smtClean="0"/>
              <a:t>(two</a:t>
            </a:r>
            <a:r>
              <a:rPr lang="en-US" sz="2400" dirty="0"/>
              <a:t>).collect().</a:t>
            </a:r>
            <a:r>
              <a:rPr lang="en-US" sz="2400" dirty="0" err="1"/>
              <a:t>mkString</a:t>
            </a:r>
            <a:r>
              <a:rPr lang="en-US" sz="2400" dirty="0"/>
              <a:t>(", "))  // </a:t>
            </a:r>
            <a:r>
              <a:rPr lang="en-US" sz="2400" dirty="0" smtClean="0"/>
              <a:t>2, 1</a:t>
            </a:r>
            <a:endParaRPr lang="en-US" sz="2400" dirty="0"/>
          </a:p>
          <a:p>
            <a:pPr marL="0" indent="0">
              <a:buNone/>
            </a:pPr>
            <a:r>
              <a:rPr lang="en-US" sz="2400" dirty="0" err="1"/>
              <a:t>println</a:t>
            </a:r>
            <a:r>
              <a:rPr lang="en-US" sz="2400" dirty="0"/>
              <a:t>(</a:t>
            </a:r>
            <a:r>
              <a:rPr lang="en-US" sz="2400" dirty="0" err="1"/>
              <a:t>one.cartesian</a:t>
            </a:r>
            <a:r>
              <a:rPr lang="en-US" sz="2400" dirty="0"/>
              <a:t>(two).collect().</a:t>
            </a:r>
            <a:r>
              <a:rPr lang="en-US" sz="2400" dirty="0" err="1"/>
              <a:t>mkString</a:t>
            </a:r>
            <a:r>
              <a:rPr lang="en-US" sz="2400" dirty="0"/>
              <a:t>(", </a:t>
            </a:r>
            <a:r>
              <a:rPr lang="en-US" sz="2400" dirty="0" smtClean="0"/>
              <a:t>"))    // see result below.</a:t>
            </a:r>
            <a:endParaRPr lang="en-US" sz="2400" dirty="0"/>
          </a:p>
          <a:p>
            <a:pPr marL="0" indent="0">
              <a:buNone/>
            </a:pPr>
            <a:r>
              <a:rPr lang="en-US" sz="2400" dirty="0"/>
              <a:t>(1,6), (1,5), (2,6), (2,5), (1,4), (1,3), (2,4), (2,3), (3,6), (3,5), (4,6), (4,5), (3,4), (3,3), (4,4), (4,3)</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728780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Transformation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2101935"/>
              </p:ext>
            </p:extLst>
          </p:nvPr>
        </p:nvGraphicFramePr>
        <p:xfrm>
          <a:off x="740833" y="1690688"/>
          <a:ext cx="10710333" cy="4727050"/>
        </p:xfrm>
        <a:graphic>
          <a:graphicData uri="http://schemas.openxmlformats.org/drawingml/2006/table">
            <a:tbl>
              <a:tblPr firstRow="1" bandRow="1">
                <a:tableStyleId>{5C22544A-7EE6-4342-B048-85BDC9FD1C3A}</a:tableStyleId>
              </a:tblPr>
              <a:tblGrid>
                <a:gridCol w="4030133">
                  <a:extLst>
                    <a:ext uri="{9D8B030D-6E8A-4147-A177-3AD203B41FA5}">
                      <a16:colId xmlns="" xmlns:a16="http://schemas.microsoft.com/office/drawing/2014/main" val="612572915"/>
                    </a:ext>
                  </a:extLst>
                </a:gridCol>
                <a:gridCol w="6680200">
                  <a:extLst>
                    <a:ext uri="{9D8B030D-6E8A-4147-A177-3AD203B41FA5}">
                      <a16:colId xmlns="" xmlns:a16="http://schemas.microsoft.com/office/drawing/2014/main" val="4083045231"/>
                    </a:ext>
                  </a:extLst>
                </a:gridCol>
              </a:tblGrid>
              <a:tr h="416254">
                <a:tc>
                  <a:txBody>
                    <a:bodyPr/>
                    <a:lstStyle/>
                    <a:p>
                      <a:pPr algn="ctr"/>
                      <a:r>
                        <a:rPr lang="en-US" dirty="0" smtClean="0"/>
                        <a:t>Transformation</a:t>
                      </a:r>
                      <a:endParaRPr lang="en-US" dirty="0"/>
                    </a:p>
                  </a:txBody>
                  <a:tcPr/>
                </a:tc>
                <a:tc>
                  <a:txBody>
                    <a:bodyPr/>
                    <a:lstStyle/>
                    <a:p>
                      <a:pPr algn="ctr"/>
                      <a:r>
                        <a:rPr lang="en-US" dirty="0" smtClean="0"/>
                        <a:t>description</a:t>
                      </a:r>
                      <a:endParaRPr lang="en-US" dirty="0"/>
                    </a:p>
                  </a:txBody>
                  <a:tcPr/>
                </a:tc>
                <a:extLst>
                  <a:ext uri="{0D108BD9-81ED-4DB2-BD59-A6C34878D82A}">
                    <a16:rowId xmlns="" xmlns:a16="http://schemas.microsoft.com/office/drawing/2014/main" val="847876269"/>
                  </a:ext>
                </a:extLst>
              </a:tr>
              <a:tr h="718466">
                <a:tc>
                  <a:txBody>
                    <a:bodyPr/>
                    <a:lstStyle/>
                    <a:p>
                      <a:r>
                        <a:rPr lang="en-US" sz="1800" b="1" i="0" u="none" strike="noStrike" kern="1200" baseline="0" dirty="0" smtClean="0">
                          <a:solidFill>
                            <a:schemeClr val="dk1"/>
                          </a:solidFill>
                          <a:latin typeface="+mn-lt"/>
                          <a:ea typeface="+mn-ea"/>
                          <a:cs typeface="+mn-cs"/>
                        </a:rPr>
                        <a:t>map(</a:t>
                      </a:r>
                      <a:r>
                        <a:rPr lang="en-US" sz="1800" b="0" i="1" u="none" strike="noStrike" kern="1200" baseline="0" dirty="0" err="1" smtClean="0">
                          <a:solidFill>
                            <a:schemeClr val="dk1"/>
                          </a:solidFill>
                          <a:latin typeface="+mn-lt"/>
                          <a:ea typeface="+mn-ea"/>
                          <a:cs typeface="+mn-cs"/>
                        </a:rPr>
                        <a:t>func</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 new distributed dataset formed by passing each element of the source through a function </a:t>
                      </a:r>
                      <a:r>
                        <a:rPr lang="en-US" sz="1800" b="0" i="1" u="none" strike="noStrike" kern="1200" baseline="0" dirty="0" err="1" smtClean="0">
                          <a:solidFill>
                            <a:schemeClr val="dk1"/>
                          </a:solidFill>
                          <a:latin typeface="+mn-lt"/>
                          <a:ea typeface="+mn-ea"/>
                          <a:cs typeface="+mn-cs"/>
                        </a:rPr>
                        <a:t>func</a:t>
                      </a:r>
                      <a:endParaRPr lang="en-US" dirty="0"/>
                    </a:p>
                  </a:txBody>
                  <a:tcPr/>
                </a:tc>
                <a:extLst>
                  <a:ext uri="{0D108BD9-81ED-4DB2-BD59-A6C34878D82A}">
                    <a16:rowId xmlns="" xmlns:a16="http://schemas.microsoft.com/office/drawing/2014/main" val="4112108415"/>
                  </a:ext>
                </a:extLst>
              </a:tr>
              <a:tr h="718466">
                <a:tc>
                  <a:txBody>
                    <a:bodyPr/>
                    <a:lstStyle/>
                    <a:p>
                      <a:r>
                        <a:rPr lang="en-US" sz="1800" b="1" i="0" u="none" strike="noStrike" kern="1200" baseline="0" dirty="0" smtClean="0">
                          <a:solidFill>
                            <a:schemeClr val="dk1"/>
                          </a:solidFill>
                          <a:latin typeface="+mn-lt"/>
                          <a:ea typeface="+mn-ea"/>
                          <a:cs typeface="+mn-cs"/>
                        </a:rPr>
                        <a:t>filter(</a:t>
                      </a:r>
                      <a:r>
                        <a:rPr lang="en-US" sz="1800" b="0" i="1" u="none" strike="noStrike" kern="1200" baseline="0" dirty="0" err="1" smtClean="0">
                          <a:solidFill>
                            <a:schemeClr val="dk1"/>
                          </a:solidFill>
                          <a:latin typeface="+mn-lt"/>
                          <a:ea typeface="+mn-ea"/>
                          <a:cs typeface="+mn-cs"/>
                        </a:rPr>
                        <a:t>func</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 new dataset formed by selecting those elements of the source on which </a:t>
                      </a:r>
                      <a:r>
                        <a:rPr lang="en-US" sz="1800" b="0" i="1" u="none" strike="noStrike" kern="1200" baseline="0" dirty="0" err="1" smtClean="0">
                          <a:solidFill>
                            <a:schemeClr val="dk1"/>
                          </a:solidFill>
                          <a:latin typeface="+mn-lt"/>
                          <a:ea typeface="+mn-ea"/>
                          <a:cs typeface="+mn-cs"/>
                        </a:rPr>
                        <a:t>func</a:t>
                      </a:r>
                      <a:r>
                        <a:rPr lang="en-US" sz="1800" b="0" i="1" u="none" strike="noStrike" kern="1200" baseline="0" dirty="0" smtClean="0">
                          <a:solidFill>
                            <a:schemeClr val="dk1"/>
                          </a:solidFill>
                          <a:latin typeface="+mn-lt"/>
                          <a:ea typeface="+mn-ea"/>
                          <a:cs typeface="+mn-cs"/>
                        </a:rPr>
                        <a:t> </a:t>
                      </a:r>
                      <a:r>
                        <a:rPr lang="en-US" sz="1800" b="0" i="0" u="none" strike="noStrike" kern="1200" baseline="0" dirty="0" smtClean="0">
                          <a:solidFill>
                            <a:schemeClr val="dk1"/>
                          </a:solidFill>
                          <a:latin typeface="+mn-lt"/>
                          <a:ea typeface="+mn-ea"/>
                          <a:cs typeface="+mn-cs"/>
                        </a:rPr>
                        <a:t>returns true</a:t>
                      </a:r>
                      <a:endParaRPr lang="en-US" dirty="0"/>
                    </a:p>
                  </a:txBody>
                  <a:tcPr/>
                </a:tc>
                <a:extLst>
                  <a:ext uri="{0D108BD9-81ED-4DB2-BD59-A6C34878D82A}">
                    <a16:rowId xmlns="" xmlns:a16="http://schemas.microsoft.com/office/drawing/2014/main" val="2078168389"/>
                  </a:ext>
                </a:extLst>
              </a:tr>
              <a:tr h="718466">
                <a:tc>
                  <a:txBody>
                    <a:bodyPr/>
                    <a:lstStyle/>
                    <a:p>
                      <a:r>
                        <a:rPr lang="en-US" sz="1800" b="1" i="0" u="none" strike="noStrike" kern="1200" baseline="0" dirty="0" err="1" smtClean="0">
                          <a:solidFill>
                            <a:schemeClr val="dk1"/>
                          </a:solidFill>
                          <a:latin typeface="+mn-lt"/>
                          <a:ea typeface="+mn-ea"/>
                          <a:cs typeface="+mn-cs"/>
                        </a:rPr>
                        <a:t>flatMap</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func</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similar to map, but each input item can be mapped to 0 or more output items (so </a:t>
                      </a:r>
                      <a:r>
                        <a:rPr lang="en-US" sz="1800" b="0" i="1" u="none" strike="noStrike" kern="1200" baseline="0" dirty="0" err="1" smtClean="0">
                          <a:solidFill>
                            <a:schemeClr val="dk1"/>
                          </a:solidFill>
                          <a:latin typeface="+mn-lt"/>
                          <a:ea typeface="+mn-ea"/>
                          <a:cs typeface="+mn-cs"/>
                        </a:rPr>
                        <a:t>func</a:t>
                      </a:r>
                      <a:r>
                        <a:rPr lang="en-US" sz="1800" b="0" i="1" u="none" strike="noStrike" kern="1200" baseline="0" dirty="0" smtClean="0">
                          <a:solidFill>
                            <a:schemeClr val="dk1"/>
                          </a:solidFill>
                          <a:latin typeface="+mn-lt"/>
                          <a:ea typeface="+mn-ea"/>
                          <a:cs typeface="+mn-cs"/>
                        </a:rPr>
                        <a:t> </a:t>
                      </a:r>
                      <a:r>
                        <a:rPr lang="en-US" sz="1800" b="0" i="0" u="none" strike="noStrike" kern="1200" baseline="0" dirty="0" smtClean="0">
                          <a:solidFill>
                            <a:schemeClr val="dk1"/>
                          </a:solidFill>
                          <a:latin typeface="+mn-lt"/>
                          <a:ea typeface="+mn-ea"/>
                          <a:cs typeface="+mn-cs"/>
                        </a:rPr>
                        <a:t>should return a </a:t>
                      </a:r>
                      <a:r>
                        <a:rPr lang="en-US" sz="1800" b="0" i="0" u="none" strike="noStrike" kern="1200" baseline="0" dirty="0" err="1" smtClean="0">
                          <a:solidFill>
                            <a:schemeClr val="dk1"/>
                          </a:solidFill>
                          <a:latin typeface="+mn-lt"/>
                          <a:ea typeface="+mn-ea"/>
                          <a:cs typeface="+mn-cs"/>
                        </a:rPr>
                        <a:t>Seq</a:t>
                      </a:r>
                      <a:r>
                        <a:rPr lang="en-US" sz="1800" b="0" i="0" u="none" strike="noStrike" kern="1200" baseline="0" dirty="0" smtClean="0">
                          <a:solidFill>
                            <a:schemeClr val="dk1"/>
                          </a:solidFill>
                          <a:latin typeface="+mn-lt"/>
                          <a:ea typeface="+mn-ea"/>
                          <a:cs typeface="+mn-cs"/>
                        </a:rPr>
                        <a:t> rather than a single item)</a:t>
                      </a:r>
                      <a:endParaRPr lang="en-US" dirty="0"/>
                    </a:p>
                  </a:txBody>
                  <a:tcPr/>
                </a:tc>
                <a:extLst>
                  <a:ext uri="{0D108BD9-81ED-4DB2-BD59-A6C34878D82A}">
                    <a16:rowId xmlns="" xmlns:a16="http://schemas.microsoft.com/office/drawing/2014/main" val="3877481459"/>
                  </a:ext>
                </a:extLst>
              </a:tr>
              <a:tr h="718466">
                <a:tc>
                  <a:txBody>
                    <a:bodyPr/>
                    <a:lstStyle/>
                    <a:p>
                      <a:r>
                        <a:rPr lang="en-US" sz="1800" b="1" i="0" u="none" strike="noStrike" kern="1200" baseline="0" dirty="0" smtClean="0">
                          <a:solidFill>
                            <a:schemeClr val="dk1"/>
                          </a:solidFill>
                          <a:latin typeface="+mn-lt"/>
                          <a:ea typeface="+mn-ea"/>
                          <a:cs typeface="+mn-cs"/>
                        </a:rPr>
                        <a:t>sample(</a:t>
                      </a:r>
                      <a:r>
                        <a:rPr lang="en-US" sz="1800" b="0" i="1" u="none" strike="noStrike" kern="1200" baseline="0" dirty="0" err="1" smtClean="0">
                          <a:solidFill>
                            <a:schemeClr val="dk1"/>
                          </a:solidFill>
                          <a:latin typeface="+mn-lt"/>
                          <a:ea typeface="+mn-ea"/>
                          <a:cs typeface="+mn-cs"/>
                        </a:rPr>
                        <a:t>withReplacement</a:t>
                      </a:r>
                      <a:r>
                        <a:rPr lang="en-US" sz="1800" b="1" i="0" u="none" strike="noStrike" kern="1200" baseline="0" dirty="0" smtClean="0">
                          <a:solidFill>
                            <a:schemeClr val="dk1"/>
                          </a:solidFill>
                          <a:latin typeface="+mn-lt"/>
                          <a:ea typeface="+mn-ea"/>
                          <a:cs typeface="+mn-cs"/>
                        </a:rPr>
                        <a:t>, </a:t>
                      </a:r>
                      <a:r>
                        <a:rPr lang="en-US" sz="1800" b="0" i="1" u="none" strike="noStrike" kern="1200" baseline="0" dirty="0" smtClean="0">
                          <a:solidFill>
                            <a:schemeClr val="dk1"/>
                          </a:solidFill>
                          <a:latin typeface="+mn-lt"/>
                          <a:ea typeface="+mn-ea"/>
                          <a:cs typeface="+mn-cs"/>
                        </a:rPr>
                        <a:t>fraction</a:t>
                      </a:r>
                      <a:r>
                        <a:rPr lang="en-US" sz="1800" b="1" i="0" u="none" strike="noStrike" kern="1200" baseline="0" dirty="0" smtClean="0">
                          <a:solidFill>
                            <a:schemeClr val="dk1"/>
                          </a:solidFill>
                          <a:latin typeface="+mn-lt"/>
                          <a:ea typeface="+mn-ea"/>
                          <a:cs typeface="+mn-cs"/>
                        </a:rPr>
                        <a:t>, </a:t>
                      </a:r>
                      <a:r>
                        <a:rPr lang="en-US" sz="1800" b="0" i="1" u="none" strike="noStrike" kern="1200" baseline="0" dirty="0" smtClean="0">
                          <a:solidFill>
                            <a:schemeClr val="dk1"/>
                          </a:solidFill>
                          <a:latin typeface="+mn-lt"/>
                          <a:ea typeface="+mn-ea"/>
                          <a:cs typeface="+mn-cs"/>
                        </a:rPr>
                        <a:t>seed</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sample a fraction </a:t>
                      </a:r>
                      <a:r>
                        <a:rPr lang="en-US" sz="1800" b="0" i="1" u="none" strike="noStrike" kern="1200" baseline="0" dirty="0" err="1" smtClean="0">
                          <a:solidFill>
                            <a:schemeClr val="dk1"/>
                          </a:solidFill>
                          <a:latin typeface="+mn-lt"/>
                          <a:ea typeface="+mn-ea"/>
                          <a:cs typeface="+mn-cs"/>
                        </a:rPr>
                        <a:t>fraction</a:t>
                      </a:r>
                      <a:r>
                        <a:rPr lang="en-US" sz="1800" b="0" i="1" u="none" strike="noStrike" kern="1200" baseline="0" dirty="0" smtClean="0">
                          <a:solidFill>
                            <a:schemeClr val="dk1"/>
                          </a:solidFill>
                          <a:latin typeface="+mn-lt"/>
                          <a:ea typeface="+mn-ea"/>
                          <a:cs typeface="+mn-cs"/>
                        </a:rPr>
                        <a:t> </a:t>
                      </a:r>
                      <a:r>
                        <a:rPr lang="en-US" sz="1800" b="0" i="0" u="none" strike="noStrike" kern="1200" baseline="0" dirty="0" smtClean="0">
                          <a:solidFill>
                            <a:schemeClr val="dk1"/>
                          </a:solidFill>
                          <a:latin typeface="+mn-lt"/>
                          <a:ea typeface="+mn-ea"/>
                          <a:cs typeface="+mn-cs"/>
                        </a:rPr>
                        <a:t>of the data, with or without replacement, using a given random number generator </a:t>
                      </a:r>
                      <a:r>
                        <a:rPr lang="en-US" sz="1800" b="0" i="1" u="none" strike="noStrike" kern="1200" baseline="0" dirty="0" smtClean="0">
                          <a:solidFill>
                            <a:schemeClr val="dk1"/>
                          </a:solidFill>
                          <a:latin typeface="+mn-lt"/>
                          <a:ea typeface="+mn-ea"/>
                          <a:cs typeface="+mn-cs"/>
                        </a:rPr>
                        <a:t>seed</a:t>
                      </a:r>
                      <a:endParaRPr lang="en-US" dirty="0"/>
                    </a:p>
                  </a:txBody>
                  <a:tcPr/>
                </a:tc>
                <a:extLst>
                  <a:ext uri="{0D108BD9-81ED-4DB2-BD59-A6C34878D82A}">
                    <a16:rowId xmlns="" xmlns:a16="http://schemas.microsoft.com/office/drawing/2014/main" val="3317890803"/>
                  </a:ext>
                </a:extLst>
              </a:tr>
              <a:tr h="718466">
                <a:tc>
                  <a:txBody>
                    <a:bodyPr/>
                    <a:lstStyle/>
                    <a:p>
                      <a:r>
                        <a:rPr lang="en-US" sz="1800" b="1" i="0" u="none" strike="noStrike" kern="1200" baseline="0" dirty="0" smtClean="0">
                          <a:solidFill>
                            <a:schemeClr val="dk1"/>
                          </a:solidFill>
                          <a:latin typeface="+mn-lt"/>
                          <a:ea typeface="+mn-ea"/>
                          <a:cs typeface="+mn-cs"/>
                        </a:rPr>
                        <a:t>union(</a:t>
                      </a:r>
                      <a:r>
                        <a:rPr lang="en-US" sz="1800" b="0" i="1" u="none" strike="noStrike" kern="1200" baseline="0" dirty="0" err="1" smtClean="0">
                          <a:solidFill>
                            <a:schemeClr val="dk1"/>
                          </a:solidFill>
                          <a:latin typeface="+mn-lt"/>
                          <a:ea typeface="+mn-ea"/>
                          <a:cs typeface="+mn-cs"/>
                        </a:rPr>
                        <a:t>otherDataset</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 new dataset that contains the union of the elements in the source dataset and the argument</a:t>
                      </a:r>
                      <a:endParaRPr lang="en-US" dirty="0"/>
                    </a:p>
                  </a:txBody>
                  <a:tcPr/>
                </a:tc>
                <a:extLst>
                  <a:ext uri="{0D108BD9-81ED-4DB2-BD59-A6C34878D82A}">
                    <a16:rowId xmlns="" xmlns:a16="http://schemas.microsoft.com/office/drawing/2014/main" val="3780496734"/>
                  </a:ext>
                </a:extLst>
              </a:tr>
              <a:tr h="718466">
                <a:tc>
                  <a:txBody>
                    <a:bodyPr/>
                    <a:lstStyle/>
                    <a:p>
                      <a:r>
                        <a:rPr lang="en-US" sz="1800" b="1" i="0" u="none" strike="noStrike" kern="1200" baseline="0" dirty="0" smtClean="0">
                          <a:solidFill>
                            <a:schemeClr val="dk1"/>
                          </a:solidFill>
                          <a:latin typeface="+mn-lt"/>
                          <a:ea typeface="+mn-ea"/>
                          <a:cs typeface="+mn-cs"/>
                        </a:rPr>
                        <a:t>distinct([</a:t>
                      </a:r>
                      <a:r>
                        <a:rPr lang="en-US" sz="1800" b="0" i="1" u="none" strike="noStrike" kern="1200" baseline="0" dirty="0" err="1" smtClean="0">
                          <a:solidFill>
                            <a:schemeClr val="dk1"/>
                          </a:solidFill>
                          <a:latin typeface="+mn-lt"/>
                          <a:ea typeface="+mn-ea"/>
                          <a:cs typeface="+mn-cs"/>
                        </a:rPr>
                        <a:t>numTasks</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 new dataset that contains the distinct elements of the source dataset</a:t>
                      </a:r>
                      <a:endParaRPr lang="en-US" dirty="0"/>
                    </a:p>
                  </a:txBody>
                  <a:tcPr/>
                </a:tc>
                <a:extLst>
                  <a:ext uri="{0D108BD9-81ED-4DB2-BD59-A6C34878D82A}">
                    <a16:rowId xmlns="" xmlns:a16="http://schemas.microsoft.com/office/drawing/2014/main" val="2900516103"/>
                  </a:ext>
                </a:extLst>
              </a:tr>
            </a:tbl>
          </a:graphicData>
        </a:graphic>
      </p:graphicFrame>
    </p:spTree>
    <p:extLst>
      <p:ext uri="{BB962C8B-B14F-4D97-AF65-F5344CB8AC3E}">
        <p14:creationId xmlns:p14="http://schemas.microsoft.com/office/powerpoint/2010/main" val="428360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Transformation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278456"/>
              </p:ext>
            </p:extLst>
          </p:nvPr>
        </p:nvGraphicFramePr>
        <p:xfrm>
          <a:off x="643467" y="1478280"/>
          <a:ext cx="10710333" cy="5057987"/>
        </p:xfrm>
        <a:graphic>
          <a:graphicData uri="http://schemas.openxmlformats.org/drawingml/2006/table">
            <a:tbl>
              <a:tblPr firstRow="1" bandRow="1">
                <a:tableStyleId>{5C22544A-7EE6-4342-B048-85BDC9FD1C3A}</a:tableStyleId>
              </a:tblPr>
              <a:tblGrid>
                <a:gridCol w="3869266">
                  <a:extLst>
                    <a:ext uri="{9D8B030D-6E8A-4147-A177-3AD203B41FA5}">
                      <a16:colId xmlns="" xmlns:a16="http://schemas.microsoft.com/office/drawing/2014/main" val="612572915"/>
                    </a:ext>
                  </a:extLst>
                </a:gridCol>
                <a:gridCol w="6841067">
                  <a:extLst>
                    <a:ext uri="{9D8B030D-6E8A-4147-A177-3AD203B41FA5}">
                      <a16:colId xmlns="" xmlns:a16="http://schemas.microsoft.com/office/drawing/2014/main" val="4083045231"/>
                    </a:ext>
                  </a:extLst>
                </a:gridCol>
              </a:tblGrid>
              <a:tr h="394059">
                <a:tc>
                  <a:txBody>
                    <a:bodyPr/>
                    <a:lstStyle/>
                    <a:p>
                      <a:pPr algn="ctr"/>
                      <a:r>
                        <a:rPr lang="en-US" dirty="0" smtClean="0"/>
                        <a:t>Transformation</a:t>
                      </a:r>
                      <a:endParaRPr lang="en-US" dirty="0"/>
                    </a:p>
                  </a:txBody>
                  <a:tcPr/>
                </a:tc>
                <a:tc>
                  <a:txBody>
                    <a:bodyPr/>
                    <a:lstStyle/>
                    <a:p>
                      <a:pPr algn="ctr"/>
                      <a:r>
                        <a:rPr lang="en-US" dirty="0" smtClean="0"/>
                        <a:t>description</a:t>
                      </a:r>
                      <a:endParaRPr lang="en-US" dirty="0"/>
                    </a:p>
                  </a:txBody>
                  <a:tcPr/>
                </a:tc>
                <a:extLst>
                  <a:ext uri="{0D108BD9-81ED-4DB2-BD59-A6C34878D82A}">
                    <a16:rowId xmlns="" xmlns:a16="http://schemas.microsoft.com/office/drawing/2014/main" val="847876269"/>
                  </a:ext>
                </a:extLst>
              </a:tr>
              <a:tr h="680156">
                <a:tc>
                  <a:txBody>
                    <a:bodyPr/>
                    <a:lstStyle/>
                    <a:p>
                      <a:r>
                        <a:rPr lang="en-US" sz="1800" b="1" i="0" u="none" strike="noStrike" kern="1200" baseline="0" dirty="0" err="1" smtClean="0">
                          <a:solidFill>
                            <a:schemeClr val="dk1"/>
                          </a:solidFill>
                          <a:latin typeface="+mn-lt"/>
                          <a:ea typeface="+mn-ea"/>
                          <a:cs typeface="+mn-cs"/>
                        </a:rPr>
                        <a:t>groupByKey</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numTasks</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when called on a dataset of (K, V) pairs, returns a dataset of (K, </a:t>
                      </a:r>
                      <a:r>
                        <a:rPr lang="en-US" sz="1800" b="0" i="0" u="none" strike="noStrike" kern="1200" baseline="0" dirty="0" err="1" smtClean="0">
                          <a:solidFill>
                            <a:schemeClr val="dk1"/>
                          </a:solidFill>
                          <a:latin typeface="+mn-lt"/>
                          <a:ea typeface="+mn-ea"/>
                          <a:cs typeface="+mn-cs"/>
                        </a:rPr>
                        <a:t>Seq</a:t>
                      </a:r>
                      <a:r>
                        <a:rPr lang="en-US" sz="1800" b="0" i="0" u="none" strike="noStrike" kern="1200" baseline="0" dirty="0" smtClean="0">
                          <a:solidFill>
                            <a:schemeClr val="dk1"/>
                          </a:solidFill>
                          <a:latin typeface="+mn-lt"/>
                          <a:ea typeface="+mn-ea"/>
                          <a:cs typeface="+mn-cs"/>
                        </a:rPr>
                        <a:t>[V]) pairs</a:t>
                      </a:r>
                      <a:endParaRPr lang="en-US" dirty="0"/>
                    </a:p>
                  </a:txBody>
                  <a:tcPr/>
                </a:tc>
                <a:extLst>
                  <a:ext uri="{0D108BD9-81ED-4DB2-BD59-A6C34878D82A}">
                    <a16:rowId xmlns="" xmlns:a16="http://schemas.microsoft.com/office/drawing/2014/main" val="4112108415"/>
                  </a:ext>
                </a:extLst>
              </a:tr>
              <a:tr h="971652">
                <a:tc>
                  <a:txBody>
                    <a:bodyPr/>
                    <a:lstStyle/>
                    <a:p>
                      <a:r>
                        <a:rPr lang="en-US" sz="1800" b="1" i="0" u="none" strike="noStrike" kern="1200" baseline="0" dirty="0" err="1" smtClean="0">
                          <a:solidFill>
                            <a:schemeClr val="dk1"/>
                          </a:solidFill>
                          <a:latin typeface="+mn-lt"/>
                          <a:ea typeface="+mn-ea"/>
                          <a:cs typeface="+mn-cs"/>
                        </a:rPr>
                        <a:t>reduceByKey</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func</a:t>
                      </a:r>
                      <a:r>
                        <a:rPr lang="en-US" sz="1800" b="1" i="0" u="none" strike="noStrike" kern="1200" baseline="0" dirty="0" smtClean="0">
                          <a:solidFill>
                            <a:schemeClr val="dk1"/>
                          </a:solidFill>
                          <a:latin typeface="+mn-lt"/>
                          <a:ea typeface="+mn-ea"/>
                          <a:cs typeface="+mn-cs"/>
                        </a:rPr>
                        <a:t>, [</a:t>
                      </a:r>
                      <a:r>
                        <a:rPr lang="en-US" sz="1800" b="0" i="1" u="none" strike="noStrike" kern="1200" baseline="0" dirty="0" err="1" smtClean="0">
                          <a:solidFill>
                            <a:schemeClr val="dk1"/>
                          </a:solidFill>
                          <a:latin typeface="+mn-lt"/>
                          <a:ea typeface="+mn-ea"/>
                          <a:cs typeface="+mn-cs"/>
                        </a:rPr>
                        <a:t>numTasks</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when called on a dataset of (K, V) pairs, returns a dataset of (K, V) pairs where the values for each key are aggregated using the given reduce function</a:t>
                      </a:r>
                      <a:endParaRPr lang="en-US" dirty="0"/>
                    </a:p>
                  </a:txBody>
                  <a:tcPr/>
                </a:tc>
                <a:extLst>
                  <a:ext uri="{0D108BD9-81ED-4DB2-BD59-A6C34878D82A}">
                    <a16:rowId xmlns="" xmlns:a16="http://schemas.microsoft.com/office/drawing/2014/main" val="2078168389"/>
                  </a:ext>
                </a:extLst>
              </a:tr>
              <a:tr h="971652">
                <a:tc>
                  <a:txBody>
                    <a:bodyPr/>
                    <a:lstStyle/>
                    <a:p>
                      <a:r>
                        <a:rPr lang="en-US" sz="1800" b="1" i="0" u="none" strike="noStrike" kern="1200" baseline="0" dirty="0" err="1" smtClean="0">
                          <a:solidFill>
                            <a:schemeClr val="dk1"/>
                          </a:solidFill>
                          <a:latin typeface="+mn-lt"/>
                          <a:ea typeface="+mn-ea"/>
                          <a:cs typeface="+mn-cs"/>
                        </a:rPr>
                        <a:t>sortByKey</a:t>
                      </a:r>
                      <a:r>
                        <a:rPr lang="en-US" sz="1800" b="1" i="0" u="none" strike="noStrike" kern="1200" baseline="0" dirty="0" smtClean="0">
                          <a:solidFill>
                            <a:schemeClr val="dk1"/>
                          </a:solidFill>
                          <a:latin typeface="+mn-lt"/>
                          <a:ea typeface="+mn-ea"/>
                          <a:cs typeface="+mn-cs"/>
                        </a:rPr>
                        <a:t>([</a:t>
                      </a:r>
                      <a:r>
                        <a:rPr lang="en-US" sz="1800" b="0" i="1" u="none" strike="noStrike" kern="1200" baseline="0" dirty="0" smtClean="0">
                          <a:solidFill>
                            <a:schemeClr val="dk1"/>
                          </a:solidFill>
                          <a:latin typeface="+mn-lt"/>
                          <a:ea typeface="+mn-ea"/>
                          <a:cs typeface="+mn-cs"/>
                        </a:rPr>
                        <a:t>ascending</a:t>
                      </a:r>
                      <a:r>
                        <a:rPr lang="en-US" sz="1800" b="1" i="0" u="none" strike="noStrike" kern="1200" baseline="0" dirty="0" smtClean="0">
                          <a:solidFill>
                            <a:schemeClr val="dk1"/>
                          </a:solidFill>
                          <a:latin typeface="+mn-lt"/>
                          <a:ea typeface="+mn-ea"/>
                          <a:cs typeface="+mn-cs"/>
                        </a:rPr>
                        <a:t>], [</a:t>
                      </a:r>
                      <a:r>
                        <a:rPr lang="en-US" sz="1800" b="0" i="1" u="none" strike="noStrike" kern="1200" baseline="0" dirty="0" err="1" smtClean="0">
                          <a:solidFill>
                            <a:schemeClr val="dk1"/>
                          </a:solidFill>
                          <a:latin typeface="+mn-lt"/>
                          <a:ea typeface="+mn-ea"/>
                          <a:cs typeface="+mn-cs"/>
                        </a:rPr>
                        <a:t>numTasks</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when called on a dataset of (K, V) pairs where K implements Ordered, returns a dataset of (K, V) pairs sorted by keys in ascending or descending order, as specified in the </a:t>
                      </a:r>
                      <a:r>
                        <a:rPr lang="en-US" sz="1800" b="0" i="0" u="none" strike="noStrike" kern="1200" baseline="0" dirty="0" err="1" smtClean="0">
                          <a:solidFill>
                            <a:schemeClr val="dk1"/>
                          </a:solidFill>
                          <a:latin typeface="+mn-lt"/>
                          <a:ea typeface="+mn-ea"/>
                          <a:cs typeface="+mn-cs"/>
                        </a:rPr>
                        <a:t>boolean</a:t>
                      </a:r>
                      <a:r>
                        <a:rPr lang="en-US" sz="1800" b="0" i="0" u="none" strike="noStrike" kern="1200" baseline="0" dirty="0" smtClean="0">
                          <a:solidFill>
                            <a:schemeClr val="dk1"/>
                          </a:solidFill>
                          <a:latin typeface="+mn-lt"/>
                          <a:ea typeface="+mn-ea"/>
                          <a:cs typeface="+mn-cs"/>
                        </a:rPr>
                        <a:t> ascending argument</a:t>
                      </a:r>
                      <a:endParaRPr lang="en-US" dirty="0"/>
                    </a:p>
                  </a:txBody>
                  <a:tcPr/>
                </a:tc>
                <a:extLst>
                  <a:ext uri="{0D108BD9-81ED-4DB2-BD59-A6C34878D82A}">
                    <a16:rowId xmlns="" xmlns:a16="http://schemas.microsoft.com/office/drawing/2014/main" val="3877481459"/>
                  </a:ext>
                </a:extLst>
              </a:tr>
              <a:tr h="680156">
                <a:tc>
                  <a:txBody>
                    <a:bodyPr/>
                    <a:lstStyle/>
                    <a:p>
                      <a:r>
                        <a:rPr lang="en-US" sz="1800" b="1" i="0" u="none" strike="noStrike" kern="1200" baseline="0" dirty="0" smtClean="0">
                          <a:solidFill>
                            <a:schemeClr val="dk1"/>
                          </a:solidFill>
                          <a:latin typeface="+mn-lt"/>
                          <a:ea typeface="+mn-ea"/>
                          <a:cs typeface="+mn-cs"/>
                        </a:rPr>
                        <a:t>join(</a:t>
                      </a:r>
                      <a:r>
                        <a:rPr lang="en-US" sz="1800" b="0" i="1" u="none" strike="noStrike" kern="1200" baseline="0" dirty="0" err="1" smtClean="0">
                          <a:solidFill>
                            <a:schemeClr val="dk1"/>
                          </a:solidFill>
                          <a:latin typeface="+mn-lt"/>
                          <a:ea typeface="+mn-ea"/>
                          <a:cs typeface="+mn-cs"/>
                        </a:rPr>
                        <a:t>otherDataset</a:t>
                      </a:r>
                      <a:r>
                        <a:rPr lang="en-US" sz="1800" b="1" i="0" u="none" strike="noStrike" kern="1200" baseline="0" dirty="0" smtClean="0">
                          <a:solidFill>
                            <a:schemeClr val="dk1"/>
                          </a:solidFill>
                          <a:latin typeface="+mn-lt"/>
                          <a:ea typeface="+mn-ea"/>
                          <a:cs typeface="+mn-cs"/>
                        </a:rPr>
                        <a:t>, [</a:t>
                      </a:r>
                      <a:r>
                        <a:rPr lang="en-US" sz="1800" b="0" i="1" u="none" strike="noStrike" kern="1200" baseline="0" dirty="0" err="1" smtClean="0">
                          <a:solidFill>
                            <a:schemeClr val="dk1"/>
                          </a:solidFill>
                          <a:latin typeface="+mn-lt"/>
                          <a:ea typeface="+mn-ea"/>
                          <a:cs typeface="+mn-cs"/>
                        </a:rPr>
                        <a:t>numTasks</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when called on datasets of type (K, V) and (K, W), returns a dataset of (K, (V, W)) pairs with all pairs of elements for each key</a:t>
                      </a:r>
                      <a:endParaRPr lang="en-US" dirty="0"/>
                    </a:p>
                  </a:txBody>
                  <a:tcPr/>
                </a:tc>
                <a:extLst>
                  <a:ext uri="{0D108BD9-81ED-4DB2-BD59-A6C34878D82A}">
                    <a16:rowId xmlns="" xmlns:a16="http://schemas.microsoft.com/office/drawing/2014/main" val="3317890803"/>
                  </a:ext>
                </a:extLst>
              </a:tr>
              <a:tr h="680156">
                <a:tc>
                  <a:txBody>
                    <a:bodyPr/>
                    <a:lstStyle/>
                    <a:p>
                      <a:r>
                        <a:rPr lang="en-US" sz="1800" b="1" i="0" u="none" strike="noStrike" kern="1200" baseline="0" dirty="0" err="1" smtClean="0">
                          <a:solidFill>
                            <a:schemeClr val="dk1"/>
                          </a:solidFill>
                          <a:latin typeface="+mn-lt"/>
                          <a:ea typeface="+mn-ea"/>
                          <a:cs typeface="+mn-cs"/>
                        </a:rPr>
                        <a:t>cogroup</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otherDataset</a:t>
                      </a:r>
                      <a:r>
                        <a:rPr lang="en-US" sz="1800" b="1" i="0" u="none" strike="noStrike" kern="1200" baseline="0" dirty="0" smtClean="0">
                          <a:solidFill>
                            <a:schemeClr val="dk1"/>
                          </a:solidFill>
                          <a:latin typeface="+mn-lt"/>
                          <a:ea typeface="+mn-ea"/>
                          <a:cs typeface="+mn-cs"/>
                        </a:rPr>
                        <a:t>, [</a:t>
                      </a:r>
                      <a:r>
                        <a:rPr lang="en-US" sz="1800" b="0" i="1" u="none" strike="noStrike" kern="1200" baseline="0" dirty="0" err="1" smtClean="0">
                          <a:solidFill>
                            <a:schemeClr val="dk1"/>
                          </a:solidFill>
                          <a:latin typeface="+mn-lt"/>
                          <a:ea typeface="+mn-ea"/>
                          <a:cs typeface="+mn-cs"/>
                        </a:rPr>
                        <a:t>numTasks</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when called on datasets of type (K, V) and (K, W), returns a dataset of (K, </a:t>
                      </a:r>
                      <a:r>
                        <a:rPr lang="en-US" sz="1800" b="0" i="0" u="none" strike="noStrike" kern="1200" baseline="0" dirty="0" err="1" smtClean="0">
                          <a:solidFill>
                            <a:schemeClr val="dk1"/>
                          </a:solidFill>
                          <a:latin typeface="+mn-lt"/>
                          <a:ea typeface="+mn-ea"/>
                          <a:cs typeface="+mn-cs"/>
                        </a:rPr>
                        <a:t>Seq</a:t>
                      </a:r>
                      <a:r>
                        <a:rPr lang="en-US" sz="1800" b="0" i="0" u="none" strike="noStrike" kern="1200" baseline="0" dirty="0" smtClean="0">
                          <a:solidFill>
                            <a:schemeClr val="dk1"/>
                          </a:solidFill>
                          <a:latin typeface="+mn-lt"/>
                          <a:ea typeface="+mn-ea"/>
                          <a:cs typeface="+mn-cs"/>
                        </a:rPr>
                        <a:t>[V], </a:t>
                      </a:r>
                      <a:r>
                        <a:rPr lang="en-US" sz="1800" b="0" i="0" u="none" strike="noStrike" kern="1200" baseline="0" dirty="0" err="1" smtClean="0">
                          <a:solidFill>
                            <a:schemeClr val="dk1"/>
                          </a:solidFill>
                          <a:latin typeface="+mn-lt"/>
                          <a:ea typeface="+mn-ea"/>
                          <a:cs typeface="+mn-cs"/>
                        </a:rPr>
                        <a:t>Seq</a:t>
                      </a:r>
                      <a:r>
                        <a:rPr lang="en-US" sz="1800" b="0" i="0" u="none" strike="noStrike" kern="1200" baseline="0" dirty="0" smtClean="0">
                          <a:solidFill>
                            <a:schemeClr val="dk1"/>
                          </a:solidFill>
                          <a:latin typeface="+mn-lt"/>
                          <a:ea typeface="+mn-ea"/>
                          <a:cs typeface="+mn-cs"/>
                        </a:rPr>
                        <a:t>[W]) tuples – also called </a:t>
                      </a:r>
                      <a:r>
                        <a:rPr lang="en-US" sz="1800" b="0" i="0" u="none" strike="noStrike" kern="1200" baseline="0" dirty="0" err="1" smtClean="0">
                          <a:solidFill>
                            <a:schemeClr val="dk1"/>
                          </a:solidFill>
                          <a:latin typeface="+mn-lt"/>
                          <a:ea typeface="+mn-ea"/>
                          <a:cs typeface="+mn-cs"/>
                        </a:rPr>
                        <a:t>groupWith</a:t>
                      </a:r>
                      <a:endParaRPr lang="en-US" dirty="0"/>
                    </a:p>
                  </a:txBody>
                  <a:tcPr/>
                </a:tc>
                <a:extLst>
                  <a:ext uri="{0D108BD9-81ED-4DB2-BD59-A6C34878D82A}">
                    <a16:rowId xmlns="" xmlns:a16="http://schemas.microsoft.com/office/drawing/2014/main" val="3780496734"/>
                  </a:ext>
                </a:extLst>
              </a:tr>
              <a:tr h="680156">
                <a:tc>
                  <a:txBody>
                    <a:bodyPr/>
                    <a:lstStyle/>
                    <a:p>
                      <a:r>
                        <a:rPr lang="en-US" sz="1800" b="1" i="0" u="none" strike="noStrike" kern="1200" baseline="0" dirty="0" err="1" smtClean="0">
                          <a:solidFill>
                            <a:schemeClr val="dk1"/>
                          </a:solidFill>
                          <a:latin typeface="+mn-lt"/>
                          <a:ea typeface="+mn-ea"/>
                          <a:cs typeface="+mn-cs"/>
                        </a:rPr>
                        <a:t>cartesian</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otherDataset</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when called on datasets of types T and U, returns a dataset of (T, U) pairs (all pairs of elements)</a:t>
                      </a:r>
                      <a:endParaRPr lang="en-US" dirty="0"/>
                    </a:p>
                  </a:txBody>
                  <a:tcPr/>
                </a:tc>
                <a:extLst>
                  <a:ext uri="{0D108BD9-81ED-4DB2-BD59-A6C34878D82A}">
                    <a16:rowId xmlns="" xmlns:a16="http://schemas.microsoft.com/office/drawing/2014/main" val="2900516103"/>
                  </a:ext>
                </a:extLst>
              </a:tr>
            </a:tbl>
          </a:graphicData>
        </a:graphic>
      </p:graphicFrame>
    </p:spTree>
    <p:extLst>
      <p:ext uri="{BB962C8B-B14F-4D97-AF65-F5344CB8AC3E}">
        <p14:creationId xmlns:p14="http://schemas.microsoft.com/office/powerpoint/2010/main" val="3549266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Transformation</a:t>
            </a:r>
            <a:endParaRPr lang="en-US" dirty="0"/>
          </a:p>
        </p:txBody>
      </p:sp>
      <p:sp>
        <p:nvSpPr>
          <p:cNvPr id="3" name="Content Placeholder 2"/>
          <p:cNvSpPr>
            <a:spLocks noGrp="1"/>
          </p:cNvSpPr>
          <p:nvPr>
            <p:ph idx="1"/>
          </p:nvPr>
        </p:nvSpPr>
        <p:spPr>
          <a:xfrm>
            <a:off x="838200" y="1825625"/>
            <a:ext cx="6688667" cy="1891242"/>
          </a:xfrm>
        </p:spPr>
        <p:txBody>
          <a:bodyPr/>
          <a:lstStyle/>
          <a:p>
            <a:pPr marL="0" indent="0">
              <a:buNone/>
            </a:pPr>
            <a:r>
              <a:rPr lang="en-US" b="1" dirty="0" err="1"/>
              <a:t>val</a:t>
            </a:r>
            <a:r>
              <a:rPr lang="en-US" b="1" dirty="0"/>
              <a:t> </a:t>
            </a:r>
            <a:r>
              <a:rPr lang="en-US" dirty="0" err="1"/>
              <a:t>distFile</a:t>
            </a:r>
            <a:r>
              <a:rPr lang="en-US" dirty="0"/>
              <a:t> </a:t>
            </a:r>
            <a:r>
              <a:rPr lang="en-US" b="1" dirty="0"/>
              <a:t>= </a:t>
            </a:r>
            <a:r>
              <a:rPr lang="en-US" dirty="0" err="1"/>
              <a:t>sc</a:t>
            </a:r>
            <a:r>
              <a:rPr lang="en-US" b="1" dirty="0" err="1"/>
              <a:t>.</a:t>
            </a:r>
            <a:r>
              <a:rPr lang="en-US" dirty="0" err="1"/>
              <a:t>textFile</a:t>
            </a:r>
            <a:r>
              <a:rPr lang="en-US" b="1" dirty="0"/>
              <a:t>(</a:t>
            </a:r>
            <a:r>
              <a:rPr lang="en-US" dirty="0"/>
              <a:t>"README.md</a:t>
            </a:r>
            <a:r>
              <a:rPr lang="en-US" dirty="0" smtClean="0"/>
              <a:t>"</a:t>
            </a:r>
            <a:r>
              <a:rPr lang="en-US" b="1" dirty="0" smtClean="0"/>
              <a:t>)</a:t>
            </a:r>
            <a:endParaRPr lang="en-US" b="1" dirty="0"/>
          </a:p>
          <a:p>
            <a:pPr marL="0" indent="0">
              <a:buNone/>
            </a:pPr>
            <a:r>
              <a:rPr lang="en-US" dirty="0" err="1"/>
              <a:t>distFile</a:t>
            </a:r>
            <a:r>
              <a:rPr lang="en-US" b="1" dirty="0" err="1"/>
              <a:t>.map</a:t>
            </a:r>
            <a:r>
              <a:rPr lang="en-US" b="1" dirty="0"/>
              <a:t>(</a:t>
            </a:r>
            <a:r>
              <a:rPr lang="en-US" dirty="0"/>
              <a:t>l </a:t>
            </a:r>
            <a:r>
              <a:rPr lang="en-US" b="1" dirty="0"/>
              <a:t>=&gt; </a:t>
            </a:r>
            <a:r>
              <a:rPr lang="en-US" dirty="0" err="1"/>
              <a:t>l</a:t>
            </a:r>
            <a:r>
              <a:rPr lang="en-US" b="1" dirty="0" err="1"/>
              <a:t>.</a:t>
            </a:r>
            <a:r>
              <a:rPr lang="en-US" dirty="0" err="1"/>
              <a:t>split</a:t>
            </a:r>
            <a:r>
              <a:rPr lang="en-US" b="1" dirty="0"/>
              <a:t>(</a:t>
            </a:r>
            <a:r>
              <a:rPr lang="en-US" dirty="0"/>
              <a:t>" "</a:t>
            </a:r>
            <a:r>
              <a:rPr lang="en-US" b="1" dirty="0"/>
              <a:t>)).</a:t>
            </a:r>
            <a:r>
              <a:rPr lang="en-US" dirty="0"/>
              <a:t>collect</a:t>
            </a:r>
            <a:r>
              <a:rPr lang="en-US" b="1" dirty="0" smtClean="0"/>
              <a:t>()</a:t>
            </a:r>
            <a:endParaRPr lang="en-US" dirty="0"/>
          </a:p>
          <a:p>
            <a:pPr marL="0" indent="0">
              <a:buNone/>
            </a:pPr>
            <a:r>
              <a:rPr lang="en-US" dirty="0" err="1"/>
              <a:t>distFile</a:t>
            </a:r>
            <a:r>
              <a:rPr lang="en-US" b="1" dirty="0" err="1"/>
              <a:t>.flatMap</a:t>
            </a:r>
            <a:r>
              <a:rPr lang="en-US" b="1" dirty="0"/>
              <a:t>(</a:t>
            </a:r>
            <a:r>
              <a:rPr lang="en-US" dirty="0"/>
              <a:t>l </a:t>
            </a:r>
            <a:r>
              <a:rPr lang="en-US" b="1" dirty="0"/>
              <a:t>=&gt; </a:t>
            </a:r>
            <a:r>
              <a:rPr lang="en-US" dirty="0" err="1"/>
              <a:t>l</a:t>
            </a:r>
            <a:r>
              <a:rPr lang="en-US" b="1" dirty="0" err="1"/>
              <a:t>.</a:t>
            </a:r>
            <a:r>
              <a:rPr lang="en-US" dirty="0" err="1"/>
              <a:t>split</a:t>
            </a:r>
            <a:r>
              <a:rPr lang="en-US" b="1" dirty="0"/>
              <a:t>(</a:t>
            </a:r>
            <a:r>
              <a:rPr lang="en-US" dirty="0"/>
              <a:t>" "</a:t>
            </a:r>
            <a:r>
              <a:rPr lang="en-US" b="1" dirty="0"/>
              <a:t>)).</a:t>
            </a:r>
            <a:r>
              <a:rPr lang="en-US" dirty="0"/>
              <a:t>collect</a:t>
            </a:r>
            <a:r>
              <a:rPr lang="en-US" b="1" dirty="0"/>
              <a:t>()</a:t>
            </a:r>
            <a:endParaRPr lang="en-US" dirty="0"/>
          </a:p>
        </p:txBody>
      </p:sp>
      <p:sp>
        <p:nvSpPr>
          <p:cNvPr id="4" name="Rectangular Callout 3"/>
          <p:cNvSpPr/>
          <p:nvPr/>
        </p:nvSpPr>
        <p:spPr>
          <a:xfrm>
            <a:off x="7526867" y="1813983"/>
            <a:ext cx="3615266" cy="883179"/>
          </a:xfrm>
          <a:prstGeom prst="wedgeRectCallout">
            <a:avLst>
              <a:gd name="adj1" fmla="val -69907"/>
              <a:gd name="adj2" fmla="val -27586"/>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a:t>distFile is a collection of lines</a:t>
            </a:r>
            <a:endParaRPr lang="en-US"/>
          </a:p>
        </p:txBody>
      </p:sp>
      <p:sp>
        <p:nvSpPr>
          <p:cNvPr id="5" name="Rectangular Callout 4"/>
          <p:cNvSpPr/>
          <p:nvPr/>
        </p:nvSpPr>
        <p:spPr>
          <a:xfrm>
            <a:off x="5147733" y="4353984"/>
            <a:ext cx="3615266" cy="883179"/>
          </a:xfrm>
          <a:prstGeom prst="wedgeRectCallout">
            <a:avLst>
              <a:gd name="adj1" fmla="val -65926"/>
              <a:gd name="adj2" fmla="val -16371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closure</a:t>
            </a:r>
            <a:endParaRPr lang="en-US" dirty="0"/>
          </a:p>
        </p:txBody>
      </p:sp>
    </p:spTree>
    <p:extLst>
      <p:ext uri="{BB962C8B-B14F-4D97-AF65-F5344CB8AC3E}">
        <p14:creationId xmlns:p14="http://schemas.microsoft.com/office/powerpoint/2010/main" val="412876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dirty="0"/>
              <a:t>Scala </a:t>
            </a:r>
            <a:r>
              <a:rPr lang="en-US" dirty="0" smtClean="0"/>
              <a:t>Closures </a:t>
            </a:r>
            <a:endParaRPr lang="en-US" dirty="0"/>
          </a:p>
        </p:txBody>
      </p:sp>
      <p:sp>
        <p:nvSpPr>
          <p:cNvPr id="3" name="Content Placeholder 2"/>
          <p:cNvSpPr>
            <a:spLocks noGrp="1"/>
          </p:cNvSpPr>
          <p:nvPr>
            <p:ph idx="1"/>
          </p:nvPr>
        </p:nvSpPr>
        <p:spPr>
          <a:xfrm>
            <a:off x="838200" y="978794"/>
            <a:ext cx="10675513" cy="5422006"/>
          </a:xfrm>
        </p:spPr>
        <p:txBody>
          <a:bodyPr>
            <a:normAutofit/>
          </a:bodyPr>
          <a:lstStyle/>
          <a:p>
            <a:pPr marL="0" indent="0">
              <a:buNone/>
            </a:pPr>
            <a:r>
              <a:rPr lang="en-US" dirty="0"/>
              <a:t>A </a:t>
            </a:r>
            <a:r>
              <a:rPr lang="en-US" b="1" dirty="0"/>
              <a:t>closure</a:t>
            </a:r>
            <a:r>
              <a:rPr lang="en-US" dirty="0"/>
              <a:t> is a function, whose return value depends on the value of one or more </a:t>
            </a:r>
            <a:r>
              <a:rPr lang="en-US" dirty="0">
                <a:solidFill>
                  <a:srgbClr val="FF0000"/>
                </a:solidFill>
              </a:rPr>
              <a:t>variables declared outside this </a:t>
            </a:r>
            <a:r>
              <a:rPr lang="en-US" dirty="0" smtClean="0">
                <a:solidFill>
                  <a:srgbClr val="FF0000"/>
                </a:solidFill>
              </a:rPr>
              <a:t>function  but </a:t>
            </a:r>
            <a:r>
              <a:rPr lang="en-US" u="sng" dirty="0" smtClean="0">
                <a:solidFill>
                  <a:srgbClr val="FF0000"/>
                </a:solidFill>
              </a:rPr>
              <a:t>in </a:t>
            </a:r>
            <a:r>
              <a:rPr lang="en-US" u="sng" dirty="0">
                <a:solidFill>
                  <a:srgbClr val="FF0000"/>
                </a:solidFill>
              </a:rPr>
              <a:t>the enclosing scope</a:t>
            </a:r>
            <a:r>
              <a:rPr lang="en-US" dirty="0" smtClean="0"/>
              <a:t>. </a:t>
            </a:r>
            <a:r>
              <a:rPr lang="en-US" dirty="0"/>
              <a:t>Consider the following piece of code with anonymous </a:t>
            </a:r>
            <a:r>
              <a:rPr lang="en-US" dirty="0" smtClean="0"/>
              <a:t>function:</a:t>
            </a:r>
          </a:p>
          <a:p>
            <a:pPr marL="457200" lvl="1" indent="0">
              <a:buNone/>
            </a:pPr>
            <a:r>
              <a:rPr lang="nn-NO" dirty="0" smtClean="0">
                <a:solidFill>
                  <a:srgbClr val="FF0000"/>
                </a:solidFill>
              </a:rPr>
              <a:t>	val </a:t>
            </a:r>
            <a:r>
              <a:rPr lang="nn-NO" dirty="0">
                <a:solidFill>
                  <a:srgbClr val="FF0000"/>
                </a:solidFill>
              </a:rPr>
              <a:t>multiplier = (i:Int) =&gt; i * </a:t>
            </a:r>
            <a:r>
              <a:rPr lang="nn-NO" dirty="0" smtClean="0">
                <a:solidFill>
                  <a:srgbClr val="FF0000"/>
                </a:solidFill>
              </a:rPr>
              <a:t>10</a:t>
            </a:r>
          </a:p>
          <a:p>
            <a:pPr marL="0" indent="0">
              <a:buNone/>
            </a:pPr>
            <a:r>
              <a:rPr lang="en-US" dirty="0" smtClean="0"/>
              <a:t>Here </a:t>
            </a:r>
            <a:r>
              <a:rPr lang="en-US" dirty="0"/>
              <a:t>the only variable used in the function body, </a:t>
            </a:r>
            <a:r>
              <a:rPr lang="en-US" dirty="0" err="1"/>
              <a:t>i</a:t>
            </a:r>
            <a:r>
              <a:rPr lang="en-US" dirty="0"/>
              <a:t> * </a:t>
            </a:r>
            <a:r>
              <a:rPr lang="en-US" dirty="0" smtClean="0"/>
              <a:t>10</a:t>
            </a:r>
            <a:r>
              <a:rPr lang="en-US" dirty="0"/>
              <a:t>, is </a:t>
            </a:r>
            <a:r>
              <a:rPr lang="en-US" dirty="0" err="1"/>
              <a:t>i</a:t>
            </a:r>
            <a:r>
              <a:rPr lang="en-US" dirty="0"/>
              <a:t>, which is defined as a parameter to the function. Now let us take another piece of code:</a:t>
            </a:r>
          </a:p>
          <a:p>
            <a:pPr marL="0" indent="0">
              <a:buNone/>
            </a:pPr>
            <a:r>
              <a:rPr lang="en-US" sz="2400" dirty="0" smtClean="0">
                <a:solidFill>
                  <a:srgbClr val="FF0000"/>
                </a:solidFill>
              </a:rPr>
              <a:t>	</a:t>
            </a:r>
            <a:r>
              <a:rPr lang="en-US" sz="2400" dirty="0" err="1" smtClean="0">
                <a:solidFill>
                  <a:srgbClr val="FF0000"/>
                </a:solidFill>
              </a:rPr>
              <a:t>val</a:t>
            </a:r>
            <a:r>
              <a:rPr lang="en-US" sz="2400" dirty="0" smtClean="0">
                <a:solidFill>
                  <a:srgbClr val="FF0000"/>
                </a:solidFill>
              </a:rPr>
              <a:t> </a:t>
            </a:r>
            <a:r>
              <a:rPr lang="en-US" sz="2400" dirty="0">
                <a:solidFill>
                  <a:srgbClr val="FF0000"/>
                </a:solidFill>
              </a:rPr>
              <a:t>multiplier = (</a:t>
            </a:r>
            <a:r>
              <a:rPr lang="en-US" sz="2400" dirty="0" err="1">
                <a:solidFill>
                  <a:srgbClr val="FF0000"/>
                </a:solidFill>
              </a:rPr>
              <a:t>i:Int</a:t>
            </a:r>
            <a:r>
              <a:rPr lang="en-US" sz="2400" dirty="0">
                <a:solidFill>
                  <a:srgbClr val="FF0000"/>
                </a:solidFill>
              </a:rPr>
              <a:t>) =&gt; </a:t>
            </a:r>
            <a:r>
              <a:rPr lang="en-US" sz="2400" dirty="0" err="1">
                <a:solidFill>
                  <a:srgbClr val="FF0000"/>
                </a:solidFill>
              </a:rPr>
              <a:t>i</a:t>
            </a:r>
            <a:r>
              <a:rPr lang="en-US" sz="2400" dirty="0">
                <a:solidFill>
                  <a:srgbClr val="FF0000"/>
                </a:solidFill>
              </a:rPr>
              <a:t> * factor</a:t>
            </a:r>
          </a:p>
          <a:p>
            <a:pPr marL="0" indent="0">
              <a:buNone/>
            </a:pPr>
            <a:r>
              <a:rPr lang="en-US" dirty="0"/>
              <a:t>There are two free variables in multiplier: </a:t>
            </a:r>
            <a:r>
              <a:rPr lang="en-US" b="1" dirty="0" err="1"/>
              <a:t>i</a:t>
            </a:r>
            <a:r>
              <a:rPr lang="en-US" dirty="0"/>
              <a:t> and </a:t>
            </a:r>
            <a:r>
              <a:rPr lang="en-US" b="1" dirty="0"/>
              <a:t>factor</a:t>
            </a:r>
            <a:r>
              <a:rPr lang="en-US" dirty="0"/>
              <a:t>. One of them, </a:t>
            </a:r>
            <a:r>
              <a:rPr lang="en-US" dirty="0" err="1"/>
              <a:t>i</a:t>
            </a:r>
            <a:r>
              <a:rPr lang="en-US" dirty="0"/>
              <a:t>, is a formal parameter to the function. Hence, it is bound to a new value each time multiplier is called. However, </a:t>
            </a:r>
            <a:r>
              <a:rPr lang="en-US" b="1" dirty="0"/>
              <a:t>factor</a:t>
            </a:r>
            <a:r>
              <a:rPr lang="en-US" dirty="0"/>
              <a:t> is not a formal parameter, then what is this? </a:t>
            </a:r>
          </a:p>
        </p:txBody>
      </p:sp>
    </p:spTree>
    <p:extLst>
      <p:ext uri="{BB962C8B-B14F-4D97-AF65-F5344CB8AC3E}">
        <p14:creationId xmlns:p14="http://schemas.microsoft.com/office/powerpoint/2010/main" val="150673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Introduction</a:t>
            </a:r>
            <a:endParaRPr lang="en-US" dirty="0"/>
          </a:p>
        </p:txBody>
      </p:sp>
      <p:sp>
        <p:nvSpPr>
          <p:cNvPr id="3" name="Content Placeholder 2"/>
          <p:cNvSpPr>
            <a:spLocks noGrp="1"/>
          </p:cNvSpPr>
          <p:nvPr>
            <p:ph idx="1"/>
          </p:nvPr>
        </p:nvSpPr>
        <p:spPr/>
        <p:txBody>
          <a:bodyPr/>
          <a:lstStyle/>
          <a:p>
            <a:r>
              <a:rPr lang="en-US" dirty="0"/>
              <a:t>Apache Spark is a fast and general-purpose cluster computing system. It provides high-level APIs in Java, Scala, Python and R, and an optimized engine that supports general execution graphs. </a:t>
            </a:r>
            <a:endParaRPr lang="en-US" dirty="0" smtClean="0"/>
          </a:p>
          <a:p>
            <a:r>
              <a:rPr lang="en-US" dirty="0" smtClean="0"/>
              <a:t>It </a:t>
            </a:r>
            <a:r>
              <a:rPr lang="en-US" dirty="0"/>
              <a:t>also supports a rich set of higher-level tools including </a:t>
            </a:r>
            <a:r>
              <a:rPr lang="en-US" dirty="0">
                <a:hlinkClick r:id="rId2"/>
              </a:rPr>
              <a:t>Spark SQL</a:t>
            </a:r>
            <a:r>
              <a:rPr lang="en-US" dirty="0"/>
              <a:t> for SQL and structured data processing, </a:t>
            </a:r>
            <a:r>
              <a:rPr lang="en-US" dirty="0" err="1">
                <a:hlinkClick r:id="rId3"/>
              </a:rPr>
              <a:t>MLlib</a:t>
            </a:r>
            <a:r>
              <a:rPr lang="en-US" dirty="0"/>
              <a:t> for machine learning, </a:t>
            </a:r>
            <a:r>
              <a:rPr lang="en-US" dirty="0" err="1">
                <a:hlinkClick r:id="rId4"/>
              </a:rPr>
              <a:t>GraphX</a:t>
            </a:r>
            <a:r>
              <a:rPr lang="en-US" dirty="0"/>
              <a:t> for graph processing, and </a:t>
            </a:r>
            <a:r>
              <a:rPr lang="en-US" dirty="0">
                <a:hlinkClick r:id="rId5"/>
              </a:rPr>
              <a:t>Spark Streaming</a:t>
            </a:r>
            <a:r>
              <a:rPr lang="en-US" dirty="0" smtClean="0"/>
              <a:t>.</a:t>
            </a:r>
          </a:p>
          <a:p>
            <a:r>
              <a:rPr lang="en-US" dirty="0"/>
              <a:t>You can also run Spark interactively through a modified version of the Scala shell. This is a great way to learn the framework</a:t>
            </a:r>
            <a:r>
              <a:rPr lang="en-US" dirty="0" smtClean="0"/>
              <a:t>.</a:t>
            </a:r>
          </a:p>
          <a:p>
            <a:endParaRPr lang="en-US" dirty="0" smtClean="0"/>
          </a:p>
          <a:p>
            <a:endParaRPr lang="en-US" dirty="0"/>
          </a:p>
        </p:txBody>
      </p:sp>
      <p:sp>
        <p:nvSpPr>
          <p:cNvPr id="4" name="Rectangle 1"/>
          <p:cNvSpPr>
            <a:spLocks noChangeArrowheads="1"/>
          </p:cNvSpPr>
          <p:nvPr/>
        </p:nvSpPr>
        <p:spPr bwMode="auto">
          <a:xfrm>
            <a:off x="1193800" y="5407886"/>
            <a:ext cx="5020733" cy="3718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Menlo"/>
              </a:rPr>
              <a:t>./bin/spark-shell --master local[2]</a:t>
            </a:r>
            <a:r>
              <a:rPr kumimoji="0" lang="en-US" altLang="en-US"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1055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dirty="0"/>
              <a:t>Scala </a:t>
            </a:r>
            <a:r>
              <a:rPr lang="en-US" dirty="0" smtClean="0"/>
              <a:t>Closures</a:t>
            </a:r>
            <a:endParaRPr lang="en-US" dirty="0"/>
          </a:p>
        </p:txBody>
      </p:sp>
      <p:sp>
        <p:nvSpPr>
          <p:cNvPr id="3" name="Content Placeholder 2"/>
          <p:cNvSpPr>
            <a:spLocks noGrp="1"/>
          </p:cNvSpPr>
          <p:nvPr>
            <p:ph idx="1"/>
          </p:nvPr>
        </p:nvSpPr>
        <p:spPr>
          <a:xfrm>
            <a:off x="838200" y="978794"/>
            <a:ext cx="10675513" cy="5422006"/>
          </a:xfrm>
        </p:spPr>
        <p:txBody>
          <a:bodyPr>
            <a:normAutofit fontScale="92500" lnSpcReduction="20000"/>
          </a:bodyPr>
          <a:lstStyle/>
          <a:p>
            <a:pPr marL="0" indent="0">
              <a:buNone/>
            </a:pPr>
            <a:r>
              <a:rPr lang="en-US" dirty="0"/>
              <a:t>Let us add one more line of code</a:t>
            </a:r>
            <a:r>
              <a:rPr lang="en-US" dirty="0" smtClean="0"/>
              <a:t>:</a:t>
            </a:r>
          </a:p>
          <a:p>
            <a:pPr marL="0" indent="0">
              <a:buNone/>
            </a:pPr>
            <a:r>
              <a:rPr lang="en-US" dirty="0" smtClean="0">
                <a:solidFill>
                  <a:srgbClr val="FF0000"/>
                </a:solidFill>
              </a:rPr>
              <a:t>	</a:t>
            </a:r>
            <a:r>
              <a:rPr lang="en-US" dirty="0" err="1" smtClean="0">
                <a:solidFill>
                  <a:srgbClr val="FF0000"/>
                </a:solidFill>
              </a:rPr>
              <a:t>var</a:t>
            </a:r>
            <a:r>
              <a:rPr lang="en-US" dirty="0" smtClean="0">
                <a:solidFill>
                  <a:srgbClr val="FF0000"/>
                </a:solidFill>
              </a:rPr>
              <a:t> </a:t>
            </a:r>
            <a:r>
              <a:rPr lang="en-US" dirty="0">
                <a:solidFill>
                  <a:srgbClr val="FF0000"/>
                </a:solidFill>
              </a:rPr>
              <a:t>factor = 3 </a:t>
            </a:r>
            <a:endParaRPr lang="en-US" dirty="0" smtClean="0">
              <a:solidFill>
                <a:srgbClr val="FF0000"/>
              </a:solidFill>
            </a:endParaRPr>
          </a:p>
          <a:p>
            <a:pPr marL="0" indent="0">
              <a:buNone/>
            </a:pPr>
            <a:r>
              <a:rPr lang="en-US" dirty="0" smtClean="0">
                <a:solidFill>
                  <a:srgbClr val="FF0000"/>
                </a:solidFill>
              </a:rPr>
              <a:t>	</a:t>
            </a:r>
            <a:r>
              <a:rPr lang="en-US" dirty="0" err="1" smtClean="0">
                <a:solidFill>
                  <a:srgbClr val="FF0000"/>
                </a:solidFill>
              </a:rPr>
              <a:t>val</a:t>
            </a:r>
            <a:r>
              <a:rPr lang="en-US" dirty="0" smtClean="0">
                <a:solidFill>
                  <a:srgbClr val="FF0000"/>
                </a:solidFill>
              </a:rPr>
              <a:t> </a:t>
            </a:r>
            <a:r>
              <a:rPr lang="en-US" dirty="0">
                <a:solidFill>
                  <a:srgbClr val="FF0000"/>
                </a:solidFill>
              </a:rPr>
              <a:t>multiplier = (</a:t>
            </a:r>
            <a:r>
              <a:rPr lang="en-US" dirty="0" err="1">
                <a:solidFill>
                  <a:srgbClr val="FF0000"/>
                </a:solidFill>
              </a:rPr>
              <a:t>i:Int</a:t>
            </a:r>
            <a:r>
              <a:rPr lang="en-US" dirty="0">
                <a:solidFill>
                  <a:srgbClr val="FF0000"/>
                </a:solidFill>
              </a:rPr>
              <a:t>) =&gt; </a:t>
            </a:r>
            <a:r>
              <a:rPr lang="en-US" dirty="0" err="1">
                <a:solidFill>
                  <a:srgbClr val="FF0000"/>
                </a:solidFill>
              </a:rPr>
              <a:t>i</a:t>
            </a:r>
            <a:r>
              <a:rPr lang="en-US" dirty="0">
                <a:solidFill>
                  <a:srgbClr val="FF0000"/>
                </a:solidFill>
              </a:rPr>
              <a:t> * </a:t>
            </a:r>
            <a:r>
              <a:rPr lang="en-US" dirty="0" smtClean="0">
                <a:solidFill>
                  <a:srgbClr val="FF0000"/>
                </a:solidFill>
              </a:rPr>
              <a:t>factor</a:t>
            </a:r>
          </a:p>
          <a:p>
            <a:pPr marL="0" indent="0">
              <a:buNone/>
            </a:pPr>
            <a:r>
              <a:rPr lang="en-US" dirty="0"/>
              <a:t>Now, </a:t>
            </a:r>
            <a:r>
              <a:rPr lang="en-US" b="1" dirty="0"/>
              <a:t>factor</a:t>
            </a:r>
            <a:r>
              <a:rPr lang="en-US" dirty="0"/>
              <a:t> has a reference to </a:t>
            </a:r>
            <a:r>
              <a:rPr lang="en-US" u="sng" dirty="0">
                <a:solidFill>
                  <a:schemeClr val="accent1">
                    <a:lumMod val="50000"/>
                  </a:schemeClr>
                </a:solidFill>
              </a:rPr>
              <a:t>a variable outside the function but in the </a:t>
            </a:r>
            <a:r>
              <a:rPr lang="en-US" u="sng" dirty="0" smtClean="0">
                <a:solidFill>
                  <a:schemeClr val="accent1">
                    <a:lumMod val="50000"/>
                  </a:schemeClr>
                </a:solidFill>
              </a:rPr>
              <a:t>enclosing </a:t>
            </a:r>
            <a:r>
              <a:rPr lang="en-US" u="sng" dirty="0">
                <a:solidFill>
                  <a:schemeClr val="accent1">
                    <a:lumMod val="50000"/>
                  </a:schemeClr>
                </a:solidFill>
              </a:rPr>
              <a:t>scope.</a:t>
            </a:r>
            <a:r>
              <a:rPr lang="en-US" dirty="0">
                <a:solidFill>
                  <a:schemeClr val="accent1">
                    <a:lumMod val="50000"/>
                  </a:schemeClr>
                </a:solidFill>
              </a:rPr>
              <a:t> </a:t>
            </a:r>
            <a:r>
              <a:rPr lang="en-US" dirty="0"/>
              <a:t>Let us try the following example</a:t>
            </a:r>
            <a:r>
              <a:rPr lang="en-US" dirty="0" smtClean="0"/>
              <a:t>:</a:t>
            </a:r>
          </a:p>
          <a:p>
            <a:pPr marL="0" indent="0">
              <a:buNone/>
            </a:pPr>
            <a:endParaRPr lang="en-US" dirty="0" smtClean="0"/>
          </a:p>
          <a:p>
            <a:pPr marL="0" indent="0">
              <a:buNone/>
            </a:pPr>
            <a:r>
              <a:rPr lang="en-US" dirty="0" smtClean="0">
                <a:solidFill>
                  <a:srgbClr val="FF0000"/>
                </a:solidFill>
              </a:rPr>
              <a:t>	object </a:t>
            </a:r>
            <a:r>
              <a:rPr lang="en-US" dirty="0">
                <a:solidFill>
                  <a:srgbClr val="FF0000"/>
                </a:solidFill>
              </a:rPr>
              <a:t>Test {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def</a:t>
            </a:r>
            <a:r>
              <a:rPr lang="en-US" dirty="0" smtClean="0">
                <a:solidFill>
                  <a:srgbClr val="FF0000"/>
                </a:solidFill>
              </a:rPr>
              <a:t> </a:t>
            </a:r>
            <a:r>
              <a:rPr lang="en-US" dirty="0">
                <a:solidFill>
                  <a:srgbClr val="FF0000"/>
                </a:solidFill>
              </a:rPr>
              <a:t>main(</a:t>
            </a:r>
            <a:r>
              <a:rPr lang="en-US" dirty="0" err="1">
                <a:solidFill>
                  <a:srgbClr val="FF0000"/>
                </a:solidFill>
              </a:rPr>
              <a:t>args</a:t>
            </a:r>
            <a:r>
              <a:rPr lang="en-US" dirty="0">
                <a:solidFill>
                  <a:srgbClr val="FF0000"/>
                </a:solidFill>
              </a:rPr>
              <a:t>: Array[String]) {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println</a:t>
            </a:r>
            <a:r>
              <a:rPr lang="en-US" dirty="0">
                <a:solidFill>
                  <a:srgbClr val="FF0000"/>
                </a:solidFill>
              </a:rPr>
              <a:t>( "</a:t>
            </a:r>
            <a:r>
              <a:rPr lang="en-US" dirty="0" err="1">
                <a:solidFill>
                  <a:srgbClr val="FF0000"/>
                </a:solidFill>
              </a:rPr>
              <a:t>muliplier</a:t>
            </a:r>
            <a:r>
              <a:rPr lang="en-US" dirty="0">
                <a:solidFill>
                  <a:srgbClr val="FF0000"/>
                </a:solidFill>
              </a:rPr>
              <a:t>(1) value = " + multiplier(1) ) </a:t>
            </a:r>
            <a:r>
              <a:rPr lang="en-US" dirty="0" smtClean="0">
                <a:solidFill>
                  <a:srgbClr val="FF0000"/>
                </a:solidFill>
              </a:rPr>
              <a:t>				</a:t>
            </a:r>
            <a:r>
              <a:rPr lang="en-US" dirty="0" smtClean="0">
                <a:solidFill>
                  <a:srgbClr val="FF0000"/>
                </a:solidFill>
              </a:rPr>
              <a:t>	</a:t>
            </a:r>
            <a:r>
              <a:rPr lang="en-US" dirty="0" err="1" smtClean="0">
                <a:solidFill>
                  <a:srgbClr val="FF0000"/>
                </a:solidFill>
              </a:rPr>
              <a:t>println</a:t>
            </a:r>
            <a:r>
              <a:rPr lang="en-US" dirty="0">
                <a:solidFill>
                  <a:srgbClr val="FF0000"/>
                </a:solidFill>
              </a:rPr>
              <a:t>( "</a:t>
            </a:r>
            <a:r>
              <a:rPr lang="en-US" dirty="0" err="1">
                <a:solidFill>
                  <a:srgbClr val="FF0000"/>
                </a:solidFill>
              </a:rPr>
              <a:t>muliplier</a:t>
            </a:r>
            <a:r>
              <a:rPr lang="en-US" dirty="0">
                <a:solidFill>
                  <a:srgbClr val="FF0000"/>
                </a:solidFill>
              </a:rPr>
              <a:t>(2) value = " + multiplier(2) )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 </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var</a:t>
            </a:r>
            <a:r>
              <a:rPr lang="en-US" dirty="0" smtClean="0">
                <a:solidFill>
                  <a:srgbClr val="FF0000"/>
                </a:solidFill>
              </a:rPr>
              <a:t> </a:t>
            </a:r>
            <a:r>
              <a:rPr lang="en-US" dirty="0">
                <a:solidFill>
                  <a:srgbClr val="FF0000"/>
                </a:solidFill>
              </a:rPr>
              <a:t>factor = 3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val</a:t>
            </a:r>
            <a:r>
              <a:rPr lang="en-US" dirty="0" smtClean="0">
                <a:solidFill>
                  <a:srgbClr val="FF0000"/>
                </a:solidFill>
              </a:rPr>
              <a:t> </a:t>
            </a:r>
            <a:r>
              <a:rPr lang="en-US" dirty="0">
                <a:solidFill>
                  <a:srgbClr val="FF0000"/>
                </a:solidFill>
              </a:rPr>
              <a:t>multiplier = (</a:t>
            </a:r>
            <a:r>
              <a:rPr lang="en-US" dirty="0" err="1">
                <a:solidFill>
                  <a:srgbClr val="FF0000"/>
                </a:solidFill>
              </a:rPr>
              <a:t>i:Int</a:t>
            </a:r>
            <a:r>
              <a:rPr lang="en-US" dirty="0">
                <a:solidFill>
                  <a:srgbClr val="FF0000"/>
                </a:solidFill>
              </a:rPr>
              <a:t>) =&gt; </a:t>
            </a:r>
            <a:r>
              <a:rPr lang="en-US" dirty="0" err="1">
                <a:solidFill>
                  <a:srgbClr val="FF0000"/>
                </a:solidFill>
              </a:rPr>
              <a:t>i</a:t>
            </a:r>
            <a:r>
              <a:rPr lang="en-US" dirty="0">
                <a:solidFill>
                  <a:srgbClr val="FF0000"/>
                </a:solidFill>
              </a:rPr>
              <a:t> * factor </a:t>
            </a:r>
            <a:endParaRPr lang="en-US" dirty="0" smtClean="0">
              <a:solidFill>
                <a:srgbClr val="FF0000"/>
              </a:solidFill>
            </a:endParaRPr>
          </a:p>
          <a:p>
            <a:pPr marL="0" indent="0">
              <a:buNone/>
            </a:pP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208184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dirty="0"/>
              <a:t>Scala </a:t>
            </a:r>
            <a:r>
              <a:rPr lang="en-US" dirty="0" smtClean="0"/>
              <a:t>Closures</a:t>
            </a:r>
            <a:endParaRPr lang="en-US" dirty="0"/>
          </a:p>
        </p:txBody>
      </p:sp>
      <p:sp>
        <p:nvSpPr>
          <p:cNvPr id="3" name="Content Placeholder 2"/>
          <p:cNvSpPr>
            <a:spLocks noGrp="1"/>
          </p:cNvSpPr>
          <p:nvPr>
            <p:ph idx="1"/>
          </p:nvPr>
        </p:nvSpPr>
        <p:spPr>
          <a:xfrm>
            <a:off x="838200" y="978794"/>
            <a:ext cx="10675513" cy="5422006"/>
          </a:xfrm>
        </p:spPr>
        <p:txBody>
          <a:bodyPr>
            <a:normAutofit lnSpcReduction="10000"/>
          </a:bodyPr>
          <a:lstStyle/>
          <a:p>
            <a:pPr marL="0" indent="0">
              <a:buNone/>
            </a:pPr>
            <a:r>
              <a:rPr lang="en-US" dirty="0"/>
              <a:t>When </a:t>
            </a:r>
            <a:r>
              <a:rPr lang="en-US" dirty="0" smtClean="0"/>
              <a:t>the </a:t>
            </a:r>
            <a:r>
              <a:rPr lang="en-US" dirty="0"/>
              <a:t>code </a:t>
            </a:r>
            <a:r>
              <a:rPr lang="en-US" dirty="0" smtClean="0"/>
              <a:t> in the previous slide is </a:t>
            </a:r>
            <a:r>
              <a:rPr lang="en-US" dirty="0"/>
              <a:t>compiled and executed, it produces the </a:t>
            </a:r>
            <a:r>
              <a:rPr lang="en-US" dirty="0" smtClean="0"/>
              <a:t>following </a:t>
            </a:r>
            <a:r>
              <a:rPr lang="en-US" dirty="0"/>
              <a:t>result</a:t>
            </a:r>
            <a:r>
              <a:rPr lang="en-US" dirty="0" smtClean="0"/>
              <a:t>:</a:t>
            </a:r>
            <a:endParaRPr lang="en-US" dirty="0"/>
          </a:p>
          <a:p>
            <a:pPr marL="457200" lvl="1" indent="0">
              <a:buNone/>
            </a:pPr>
            <a:r>
              <a:rPr lang="en-US" dirty="0"/>
              <a:t>C:/&gt;scalac </a:t>
            </a:r>
            <a:r>
              <a:rPr lang="en-US" dirty="0" err="1"/>
              <a:t>Test.scala</a:t>
            </a:r>
            <a:r>
              <a:rPr lang="en-US" dirty="0"/>
              <a:t> </a:t>
            </a:r>
            <a:endParaRPr lang="en-US" dirty="0" smtClean="0"/>
          </a:p>
          <a:p>
            <a:pPr marL="457200" lvl="1" indent="0">
              <a:buNone/>
            </a:pPr>
            <a:r>
              <a:rPr lang="en-US" dirty="0" smtClean="0"/>
              <a:t>C</a:t>
            </a:r>
            <a:r>
              <a:rPr lang="en-US" dirty="0"/>
              <a:t>:/&gt;scala Test </a:t>
            </a:r>
            <a:endParaRPr lang="en-US" dirty="0" smtClean="0"/>
          </a:p>
          <a:p>
            <a:pPr marL="457200" lvl="1" indent="0">
              <a:buNone/>
            </a:pPr>
            <a:r>
              <a:rPr lang="en-US" dirty="0" err="1" smtClean="0"/>
              <a:t>muliplier</a:t>
            </a:r>
            <a:r>
              <a:rPr lang="en-US" dirty="0" smtClean="0"/>
              <a:t>(1</a:t>
            </a:r>
            <a:r>
              <a:rPr lang="en-US" dirty="0"/>
              <a:t>) value = 3 </a:t>
            </a:r>
            <a:endParaRPr lang="en-US" dirty="0" smtClean="0"/>
          </a:p>
          <a:p>
            <a:pPr marL="457200" lvl="1" indent="0">
              <a:buNone/>
            </a:pPr>
            <a:r>
              <a:rPr lang="en-US" dirty="0" err="1" smtClean="0"/>
              <a:t>muliplier</a:t>
            </a:r>
            <a:r>
              <a:rPr lang="en-US" dirty="0" smtClean="0"/>
              <a:t>(2</a:t>
            </a:r>
            <a:r>
              <a:rPr lang="en-US" dirty="0"/>
              <a:t>) value = 6 </a:t>
            </a:r>
            <a:endParaRPr lang="en-US" dirty="0" smtClean="0"/>
          </a:p>
          <a:p>
            <a:pPr marL="457200" lvl="1" indent="0">
              <a:buNone/>
            </a:pPr>
            <a:endParaRPr lang="en-US" dirty="0"/>
          </a:p>
          <a:p>
            <a:pPr marL="457200" lvl="1" indent="0">
              <a:buNone/>
            </a:pPr>
            <a:r>
              <a:rPr lang="en-US" dirty="0" smtClean="0"/>
              <a:t>C:/&gt;</a:t>
            </a:r>
          </a:p>
          <a:p>
            <a:pPr marL="0" indent="0">
              <a:buNone/>
            </a:pPr>
            <a:endParaRPr lang="en-US" dirty="0" smtClean="0"/>
          </a:p>
          <a:p>
            <a:pPr marL="0" indent="0">
              <a:buNone/>
            </a:pPr>
            <a:r>
              <a:rPr lang="en-US" dirty="0" smtClean="0"/>
              <a:t>Above </a:t>
            </a:r>
            <a:r>
              <a:rPr lang="en-US" dirty="0"/>
              <a:t>function references </a:t>
            </a:r>
            <a:r>
              <a:rPr lang="en-US" b="1" dirty="0"/>
              <a:t>factor</a:t>
            </a:r>
            <a:r>
              <a:rPr lang="en-US" dirty="0"/>
              <a:t> and reads its current value each time. If a function has no external references, then it is trivially closed over itself. No external context is required.</a:t>
            </a:r>
          </a:p>
          <a:p>
            <a:pPr marL="0" indent="0">
              <a:buNone/>
            </a:pPr>
            <a:r>
              <a:rPr lang="en-US" dirty="0"/>
              <a:t/>
            </a:r>
            <a:br>
              <a:rPr lang="en-US" dirty="0"/>
            </a:br>
            <a:endParaRPr lang="en-US" dirty="0" smtClean="0"/>
          </a:p>
        </p:txBody>
      </p:sp>
    </p:spTree>
    <p:extLst>
      <p:ext uri="{BB962C8B-B14F-4D97-AF65-F5344CB8AC3E}">
        <p14:creationId xmlns:p14="http://schemas.microsoft.com/office/powerpoint/2010/main" val="6751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b="1" dirty="0" smtClean="0"/>
              <a:t>Action</a:t>
            </a:r>
            <a:endParaRPr lang="en-US" b="1" dirty="0"/>
          </a:p>
        </p:txBody>
      </p:sp>
      <p:sp>
        <p:nvSpPr>
          <p:cNvPr id="3" name="Content Placeholder 2"/>
          <p:cNvSpPr>
            <a:spLocks noGrp="1"/>
          </p:cNvSpPr>
          <p:nvPr>
            <p:ph idx="1"/>
          </p:nvPr>
        </p:nvSpPr>
        <p:spPr>
          <a:xfrm>
            <a:off x="838200" y="978794"/>
            <a:ext cx="10675513" cy="5422006"/>
          </a:xfrm>
        </p:spPr>
        <p:txBody>
          <a:bodyPr>
            <a:normAutofit lnSpcReduction="10000"/>
          </a:bodyPr>
          <a:lstStyle/>
          <a:p>
            <a:pPr marL="0" indent="0">
              <a:buNone/>
            </a:pPr>
            <a:r>
              <a:rPr lang="en-US" dirty="0" smtClean="0"/>
              <a:t>reduce</a:t>
            </a:r>
          </a:p>
          <a:p>
            <a:pPr marL="0" indent="0">
              <a:buNone/>
            </a:pPr>
            <a:r>
              <a:rPr lang="en-US" dirty="0" err="1"/>
              <a:t>s</a:t>
            </a:r>
            <a:r>
              <a:rPr lang="en-US" dirty="0" err="1" smtClean="0"/>
              <a:t>cala</a:t>
            </a:r>
            <a:r>
              <a:rPr lang="en-US" dirty="0" smtClean="0"/>
              <a:t>&gt; </a:t>
            </a:r>
            <a:r>
              <a:rPr lang="en-US" dirty="0" err="1" smtClean="0"/>
              <a:t>val</a:t>
            </a:r>
            <a:r>
              <a:rPr lang="en-US" dirty="0" smtClean="0"/>
              <a:t> numbers = </a:t>
            </a:r>
            <a:r>
              <a:rPr lang="en-US" dirty="0" err="1" smtClean="0"/>
              <a:t>sc.parallelize</a:t>
            </a:r>
            <a:r>
              <a:rPr lang="en-US" dirty="0" smtClean="0"/>
              <a:t>(List(7, 2, 9))</a:t>
            </a:r>
          </a:p>
          <a:p>
            <a:pPr marL="0" indent="0">
              <a:buNone/>
            </a:pPr>
            <a:r>
              <a:rPr lang="en-US" dirty="0" err="1" smtClean="0"/>
              <a:t>scala</a:t>
            </a:r>
            <a:r>
              <a:rPr lang="en-US" dirty="0" smtClean="0"/>
              <a:t>&gt; </a:t>
            </a:r>
            <a:r>
              <a:rPr lang="en-US" dirty="0" err="1" smtClean="0"/>
              <a:t>val</a:t>
            </a:r>
            <a:r>
              <a:rPr lang="en-US" dirty="0" smtClean="0"/>
              <a:t> sum = </a:t>
            </a:r>
            <a:r>
              <a:rPr lang="en-US" dirty="0" err="1" smtClean="0"/>
              <a:t>numbers.reduce</a:t>
            </a:r>
            <a:r>
              <a:rPr lang="en-US" dirty="0" smtClean="0"/>
              <a:t>((x, y) =&gt; x + y)</a:t>
            </a:r>
          </a:p>
          <a:p>
            <a:pPr marL="0" indent="0">
              <a:buNone/>
            </a:pPr>
            <a:r>
              <a:rPr lang="en-US" dirty="0" err="1"/>
              <a:t>scala</a:t>
            </a:r>
            <a:r>
              <a:rPr lang="en-US" dirty="0"/>
              <a:t>&gt; </a:t>
            </a:r>
            <a:r>
              <a:rPr lang="en-US" dirty="0" err="1" smtClean="0"/>
              <a:t>val</a:t>
            </a:r>
            <a:r>
              <a:rPr lang="en-US" dirty="0" smtClean="0"/>
              <a:t> </a:t>
            </a:r>
            <a:r>
              <a:rPr lang="en-US" dirty="0" err="1" smtClean="0"/>
              <a:t>squareSum</a:t>
            </a:r>
            <a:r>
              <a:rPr lang="en-US" dirty="0" smtClean="0"/>
              <a:t> </a:t>
            </a:r>
            <a:r>
              <a:rPr lang="en-US" dirty="0"/>
              <a:t>= </a:t>
            </a:r>
            <a:r>
              <a:rPr lang="en-US" dirty="0" err="1" smtClean="0"/>
              <a:t>numbers.map</a:t>
            </a:r>
            <a:r>
              <a:rPr lang="en-US" dirty="0" smtClean="0"/>
              <a:t>(x =&gt; x*x).reduce</a:t>
            </a:r>
            <a:r>
              <a:rPr lang="en-US" dirty="0"/>
              <a:t>((x, y) =&gt; x + y</a:t>
            </a:r>
            <a:r>
              <a:rPr lang="en-US" dirty="0" smtClean="0"/>
              <a:t>)</a:t>
            </a:r>
          </a:p>
          <a:p>
            <a:pPr marL="0" indent="0">
              <a:buNone/>
            </a:pPr>
            <a:r>
              <a:rPr lang="en-US" b="1" dirty="0" smtClean="0">
                <a:solidFill>
                  <a:srgbClr val="FF0000"/>
                </a:solidFill>
              </a:rPr>
              <a:t>Problem : Given a list determine whether there are more evens or odds</a:t>
            </a:r>
          </a:p>
          <a:p>
            <a:pPr marL="0" indent="0">
              <a:buNone/>
            </a:pPr>
            <a:r>
              <a:rPr lang="en-US" b="1" dirty="0" smtClean="0">
                <a:solidFill>
                  <a:schemeClr val="accent1">
                    <a:lumMod val="50000"/>
                  </a:schemeClr>
                </a:solidFill>
              </a:rPr>
              <a:t>Solution</a:t>
            </a:r>
            <a:r>
              <a:rPr lang="en-US" dirty="0" smtClean="0"/>
              <a:t> </a:t>
            </a:r>
          </a:p>
          <a:p>
            <a:pPr marL="0" indent="0">
              <a:buNone/>
            </a:pPr>
            <a:r>
              <a:rPr lang="en-US" dirty="0" err="1" smtClean="0"/>
              <a:t>scala</a:t>
            </a:r>
            <a:r>
              <a:rPr lang="en-US" dirty="0" smtClean="0"/>
              <a:t>&gt; </a:t>
            </a:r>
            <a:r>
              <a:rPr lang="en-US" sz="2600" dirty="0" err="1"/>
              <a:t>val</a:t>
            </a:r>
            <a:r>
              <a:rPr lang="en-US" sz="2600" dirty="0"/>
              <a:t> numbers = </a:t>
            </a:r>
            <a:r>
              <a:rPr lang="en-US" sz="2600" dirty="0" err="1"/>
              <a:t>sc.parallelize</a:t>
            </a:r>
            <a:r>
              <a:rPr lang="en-US" sz="2600" dirty="0"/>
              <a:t>(List(7, 8, 9, 10, 12)).</a:t>
            </a:r>
            <a:r>
              <a:rPr lang="en-US" sz="2600" dirty="0" smtClean="0"/>
              <a:t>map(x =&gt; if (x %2 </a:t>
            </a:r>
            <a:r>
              <a:rPr lang="en-US" sz="2600" dirty="0"/>
              <a:t>== 0) 1 else -1).reduce</a:t>
            </a:r>
            <a:r>
              <a:rPr lang="en-US" sz="2600" dirty="0" smtClean="0"/>
              <a:t>(_+_)</a:t>
            </a:r>
            <a:endParaRPr lang="en-US" sz="2600" dirty="0"/>
          </a:p>
          <a:p>
            <a:pPr marL="0" indent="0">
              <a:buNone/>
            </a:pPr>
            <a:r>
              <a:rPr lang="en-US" sz="2600" dirty="0" smtClean="0"/>
              <a:t>OR</a:t>
            </a:r>
          </a:p>
          <a:p>
            <a:pPr marL="0" indent="0">
              <a:buNone/>
            </a:pPr>
            <a:r>
              <a:rPr lang="en-US" sz="2600" dirty="0" err="1"/>
              <a:t>scala</a:t>
            </a:r>
            <a:r>
              <a:rPr lang="en-US" sz="2600" dirty="0"/>
              <a:t>&gt; </a:t>
            </a:r>
            <a:r>
              <a:rPr lang="en-US" sz="2600" dirty="0" err="1"/>
              <a:t>val</a:t>
            </a:r>
            <a:r>
              <a:rPr lang="en-US" sz="2600" dirty="0"/>
              <a:t> numbers = </a:t>
            </a:r>
            <a:r>
              <a:rPr lang="en-US" sz="2600" dirty="0" err="1"/>
              <a:t>sc.parallelize</a:t>
            </a:r>
            <a:r>
              <a:rPr lang="en-US" sz="2600" dirty="0"/>
              <a:t>(List(7, 8, 9, 10, 12)).map(x =&gt; if (x %2 == 0) 1 else -1).</a:t>
            </a:r>
            <a:r>
              <a:rPr lang="en-US" sz="2600" dirty="0" smtClean="0"/>
              <a:t>reduce</a:t>
            </a:r>
            <a:r>
              <a:rPr lang="en-US" sz="2400" dirty="0"/>
              <a:t>((x, y) =&gt; x + y)</a:t>
            </a:r>
          </a:p>
          <a:p>
            <a:pPr marL="0" indent="0">
              <a:buNone/>
            </a:pPr>
            <a:endParaRPr lang="en-US" sz="2600" dirty="0"/>
          </a:p>
          <a:p>
            <a:pPr marL="0" indent="0">
              <a:buNone/>
            </a:pPr>
            <a:endParaRPr lang="en-US" sz="2600" dirty="0"/>
          </a:p>
          <a:p>
            <a:pPr marL="0" indent="0">
              <a:buNone/>
            </a:pPr>
            <a:endParaRPr lang="en-US"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185640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271992"/>
            <a:ext cx="10515600" cy="1325563"/>
          </a:xfrm>
        </p:spPr>
        <p:txBody>
          <a:bodyPr/>
          <a:lstStyle/>
          <a:p>
            <a:r>
              <a:rPr lang="en-US" dirty="0" smtClean="0"/>
              <a:t>RDD - Action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6404467"/>
              </p:ext>
            </p:extLst>
          </p:nvPr>
        </p:nvGraphicFramePr>
        <p:xfrm>
          <a:off x="563033" y="1334347"/>
          <a:ext cx="10710333" cy="5203614"/>
        </p:xfrm>
        <a:graphic>
          <a:graphicData uri="http://schemas.openxmlformats.org/drawingml/2006/table">
            <a:tbl>
              <a:tblPr firstRow="1" bandRow="1">
                <a:tableStyleId>{5C22544A-7EE6-4342-B048-85BDC9FD1C3A}</a:tableStyleId>
              </a:tblPr>
              <a:tblGrid>
                <a:gridCol w="3691466">
                  <a:extLst>
                    <a:ext uri="{9D8B030D-6E8A-4147-A177-3AD203B41FA5}">
                      <a16:colId xmlns="" xmlns:a16="http://schemas.microsoft.com/office/drawing/2014/main" val="612572915"/>
                    </a:ext>
                  </a:extLst>
                </a:gridCol>
                <a:gridCol w="7018867">
                  <a:extLst>
                    <a:ext uri="{9D8B030D-6E8A-4147-A177-3AD203B41FA5}">
                      <a16:colId xmlns="" xmlns:a16="http://schemas.microsoft.com/office/drawing/2014/main" val="4083045231"/>
                    </a:ext>
                  </a:extLst>
                </a:gridCol>
              </a:tblGrid>
              <a:tr h="394059">
                <a:tc>
                  <a:txBody>
                    <a:bodyPr/>
                    <a:lstStyle/>
                    <a:p>
                      <a:pPr algn="ctr"/>
                      <a:r>
                        <a:rPr lang="en-US" dirty="0" smtClean="0"/>
                        <a:t>Transformation</a:t>
                      </a:r>
                      <a:endParaRPr lang="en-US" dirty="0"/>
                    </a:p>
                  </a:txBody>
                  <a:tcPr/>
                </a:tc>
                <a:tc>
                  <a:txBody>
                    <a:bodyPr/>
                    <a:lstStyle/>
                    <a:p>
                      <a:pPr algn="ctr"/>
                      <a:r>
                        <a:rPr lang="en-US" dirty="0" smtClean="0"/>
                        <a:t>description</a:t>
                      </a:r>
                      <a:endParaRPr lang="en-US" dirty="0"/>
                    </a:p>
                  </a:txBody>
                  <a:tcPr/>
                </a:tc>
                <a:extLst>
                  <a:ext uri="{0D108BD9-81ED-4DB2-BD59-A6C34878D82A}">
                    <a16:rowId xmlns="" xmlns:a16="http://schemas.microsoft.com/office/drawing/2014/main" val="847876269"/>
                  </a:ext>
                </a:extLst>
              </a:tr>
              <a:tr h="680156">
                <a:tc>
                  <a:txBody>
                    <a:bodyPr/>
                    <a:lstStyle/>
                    <a:p>
                      <a:r>
                        <a:rPr lang="en-US" sz="1800" b="1" i="0" u="none" strike="noStrike" kern="1200" baseline="0" dirty="0" smtClean="0">
                          <a:solidFill>
                            <a:schemeClr val="dk1"/>
                          </a:solidFill>
                          <a:latin typeface="+mn-lt"/>
                          <a:ea typeface="+mn-ea"/>
                          <a:cs typeface="+mn-cs"/>
                        </a:rPr>
                        <a:t>reduce(</a:t>
                      </a:r>
                      <a:r>
                        <a:rPr lang="en-US" sz="1800" b="0" i="1" u="none" strike="noStrike" kern="1200" baseline="0" dirty="0" err="1" smtClean="0">
                          <a:solidFill>
                            <a:schemeClr val="dk1"/>
                          </a:solidFill>
                          <a:latin typeface="+mn-lt"/>
                          <a:ea typeface="+mn-ea"/>
                          <a:cs typeface="+mn-cs"/>
                        </a:rPr>
                        <a:t>func</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aggregate the elements of the dataset using a function </a:t>
                      </a:r>
                      <a:r>
                        <a:rPr lang="en-US" sz="1800" b="0" i="1" u="none" strike="noStrike" kern="1200" baseline="0" dirty="0" err="1" smtClean="0">
                          <a:solidFill>
                            <a:schemeClr val="dk1"/>
                          </a:solidFill>
                          <a:latin typeface="+mn-lt"/>
                          <a:ea typeface="+mn-ea"/>
                          <a:cs typeface="+mn-cs"/>
                        </a:rPr>
                        <a:t>func</a:t>
                      </a:r>
                      <a:r>
                        <a:rPr lang="en-US" sz="1800" b="0" i="1" u="none" strike="noStrike" kern="1200" baseline="0" dirty="0" smtClean="0">
                          <a:solidFill>
                            <a:schemeClr val="dk1"/>
                          </a:solidFill>
                          <a:latin typeface="+mn-lt"/>
                          <a:ea typeface="+mn-ea"/>
                          <a:cs typeface="+mn-cs"/>
                        </a:rPr>
                        <a:t> </a:t>
                      </a:r>
                      <a:r>
                        <a:rPr lang="en-US" sz="1800" b="0" i="0" u="none" strike="noStrike" kern="1200" baseline="0" dirty="0" smtClean="0">
                          <a:solidFill>
                            <a:schemeClr val="dk1"/>
                          </a:solidFill>
                          <a:latin typeface="+mn-lt"/>
                          <a:ea typeface="+mn-ea"/>
                          <a:cs typeface="+mn-cs"/>
                        </a:rPr>
                        <a:t>(which takes two arguments and returns one), and should also be commutative and associative so that it can be computed correctly in parallel</a:t>
                      </a:r>
                      <a:endParaRPr lang="en-US" dirty="0"/>
                    </a:p>
                  </a:txBody>
                  <a:tcPr/>
                </a:tc>
                <a:extLst>
                  <a:ext uri="{0D108BD9-81ED-4DB2-BD59-A6C34878D82A}">
                    <a16:rowId xmlns="" xmlns:a16="http://schemas.microsoft.com/office/drawing/2014/main" val="4112108415"/>
                  </a:ext>
                </a:extLst>
              </a:tr>
              <a:tr h="971652">
                <a:tc>
                  <a:txBody>
                    <a:bodyPr/>
                    <a:lstStyle/>
                    <a:p>
                      <a:r>
                        <a:rPr lang="en-US" sz="1800" b="1" i="0" u="none" strike="noStrike" kern="1200" baseline="0" dirty="0" smtClean="0">
                          <a:solidFill>
                            <a:schemeClr val="dk1"/>
                          </a:solidFill>
                          <a:latin typeface="+mn-lt"/>
                          <a:ea typeface="+mn-ea"/>
                          <a:cs typeface="+mn-cs"/>
                        </a:rPr>
                        <a:t>collect()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all the elements of the dataset as an array at the driver program – usually useful after a filter or other operation that returns a sufficiently small subset of the data</a:t>
                      </a:r>
                      <a:endParaRPr lang="en-US" dirty="0"/>
                    </a:p>
                  </a:txBody>
                  <a:tcPr/>
                </a:tc>
                <a:extLst>
                  <a:ext uri="{0D108BD9-81ED-4DB2-BD59-A6C34878D82A}">
                    <a16:rowId xmlns="" xmlns:a16="http://schemas.microsoft.com/office/drawing/2014/main" val="2078168389"/>
                  </a:ext>
                </a:extLst>
              </a:tr>
              <a:tr h="454623">
                <a:tc>
                  <a:txBody>
                    <a:bodyPr/>
                    <a:lstStyle/>
                    <a:p>
                      <a:r>
                        <a:rPr lang="en-US" sz="1800" b="1" i="0" u="none" strike="noStrike" kern="1200" baseline="0" dirty="0" smtClean="0">
                          <a:solidFill>
                            <a:schemeClr val="dk1"/>
                          </a:solidFill>
                          <a:latin typeface="+mn-lt"/>
                          <a:ea typeface="+mn-ea"/>
                          <a:cs typeface="+mn-cs"/>
                        </a:rPr>
                        <a:t>count()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the number of elements in the dataset</a:t>
                      </a:r>
                      <a:endParaRPr lang="en-US" dirty="0"/>
                    </a:p>
                  </a:txBody>
                  <a:tcPr/>
                </a:tc>
                <a:extLst>
                  <a:ext uri="{0D108BD9-81ED-4DB2-BD59-A6C34878D82A}">
                    <a16:rowId xmlns="" xmlns:a16="http://schemas.microsoft.com/office/drawing/2014/main" val="3877481459"/>
                  </a:ext>
                </a:extLst>
              </a:tr>
              <a:tr h="626533">
                <a:tc>
                  <a:txBody>
                    <a:bodyPr/>
                    <a:lstStyle/>
                    <a:p>
                      <a:r>
                        <a:rPr lang="en-US" sz="1800" b="1" i="0" u="none" strike="noStrike" kern="1200" baseline="0" dirty="0" smtClean="0">
                          <a:solidFill>
                            <a:schemeClr val="dk1"/>
                          </a:solidFill>
                          <a:latin typeface="+mn-lt"/>
                          <a:ea typeface="+mn-ea"/>
                          <a:cs typeface="+mn-cs"/>
                        </a:rPr>
                        <a:t>first()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the first element of the dataset – similar to</a:t>
                      </a:r>
                    </a:p>
                    <a:p>
                      <a:r>
                        <a:rPr lang="en-US" sz="1800" b="0" i="1" u="none" strike="noStrike" kern="1200" baseline="0" dirty="0" smtClean="0">
                          <a:solidFill>
                            <a:schemeClr val="dk1"/>
                          </a:solidFill>
                          <a:latin typeface="+mn-lt"/>
                          <a:ea typeface="+mn-ea"/>
                          <a:cs typeface="+mn-cs"/>
                        </a:rPr>
                        <a:t>take(1)</a:t>
                      </a:r>
                      <a:endParaRPr lang="en-US" dirty="0"/>
                    </a:p>
                  </a:txBody>
                  <a:tcPr/>
                </a:tc>
                <a:extLst>
                  <a:ext uri="{0D108BD9-81ED-4DB2-BD59-A6C34878D82A}">
                    <a16:rowId xmlns="" xmlns:a16="http://schemas.microsoft.com/office/drawing/2014/main" val="3317890803"/>
                  </a:ext>
                </a:extLst>
              </a:tr>
              <a:tr h="866986">
                <a:tc>
                  <a:txBody>
                    <a:bodyPr/>
                    <a:lstStyle/>
                    <a:p>
                      <a:r>
                        <a:rPr lang="en-US" sz="1800" b="1" i="0" u="none" strike="noStrike" kern="1200" baseline="0" dirty="0" smtClean="0">
                          <a:solidFill>
                            <a:schemeClr val="dk1"/>
                          </a:solidFill>
                          <a:latin typeface="+mn-lt"/>
                          <a:ea typeface="+mn-ea"/>
                          <a:cs typeface="+mn-cs"/>
                        </a:rPr>
                        <a:t>take(</a:t>
                      </a:r>
                      <a:r>
                        <a:rPr lang="en-US" sz="1800" b="0" i="1" u="none" strike="noStrike" kern="1200" baseline="0" dirty="0" smtClean="0">
                          <a:solidFill>
                            <a:schemeClr val="dk1"/>
                          </a:solidFill>
                          <a:latin typeface="+mn-lt"/>
                          <a:ea typeface="+mn-ea"/>
                          <a:cs typeface="+mn-cs"/>
                        </a:rPr>
                        <a:t>n</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an array with the first </a:t>
                      </a:r>
                      <a:r>
                        <a:rPr lang="en-US" sz="1800" b="0" i="1" u="none" strike="noStrike" kern="1200" baseline="0" dirty="0" smtClean="0">
                          <a:solidFill>
                            <a:schemeClr val="dk1"/>
                          </a:solidFill>
                          <a:latin typeface="+mn-lt"/>
                          <a:ea typeface="+mn-ea"/>
                          <a:cs typeface="+mn-cs"/>
                        </a:rPr>
                        <a:t>n </a:t>
                      </a:r>
                      <a:r>
                        <a:rPr lang="en-US" sz="1800" b="0" i="0" u="none" strike="noStrike" kern="1200" baseline="0" dirty="0" smtClean="0">
                          <a:solidFill>
                            <a:schemeClr val="dk1"/>
                          </a:solidFill>
                          <a:latin typeface="+mn-lt"/>
                          <a:ea typeface="+mn-ea"/>
                          <a:cs typeface="+mn-cs"/>
                        </a:rPr>
                        <a:t>elements of the dataset – currently not executed in parallel, instead the driver program computes all the elements</a:t>
                      </a:r>
                      <a:endParaRPr lang="en-US" dirty="0"/>
                    </a:p>
                  </a:txBody>
                  <a:tcPr/>
                </a:tc>
                <a:extLst>
                  <a:ext uri="{0D108BD9-81ED-4DB2-BD59-A6C34878D82A}">
                    <a16:rowId xmlns="" xmlns:a16="http://schemas.microsoft.com/office/drawing/2014/main" val="85260904"/>
                  </a:ext>
                </a:extLst>
              </a:tr>
              <a:tr h="680156">
                <a:tc>
                  <a:txBody>
                    <a:bodyPr/>
                    <a:lstStyle/>
                    <a:p>
                      <a:r>
                        <a:rPr lang="en-US" sz="1800" b="1" i="0" u="none" strike="noStrike" kern="1200" baseline="0" dirty="0" err="1" smtClean="0">
                          <a:solidFill>
                            <a:schemeClr val="dk1"/>
                          </a:solidFill>
                          <a:latin typeface="+mn-lt"/>
                          <a:ea typeface="+mn-ea"/>
                          <a:cs typeface="+mn-cs"/>
                        </a:rPr>
                        <a:t>takeSample</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withReplacement</a:t>
                      </a:r>
                      <a:r>
                        <a:rPr lang="en-US" sz="1800" b="1" i="0" u="none" strike="noStrike" kern="1200" baseline="0" dirty="0" smtClean="0">
                          <a:solidFill>
                            <a:schemeClr val="dk1"/>
                          </a:solidFill>
                          <a:latin typeface="+mn-lt"/>
                          <a:ea typeface="+mn-ea"/>
                          <a:cs typeface="+mn-cs"/>
                        </a:rPr>
                        <a:t>, </a:t>
                      </a:r>
                      <a:r>
                        <a:rPr lang="en-US" sz="1800" b="0" i="1" u="none" strike="noStrike" kern="1200" baseline="0" dirty="0" smtClean="0">
                          <a:solidFill>
                            <a:schemeClr val="dk1"/>
                          </a:solidFill>
                          <a:latin typeface="+mn-lt"/>
                          <a:ea typeface="+mn-ea"/>
                          <a:cs typeface="+mn-cs"/>
                        </a:rPr>
                        <a:t>fraction</a:t>
                      </a:r>
                      <a:r>
                        <a:rPr lang="en-US" sz="1800" b="1" i="0" u="none" strike="noStrike" kern="1200" baseline="0" dirty="0" smtClean="0">
                          <a:solidFill>
                            <a:schemeClr val="dk1"/>
                          </a:solidFill>
                          <a:latin typeface="+mn-lt"/>
                          <a:ea typeface="+mn-ea"/>
                          <a:cs typeface="+mn-cs"/>
                        </a:rPr>
                        <a:t>, </a:t>
                      </a:r>
                      <a:r>
                        <a:rPr lang="en-US" sz="1800" b="0" i="1" u="none" strike="noStrike" kern="1200" baseline="0" dirty="0" smtClean="0">
                          <a:solidFill>
                            <a:schemeClr val="dk1"/>
                          </a:solidFill>
                          <a:latin typeface="+mn-lt"/>
                          <a:ea typeface="+mn-ea"/>
                          <a:cs typeface="+mn-cs"/>
                        </a:rPr>
                        <a:t>seed</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an array with a random sample of </a:t>
                      </a:r>
                      <a:r>
                        <a:rPr lang="en-US" sz="1800" b="0" i="1" u="none" strike="noStrike" kern="1200" baseline="0" dirty="0" err="1" smtClean="0">
                          <a:solidFill>
                            <a:schemeClr val="dk1"/>
                          </a:solidFill>
                          <a:latin typeface="+mn-lt"/>
                          <a:ea typeface="+mn-ea"/>
                          <a:cs typeface="+mn-cs"/>
                        </a:rPr>
                        <a:t>num</a:t>
                      </a:r>
                      <a:r>
                        <a:rPr lang="en-US" sz="1800" b="0" i="1" u="none" strike="noStrike" kern="1200" baseline="0" dirty="0" smtClean="0">
                          <a:solidFill>
                            <a:schemeClr val="dk1"/>
                          </a:solidFill>
                          <a:latin typeface="+mn-lt"/>
                          <a:ea typeface="+mn-ea"/>
                          <a:cs typeface="+mn-cs"/>
                        </a:rPr>
                        <a:t> </a:t>
                      </a:r>
                      <a:r>
                        <a:rPr lang="en-US" sz="1800" b="0" i="0" u="none" strike="noStrike" kern="1200" baseline="0" dirty="0" smtClean="0">
                          <a:solidFill>
                            <a:schemeClr val="dk1"/>
                          </a:solidFill>
                          <a:latin typeface="+mn-lt"/>
                          <a:ea typeface="+mn-ea"/>
                          <a:cs typeface="+mn-cs"/>
                        </a:rPr>
                        <a:t>elements of the dataset, with or without replacement, using the given random number generator seed</a:t>
                      </a:r>
                      <a:endParaRPr lang="en-US" dirty="0"/>
                    </a:p>
                  </a:txBody>
                  <a:tcPr/>
                </a:tc>
                <a:extLst>
                  <a:ext uri="{0D108BD9-81ED-4DB2-BD59-A6C34878D82A}">
                    <a16:rowId xmlns="" xmlns:a16="http://schemas.microsoft.com/office/drawing/2014/main" val="1873291824"/>
                  </a:ext>
                </a:extLst>
              </a:tr>
            </a:tbl>
          </a:graphicData>
        </a:graphic>
      </p:graphicFrame>
    </p:spTree>
    <p:extLst>
      <p:ext uri="{BB962C8B-B14F-4D97-AF65-F5344CB8AC3E}">
        <p14:creationId xmlns:p14="http://schemas.microsoft.com/office/powerpoint/2010/main" val="3417603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Action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9427086"/>
              </p:ext>
            </p:extLst>
          </p:nvPr>
        </p:nvGraphicFramePr>
        <p:xfrm>
          <a:off x="643467" y="1478280"/>
          <a:ext cx="10710333" cy="5206191"/>
        </p:xfrm>
        <a:graphic>
          <a:graphicData uri="http://schemas.openxmlformats.org/drawingml/2006/table">
            <a:tbl>
              <a:tblPr firstRow="1" bandRow="1">
                <a:tableStyleId>{5C22544A-7EE6-4342-B048-85BDC9FD1C3A}</a:tableStyleId>
              </a:tblPr>
              <a:tblGrid>
                <a:gridCol w="3869266">
                  <a:extLst>
                    <a:ext uri="{9D8B030D-6E8A-4147-A177-3AD203B41FA5}">
                      <a16:colId xmlns="" xmlns:a16="http://schemas.microsoft.com/office/drawing/2014/main" val="612572915"/>
                    </a:ext>
                  </a:extLst>
                </a:gridCol>
                <a:gridCol w="6841067">
                  <a:extLst>
                    <a:ext uri="{9D8B030D-6E8A-4147-A177-3AD203B41FA5}">
                      <a16:colId xmlns="" xmlns:a16="http://schemas.microsoft.com/office/drawing/2014/main" val="4083045231"/>
                    </a:ext>
                  </a:extLst>
                </a:gridCol>
              </a:tblGrid>
              <a:tr h="394059">
                <a:tc>
                  <a:txBody>
                    <a:bodyPr/>
                    <a:lstStyle/>
                    <a:p>
                      <a:pPr algn="ctr"/>
                      <a:r>
                        <a:rPr lang="en-US" dirty="0" smtClean="0"/>
                        <a:t>Transformation</a:t>
                      </a:r>
                      <a:endParaRPr lang="en-US" dirty="0"/>
                    </a:p>
                  </a:txBody>
                  <a:tcPr/>
                </a:tc>
                <a:tc>
                  <a:txBody>
                    <a:bodyPr/>
                    <a:lstStyle/>
                    <a:p>
                      <a:pPr algn="ctr"/>
                      <a:r>
                        <a:rPr lang="en-US" dirty="0" smtClean="0"/>
                        <a:t>description</a:t>
                      </a:r>
                      <a:endParaRPr lang="en-US" dirty="0"/>
                    </a:p>
                  </a:txBody>
                  <a:tcPr/>
                </a:tc>
                <a:extLst>
                  <a:ext uri="{0D108BD9-81ED-4DB2-BD59-A6C34878D82A}">
                    <a16:rowId xmlns="" xmlns:a16="http://schemas.microsoft.com/office/drawing/2014/main" val="847876269"/>
                  </a:ext>
                </a:extLst>
              </a:tr>
              <a:tr h="680156">
                <a:tc>
                  <a:txBody>
                    <a:bodyPr/>
                    <a:lstStyle/>
                    <a:p>
                      <a:r>
                        <a:rPr lang="en-US" sz="1800" b="1" i="0" u="none" strike="noStrike" kern="1200" baseline="0" dirty="0" err="1" smtClean="0">
                          <a:solidFill>
                            <a:schemeClr val="dk1"/>
                          </a:solidFill>
                          <a:latin typeface="+mn-lt"/>
                          <a:ea typeface="+mn-ea"/>
                          <a:cs typeface="+mn-cs"/>
                        </a:rPr>
                        <a:t>saveAsTextFile</a:t>
                      </a:r>
                      <a:r>
                        <a:rPr lang="en-US" sz="1800" b="1" i="0" u="none" strike="noStrike" kern="1200" baseline="0" dirty="0" smtClean="0">
                          <a:solidFill>
                            <a:schemeClr val="dk1"/>
                          </a:solidFill>
                          <a:latin typeface="+mn-lt"/>
                          <a:ea typeface="+mn-ea"/>
                          <a:cs typeface="+mn-cs"/>
                        </a:rPr>
                        <a:t>(</a:t>
                      </a:r>
                      <a:r>
                        <a:rPr lang="en-US" sz="1800" b="0" i="1" u="none" strike="noStrike" kern="1200" baseline="0" dirty="0" smtClean="0">
                          <a:solidFill>
                            <a:schemeClr val="dk1"/>
                          </a:solidFill>
                          <a:latin typeface="+mn-lt"/>
                          <a:ea typeface="+mn-ea"/>
                          <a:cs typeface="+mn-cs"/>
                        </a:rPr>
                        <a:t>path</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write the elements of the dataset as a text file (or set of text files) in a given directory in the local filesystem, HDFS or any other Hadoop-supported file system. Spark will call </a:t>
                      </a:r>
                      <a:r>
                        <a:rPr lang="en-US" sz="1800" b="0" i="0" u="none" strike="noStrike" kern="1200" baseline="0" dirty="0" err="1" smtClean="0">
                          <a:solidFill>
                            <a:schemeClr val="dk1"/>
                          </a:solidFill>
                          <a:latin typeface="+mn-lt"/>
                          <a:ea typeface="+mn-ea"/>
                          <a:cs typeface="+mn-cs"/>
                        </a:rPr>
                        <a:t>toString</a:t>
                      </a:r>
                      <a:r>
                        <a:rPr lang="en-US" sz="1800" b="0" i="0" u="none" strike="noStrike" kern="1200" baseline="0" dirty="0" smtClean="0">
                          <a:solidFill>
                            <a:schemeClr val="dk1"/>
                          </a:solidFill>
                          <a:latin typeface="+mn-lt"/>
                          <a:ea typeface="+mn-ea"/>
                          <a:cs typeface="+mn-cs"/>
                        </a:rPr>
                        <a:t> on each element to convert it to a line of text in the file</a:t>
                      </a:r>
                      <a:endParaRPr lang="en-US" dirty="0"/>
                    </a:p>
                  </a:txBody>
                  <a:tcPr/>
                </a:tc>
                <a:extLst>
                  <a:ext uri="{0D108BD9-81ED-4DB2-BD59-A6C34878D82A}">
                    <a16:rowId xmlns="" xmlns:a16="http://schemas.microsoft.com/office/drawing/2014/main" val="4112108415"/>
                  </a:ext>
                </a:extLst>
              </a:tr>
              <a:tr h="971652">
                <a:tc>
                  <a:txBody>
                    <a:bodyPr/>
                    <a:lstStyle/>
                    <a:p>
                      <a:r>
                        <a:rPr lang="en-US" sz="1800" b="1" i="0" u="none" strike="noStrike" kern="1200" baseline="0" dirty="0" err="1" smtClean="0">
                          <a:solidFill>
                            <a:schemeClr val="dk1"/>
                          </a:solidFill>
                          <a:latin typeface="+mn-lt"/>
                          <a:ea typeface="+mn-ea"/>
                          <a:cs typeface="+mn-cs"/>
                        </a:rPr>
                        <a:t>saveAsSequenceFile</a:t>
                      </a:r>
                      <a:r>
                        <a:rPr lang="en-US" sz="1800" b="1" i="0" u="none" strike="noStrike" kern="1200" baseline="0" dirty="0" smtClean="0">
                          <a:solidFill>
                            <a:schemeClr val="dk1"/>
                          </a:solidFill>
                          <a:latin typeface="+mn-lt"/>
                          <a:ea typeface="+mn-ea"/>
                          <a:cs typeface="+mn-cs"/>
                        </a:rPr>
                        <a:t>(</a:t>
                      </a:r>
                      <a:r>
                        <a:rPr lang="en-US" sz="1800" b="0" i="1" u="none" strike="noStrike" kern="1200" baseline="0" dirty="0" smtClean="0">
                          <a:solidFill>
                            <a:schemeClr val="dk1"/>
                          </a:solidFill>
                          <a:latin typeface="+mn-lt"/>
                          <a:ea typeface="+mn-ea"/>
                          <a:cs typeface="+mn-cs"/>
                        </a:rPr>
                        <a:t>path</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write the elements of the dataset as a Hadoop </a:t>
                      </a:r>
                      <a:r>
                        <a:rPr lang="en-US" sz="1800" b="0" i="0" u="none" strike="noStrike" kern="1200" baseline="0" dirty="0" err="1" smtClean="0">
                          <a:solidFill>
                            <a:schemeClr val="dk1"/>
                          </a:solidFill>
                          <a:latin typeface="+mn-lt"/>
                          <a:ea typeface="+mn-ea"/>
                          <a:cs typeface="+mn-cs"/>
                        </a:rPr>
                        <a:t>SequenceFile</a:t>
                      </a:r>
                      <a:r>
                        <a:rPr lang="en-US" sz="1800" b="0" i="0" u="none" strike="noStrike" kern="1200" baseline="0" dirty="0" smtClean="0">
                          <a:solidFill>
                            <a:schemeClr val="dk1"/>
                          </a:solidFill>
                          <a:latin typeface="+mn-lt"/>
                          <a:ea typeface="+mn-ea"/>
                          <a:cs typeface="+mn-cs"/>
                        </a:rPr>
                        <a:t> in a given path in the local filesystem, HDFS or any other Hadoop-supported file system. Only available on RDDs of key-value pairs that either implement Hadoop's Writable interface or are implicitly convertible to Writable (Spark includes conversions for basic types like </a:t>
                      </a:r>
                      <a:r>
                        <a:rPr lang="en-US" sz="1800" b="0" i="0" u="none" strike="noStrike" kern="1200" baseline="0" dirty="0" err="1" smtClean="0">
                          <a:solidFill>
                            <a:schemeClr val="dk1"/>
                          </a:solidFill>
                          <a:latin typeface="+mn-lt"/>
                          <a:ea typeface="+mn-ea"/>
                          <a:cs typeface="+mn-cs"/>
                        </a:rPr>
                        <a:t>Int</a:t>
                      </a:r>
                      <a:r>
                        <a:rPr lang="en-US" sz="1800" b="0" i="0" u="none" strike="noStrike" kern="1200" baseline="0" dirty="0" smtClean="0">
                          <a:solidFill>
                            <a:schemeClr val="dk1"/>
                          </a:solidFill>
                          <a:latin typeface="+mn-lt"/>
                          <a:ea typeface="+mn-ea"/>
                          <a:cs typeface="+mn-cs"/>
                        </a:rPr>
                        <a:t>, Double,  String, </a:t>
                      </a:r>
                      <a:r>
                        <a:rPr lang="en-US" sz="1800" b="0" i="0" u="none" strike="noStrike" kern="1200" baseline="0" dirty="0" err="1" smtClean="0">
                          <a:solidFill>
                            <a:schemeClr val="dk1"/>
                          </a:solidFill>
                          <a:latin typeface="+mn-lt"/>
                          <a:ea typeface="+mn-ea"/>
                          <a:cs typeface="+mn-cs"/>
                        </a:rPr>
                        <a:t>etc</a:t>
                      </a:r>
                      <a:r>
                        <a:rPr lang="en-US" sz="1800" b="0" i="0" u="none" strike="noStrike" kern="1200" baseline="0" dirty="0" smtClean="0">
                          <a:solidFill>
                            <a:schemeClr val="dk1"/>
                          </a:solidFill>
                          <a:latin typeface="+mn-lt"/>
                          <a:ea typeface="+mn-ea"/>
                          <a:cs typeface="+mn-cs"/>
                        </a:rPr>
                        <a:t>).</a:t>
                      </a:r>
                      <a:endParaRPr lang="en-US" dirty="0"/>
                    </a:p>
                  </a:txBody>
                  <a:tcPr/>
                </a:tc>
                <a:extLst>
                  <a:ext uri="{0D108BD9-81ED-4DB2-BD59-A6C34878D82A}">
                    <a16:rowId xmlns="" xmlns:a16="http://schemas.microsoft.com/office/drawing/2014/main" val="2078168389"/>
                  </a:ext>
                </a:extLst>
              </a:tr>
              <a:tr h="971652">
                <a:tc>
                  <a:txBody>
                    <a:bodyPr/>
                    <a:lstStyle/>
                    <a:p>
                      <a:r>
                        <a:rPr lang="en-US" sz="1800" b="1" i="0" u="none" strike="noStrike" kern="1200" baseline="0" dirty="0" err="1" smtClean="0">
                          <a:solidFill>
                            <a:schemeClr val="dk1"/>
                          </a:solidFill>
                          <a:latin typeface="+mn-lt"/>
                          <a:ea typeface="+mn-ea"/>
                          <a:cs typeface="+mn-cs"/>
                        </a:rPr>
                        <a:t>countByKey</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only available on RDDs of type (K, V). Returns a `Map` of (K, </a:t>
                      </a:r>
                      <a:r>
                        <a:rPr lang="en-US" sz="1800" b="0" i="0" u="none" strike="noStrike" kern="1200" baseline="0" dirty="0" err="1" smtClean="0">
                          <a:solidFill>
                            <a:schemeClr val="dk1"/>
                          </a:solidFill>
                          <a:latin typeface="+mn-lt"/>
                          <a:ea typeface="+mn-ea"/>
                          <a:cs typeface="+mn-cs"/>
                        </a:rPr>
                        <a:t>Int</a:t>
                      </a:r>
                      <a:r>
                        <a:rPr lang="en-US" sz="1800" b="0" i="0" u="none" strike="noStrike" kern="1200" baseline="0" dirty="0" smtClean="0">
                          <a:solidFill>
                            <a:schemeClr val="dk1"/>
                          </a:solidFill>
                          <a:latin typeface="+mn-lt"/>
                          <a:ea typeface="+mn-ea"/>
                          <a:cs typeface="+mn-cs"/>
                        </a:rPr>
                        <a:t>) pairs with the count of each key</a:t>
                      </a:r>
                      <a:endParaRPr lang="en-US" dirty="0"/>
                    </a:p>
                  </a:txBody>
                  <a:tcPr/>
                </a:tc>
                <a:extLst>
                  <a:ext uri="{0D108BD9-81ED-4DB2-BD59-A6C34878D82A}">
                    <a16:rowId xmlns="" xmlns:a16="http://schemas.microsoft.com/office/drawing/2014/main" val="3877481459"/>
                  </a:ext>
                </a:extLst>
              </a:tr>
              <a:tr h="680156">
                <a:tc>
                  <a:txBody>
                    <a:bodyPr/>
                    <a:lstStyle/>
                    <a:p>
                      <a:r>
                        <a:rPr lang="en-US" sz="1800" b="1" i="0" u="none" strike="noStrike" kern="1200" baseline="0" dirty="0" err="1" smtClean="0">
                          <a:solidFill>
                            <a:schemeClr val="dk1"/>
                          </a:solidFill>
                          <a:latin typeface="+mn-lt"/>
                          <a:ea typeface="+mn-ea"/>
                          <a:cs typeface="+mn-cs"/>
                        </a:rPr>
                        <a:t>foreach</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func</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run a function </a:t>
                      </a:r>
                      <a:r>
                        <a:rPr lang="en-US" sz="1800" b="0" i="1" u="none" strike="noStrike" kern="1200" baseline="0" dirty="0" err="1" smtClean="0">
                          <a:solidFill>
                            <a:schemeClr val="dk1"/>
                          </a:solidFill>
                          <a:latin typeface="+mn-lt"/>
                          <a:ea typeface="+mn-ea"/>
                          <a:cs typeface="+mn-cs"/>
                        </a:rPr>
                        <a:t>func</a:t>
                      </a:r>
                      <a:r>
                        <a:rPr lang="en-US" sz="1800" b="0" i="1" u="none" strike="noStrike" kern="1200" baseline="0" dirty="0" smtClean="0">
                          <a:solidFill>
                            <a:schemeClr val="dk1"/>
                          </a:solidFill>
                          <a:latin typeface="+mn-lt"/>
                          <a:ea typeface="+mn-ea"/>
                          <a:cs typeface="+mn-cs"/>
                        </a:rPr>
                        <a:t> </a:t>
                      </a:r>
                      <a:r>
                        <a:rPr lang="en-US" sz="1800" b="0" i="0" u="none" strike="noStrike" kern="1200" baseline="0" dirty="0" smtClean="0">
                          <a:solidFill>
                            <a:schemeClr val="dk1"/>
                          </a:solidFill>
                          <a:latin typeface="+mn-lt"/>
                          <a:ea typeface="+mn-ea"/>
                          <a:cs typeface="+mn-cs"/>
                        </a:rPr>
                        <a:t>on each element of the dataset – usually done for side effects such as updating an accumulator variable or interacting with external storage systems</a:t>
                      </a:r>
                      <a:endParaRPr lang="en-US" dirty="0"/>
                    </a:p>
                  </a:txBody>
                  <a:tcPr/>
                </a:tc>
                <a:extLst>
                  <a:ext uri="{0D108BD9-81ED-4DB2-BD59-A6C34878D82A}">
                    <a16:rowId xmlns="" xmlns:a16="http://schemas.microsoft.com/office/drawing/2014/main" val="3317890803"/>
                  </a:ext>
                </a:extLst>
              </a:tr>
            </a:tbl>
          </a:graphicData>
        </a:graphic>
      </p:graphicFrame>
    </p:spTree>
    <p:extLst>
      <p:ext uri="{BB962C8B-B14F-4D97-AF65-F5344CB8AC3E}">
        <p14:creationId xmlns:p14="http://schemas.microsoft.com/office/powerpoint/2010/main" val="556953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 Action</a:t>
            </a:r>
          </a:p>
        </p:txBody>
      </p:sp>
      <p:sp>
        <p:nvSpPr>
          <p:cNvPr id="3" name="Content Placeholder 2"/>
          <p:cNvSpPr>
            <a:spLocks noGrp="1"/>
          </p:cNvSpPr>
          <p:nvPr>
            <p:ph idx="1"/>
          </p:nvPr>
        </p:nvSpPr>
        <p:spPr>
          <a:xfrm>
            <a:off x="770466" y="1994958"/>
            <a:ext cx="10515600" cy="2966509"/>
          </a:xfrm>
        </p:spPr>
        <p:txBody>
          <a:bodyPr/>
          <a:lstStyle/>
          <a:p>
            <a:pPr marL="0" indent="0">
              <a:buNone/>
            </a:pPr>
            <a:r>
              <a:rPr lang="en-US" b="1" dirty="0" err="1"/>
              <a:t>val</a:t>
            </a:r>
            <a:r>
              <a:rPr lang="en-US" b="1" dirty="0"/>
              <a:t> </a:t>
            </a:r>
            <a:r>
              <a:rPr lang="en-US" dirty="0"/>
              <a:t>f </a:t>
            </a:r>
            <a:r>
              <a:rPr lang="en-US" b="1" dirty="0"/>
              <a:t>= </a:t>
            </a:r>
            <a:r>
              <a:rPr lang="en-US" dirty="0" err="1"/>
              <a:t>sc</a:t>
            </a:r>
            <a:r>
              <a:rPr lang="en-US" b="1" dirty="0" err="1"/>
              <a:t>.</a:t>
            </a:r>
            <a:r>
              <a:rPr lang="en-US" dirty="0" err="1"/>
              <a:t>textFile</a:t>
            </a:r>
            <a:r>
              <a:rPr lang="en-US" b="1" dirty="0"/>
              <a:t>(</a:t>
            </a:r>
            <a:r>
              <a:rPr lang="en-US" dirty="0"/>
              <a:t>"README.md</a:t>
            </a:r>
            <a:r>
              <a:rPr lang="en-US" dirty="0" smtClean="0"/>
              <a:t>"</a:t>
            </a:r>
            <a:r>
              <a:rPr lang="en-US" b="1" dirty="0" smtClean="0"/>
              <a:t>)</a:t>
            </a:r>
            <a:endParaRPr lang="en-US" dirty="0"/>
          </a:p>
          <a:p>
            <a:pPr marL="0" indent="0">
              <a:buNone/>
            </a:pPr>
            <a:r>
              <a:rPr lang="en-US" b="1" dirty="0" err="1"/>
              <a:t>val</a:t>
            </a:r>
            <a:r>
              <a:rPr lang="en-US" b="1" dirty="0"/>
              <a:t> </a:t>
            </a:r>
            <a:r>
              <a:rPr lang="en-US" dirty="0"/>
              <a:t>words </a:t>
            </a:r>
            <a:r>
              <a:rPr lang="en-US" b="1" dirty="0"/>
              <a:t>= </a:t>
            </a:r>
            <a:r>
              <a:rPr lang="en-US" dirty="0" err="1"/>
              <a:t>f</a:t>
            </a:r>
            <a:r>
              <a:rPr lang="en-US" b="1" dirty="0" err="1"/>
              <a:t>.</a:t>
            </a:r>
            <a:r>
              <a:rPr lang="en-US" dirty="0" err="1"/>
              <a:t>flatMap</a:t>
            </a:r>
            <a:r>
              <a:rPr lang="en-US" b="1" dirty="0"/>
              <a:t>(</a:t>
            </a:r>
            <a:r>
              <a:rPr lang="en-US" dirty="0"/>
              <a:t>l </a:t>
            </a:r>
            <a:r>
              <a:rPr lang="en-US" b="1" dirty="0"/>
              <a:t>=&gt; </a:t>
            </a:r>
            <a:r>
              <a:rPr lang="en-US" dirty="0" err="1"/>
              <a:t>l</a:t>
            </a:r>
            <a:r>
              <a:rPr lang="en-US" b="1" dirty="0" err="1"/>
              <a:t>.</a:t>
            </a:r>
            <a:r>
              <a:rPr lang="en-US" dirty="0" err="1"/>
              <a:t>split</a:t>
            </a:r>
            <a:r>
              <a:rPr lang="en-US" b="1" dirty="0"/>
              <a:t>(</a:t>
            </a:r>
            <a:r>
              <a:rPr lang="en-US" dirty="0"/>
              <a:t>" "</a:t>
            </a:r>
            <a:r>
              <a:rPr lang="en-US" b="1" dirty="0"/>
              <a:t>)).</a:t>
            </a:r>
            <a:r>
              <a:rPr lang="en-US" dirty="0"/>
              <a:t>map</a:t>
            </a:r>
            <a:r>
              <a:rPr lang="en-US" b="1" dirty="0"/>
              <a:t>(</a:t>
            </a:r>
            <a:r>
              <a:rPr lang="en-US" dirty="0"/>
              <a:t>word </a:t>
            </a:r>
            <a:r>
              <a:rPr lang="en-US" b="1" dirty="0"/>
              <a:t>=&gt; (</a:t>
            </a:r>
            <a:r>
              <a:rPr lang="en-US" dirty="0"/>
              <a:t>word</a:t>
            </a:r>
            <a:r>
              <a:rPr lang="en-US" b="1" dirty="0"/>
              <a:t>, </a:t>
            </a:r>
            <a:r>
              <a:rPr lang="en-US" dirty="0"/>
              <a:t>1</a:t>
            </a:r>
            <a:r>
              <a:rPr lang="en-US" b="1" dirty="0" smtClean="0"/>
              <a:t>))</a:t>
            </a:r>
            <a:endParaRPr lang="en-US" dirty="0"/>
          </a:p>
          <a:p>
            <a:pPr marL="0" indent="0">
              <a:buNone/>
            </a:pPr>
            <a:r>
              <a:rPr lang="en-US" dirty="0" err="1"/>
              <a:t>words</a:t>
            </a:r>
            <a:r>
              <a:rPr lang="en-US" b="1" dirty="0" err="1"/>
              <a:t>.</a:t>
            </a:r>
            <a:r>
              <a:rPr lang="en-US" dirty="0" err="1"/>
              <a:t>reduceByKey</a:t>
            </a:r>
            <a:r>
              <a:rPr lang="en-US" b="1" dirty="0"/>
              <a:t>(_ + _).</a:t>
            </a:r>
            <a:r>
              <a:rPr lang="en-US" b="1" dirty="0" smtClean="0">
                <a:solidFill>
                  <a:srgbClr val="FF0000"/>
                </a:solidFill>
              </a:rPr>
              <a:t>collect().</a:t>
            </a:r>
            <a:r>
              <a:rPr lang="en-US" b="1" dirty="0" err="1">
                <a:solidFill>
                  <a:srgbClr val="FF0000"/>
                </a:solidFill>
              </a:rPr>
              <a:t>foreach</a:t>
            </a:r>
            <a:r>
              <a:rPr lang="en-US" b="1" dirty="0"/>
              <a:t>(</a:t>
            </a:r>
            <a:r>
              <a:rPr lang="en-US" dirty="0" err="1"/>
              <a:t>println</a:t>
            </a:r>
            <a:r>
              <a:rPr lang="en-US" b="1" dirty="0"/>
              <a:t>)</a:t>
            </a:r>
            <a:endParaRPr lang="en-US" dirty="0"/>
          </a:p>
        </p:txBody>
      </p:sp>
    </p:spTree>
    <p:extLst>
      <p:ext uri="{BB962C8B-B14F-4D97-AF65-F5344CB8AC3E}">
        <p14:creationId xmlns:p14="http://schemas.microsoft.com/office/powerpoint/2010/main" val="2713089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Functions to Spark</a:t>
            </a:r>
            <a:endParaRPr lang="en-US" dirty="0"/>
          </a:p>
        </p:txBody>
      </p:sp>
      <p:sp>
        <p:nvSpPr>
          <p:cNvPr id="3" name="Content Placeholder 2"/>
          <p:cNvSpPr>
            <a:spLocks noGrp="1"/>
          </p:cNvSpPr>
          <p:nvPr>
            <p:ph idx="1"/>
          </p:nvPr>
        </p:nvSpPr>
        <p:spPr>
          <a:xfrm>
            <a:off x="770466" y="1994958"/>
            <a:ext cx="10515600" cy="4431600"/>
          </a:xfrm>
        </p:spPr>
        <p:txBody>
          <a:bodyPr/>
          <a:lstStyle/>
          <a:p>
            <a:pPr marL="0" indent="0">
              <a:buNone/>
            </a:pPr>
            <a:r>
              <a:rPr lang="en-US" dirty="0" smtClean="0"/>
              <a:t>Most of Spark’s transformations, and some of its actions, depend on passing in functions that are used by Spark to compute data. </a:t>
            </a:r>
          </a:p>
          <a:p>
            <a:pPr marL="0" indent="0">
              <a:buNone/>
            </a:pPr>
            <a:endParaRPr lang="en-US" dirty="0"/>
          </a:p>
          <a:p>
            <a:pPr marL="0" indent="0">
              <a:buNone/>
            </a:pPr>
            <a:r>
              <a:rPr lang="en-US" dirty="0" smtClean="0"/>
              <a:t>In </a:t>
            </a:r>
            <a:r>
              <a:rPr lang="en-US" dirty="0" err="1" smtClean="0"/>
              <a:t>scala</a:t>
            </a:r>
            <a:r>
              <a:rPr lang="en-US" dirty="0" smtClean="0"/>
              <a:t>, we can pass in </a:t>
            </a:r>
          </a:p>
          <a:p>
            <a:r>
              <a:rPr lang="en-US" dirty="0" smtClean="0"/>
              <a:t>functions defined inline, </a:t>
            </a:r>
          </a:p>
          <a:p>
            <a:r>
              <a:rPr lang="en-US" dirty="0" smtClean="0"/>
              <a:t>references to methods,  </a:t>
            </a:r>
          </a:p>
          <a:p>
            <a:r>
              <a:rPr lang="en-US" dirty="0" smtClean="0"/>
              <a:t>static functions </a:t>
            </a:r>
          </a:p>
          <a:p>
            <a:pPr marL="0" indent="0">
              <a:buNone/>
            </a:pPr>
            <a:endParaRPr lang="en-US" dirty="0"/>
          </a:p>
        </p:txBody>
      </p:sp>
    </p:spTree>
    <p:extLst>
      <p:ext uri="{BB962C8B-B14F-4D97-AF65-F5344CB8AC3E}">
        <p14:creationId xmlns:p14="http://schemas.microsoft.com/office/powerpoint/2010/main" val="2745071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 Persistence</a:t>
            </a:r>
          </a:p>
        </p:txBody>
      </p:sp>
      <p:sp>
        <p:nvSpPr>
          <p:cNvPr id="3" name="Content Placeholder 2"/>
          <p:cNvSpPr>
            <a:spLocks noGrp="1"/>
          </p:cNvSpPr>
          <p:nvPr>
            <p:ph idx="1"/>
          </p:nvPr>
        </p:nvSpPr>
        <p:spPr/>
        <p:txBody>
          <a:bodyPr/>
          <a:lstStyle/>
          <a:p>
            <a:pPr marL="0" indent="0">
              <a:buNone/>
            </a:pPr>
            <a:r>
              <a:rPr lang="en-US" b="1" dirty="0" err="1"/>
              <a:t>val</a:t>
            </a:r>
            <a:r>
              <a:rPr lang="en-US" b="1" dirty="0"/>
              <a:t> </a:t>
            </a:r>
            <a:r>
              <a:rPr lang="en-US" dirty="0"/>
              <a:t>f </a:t>
            </a:r>
            <a:r>
              <a:rPr lang="en-US" b="1" dirty="0"/>
              <a:t>= </a:t>
            </a:r>
            <a:r>
              <a:rPr lang="en-US" dirty="0" err="1"/>
              <a:t>sc</a:t>
            </a:r>
            <a:r>
              <a:rPr lang="en-US" b="1" dirty="0" err="1"/>
              <a:t>.</a:t>
            </a:r>
            <a:r>
              <a:rPr lang="en-US" dirty="0" err="1"/>
              <a:t>textFile</a:t>
            </a:r>
            <a:r>
              <a:rPr lang="en-US" b="1" dirty="0"/>
              <a:t>(</a:t>
            </a:r>
            <a:r>
              <a:rPr lang="en-US" dirty="0"/>
              <a:t>"README.md</a:t>
            </a:r>
            <a:r>
              <a:rPr lang="en-US" dirty="0" smtClean="0"/>
              <a:t>"</a:t>
            </a:r>
            <a:r>
              <a:rPr lang="en-US" b="1" dirty="0" smtClean="0"/>
              <a:t>)</a:t>
            </a:r>
            <a:endParaRPr lang="en-US" dirty="0"/>
          </a:p>
          <a:p>
            <a:pPr marL="0" indent="0">
              <a:buNone/>
            </a:pPr>
            <a:r>
              <a:rPr lang="en-US" b="1" dirty="0" err="1"/>
              <a:t>val</a:t>
            </a:r>
            <a:r>
              <a:rPr lang="en-US" b="1" dirty="0"/>
              <a:t> </a:t>
            </a:r>
            <a:r>
              <a:rPr lang="en-US" dirty="0"/>
              <a:t>w </a:t>
            </a:r>
            <a:r>
              <a:rPr lang="en-US" b="1" dirty="0"/>
              <a:t>= </a:t>
            </a:r>
            <a:r>
              <a:rPr lang="en-US" dirty="0" err="1"/>
              <a:t>f</a:t>
            </a:r>
            <a:r>
              <a:rPr lang="en-US" b="1" dirty="0" err="1"/>
              <a:t>.</a:t>
            </a:r>
            <a:r>
              <a:rPr lang="en-US" dirty="0" err="1"/>
              <a:t>flatMap</a:t>
            </a:r>
            <a:r>
              <a:rPr lang="en-US" b="1" dirty="0"/>
              <a:t>(</a:t>
            </a:r>
            <a:r>
              <a:rPr lang="en-US" dirty="0"/>
              <a:t>l </a:t>
            </a:r>
            <a:r>
              <a:rPr lang="en-US" b="1" dirty="0"/>
              <a:t>=&gt; </a:t>
            </a:r>
            <a:r>
              <a:rPr lang="en-US" dirty="0" err="1"/>
              <a:t>l</a:t>
            </a:r>
            <a:r>
              <a:rPr lang="en-US" b="1" dirty="0" err="1"/>
              <a:t>.</a:t>
            </a:r>
            <a:r>
              <a:rPr lang="en-US" dirty="0" err="1"/>
              <a:t>split</a:t>
            </a:r>
            <a:r>
              <a:rPr lang="en-US" b="1" dirty="0"/>
              <a:t>(</a:t>
            </a:r>
            <a:r>
              <a:rPr lang="en-US" dirty="0"/>
              <a:t>" "</a:t>
            </a:r>
            <a:r>
              <a:rPr lang="en-US" b="1" dirty="0"/>
              <a:t>)).</a:t>
            </a:r>
            <a:r>
              <a:rPr lang="en-US" dirty="0"/>
              <a:t>map</a:t>
            </a:r>
            <a:r>
              <a:rPr lang="en-US" b="1" dirty="0"/>
              <a:t>(</a:t>
            </a:r>
            <a:r>
              <a:rPr lang="en-US" dirty="0"/>
              <a:t>word </a:t>
            </a:r>
            <a:r>
              <a:rPr lang="en-US" b="1" dirty="0"/>
              <a:t>=&gt; (</a:t>
            </a:r>
            <a:r>
              <a:rPr lang="en-US" dirty="0"/>
              <a:t>word</a:t>
            </a:r>
            <a:r>
              <a:rPr lang="en-US" b="1" dirty="0"/>
              <a:t>, </a:t>
            </a:r>
            <a:r>
              <a:rPr lang="en-US" dirty="0"/>
              <a:t>1</a:t>
            </a:r>
            <a:r>
              <a:rPr lang="en-US" b="1" dirty="0"/>
              <a:t>))</a:t>
            </a:r>
            <a:r>
              <a:rPr lang="en-US" dirty="0"/>
              <a:t>.</a:t>
            </a:r>
            <a:r>
              <a:rPr lang="en-US" b="1" dirty="0">
                <a:solidFill>
                  <a:srgbClr val="FF0000"/>
                </a:solidFill>
              </a:rPr>
              <a:t>cache</a:t>
            </a:r>
            <a:r>
              <a:rPr lang="en-US" dirty="0" smtClean="0"/>
              <a:t>()</a:t>
            </a:r>
            <a:endParaRPr lang="en-US" dirty="0"/>
          </a:p>
          <a:p>
            <a:pPr marL="0" indent="0">
              <a:buNone/>
            </a:pPr>
            <a:r>
              <a:rPr lang="en-US" dirty="0" err="1"/>
              <a:t>w</a:t>
            </a:r>
            <a:r>
              <a:rPr lang="en-US" b="1" dirty="0" err="1"/>
              <a:t>.</a:t>
            </a:r>
            <a:r>
              <a:rPr lang="en-US" dirty="0" err="1"/>
              <a:t>reduceByKey</a:t>
            </a:r>
            <a:r>
              <a:rPr lang="en-US" b="1" dirty="0"/>
              <a:t>(_ + _).</a:t>
            </a:r>
            <a:r>
              <a:rPr lang="en-US" dirty="0" err="1"/>
              <a:t>collect</a:t>
            </a:r>
            <a:r>
              <a:rPr lang="en-US" b="1" dirty="0" err="1"/>
              <a:t>.</a:t>
            </a:r>
            <a:r>
              <a:rPr lang="en-US" dirty="0" err="1"/>
              <a:t>foreach</a:t>
            </a:r>
            <a:r>
              <a:rPr lang="en-US" b="1" dirty="0"/>
              <a:t>(</a:t>
            </a:r>
            <a:r>
              <a:rPr lang="en-US" dirty="0" err="1"/>
              <a:t>println</a:t>
            </a:r>
            <a:r>
              <a:rPr lang="en-US" b="1" dirty="0" smtClean="0"/>
              <a:t>)</a:t>
            </a:r>
          </a:p>
          <a:p>
            <a:pPr marL="0" indent="0">
              <a:buNone/>
            </a:pPr>
            <a:endParaRPr lang="en-US" b="1" dirty="0"/>
          </a:p>
          <a:p>
            <a:pPr marL="0" indent="0">
              <a:buNone/>
            </a:pPr>
            <a:endParaRPr lang="en-US" b="1" dirty="0" smtClean="0"/>
          </a:p>
          <a:p>
            <a:pPr marL="0" indent="0">
              <a:buNone/>
            </a:pPr>
            <a:r>
              <a:rPr lang="en-US" b="1" dirty="0"/>
              <a:t>For more details about the Scala/Java API</a:t>
            </a:r>
            <a:r>
              <a:rPr lang="en-US" b="1" dirty="0" smtClean="0"/>
              <a:t>:</a:t>
            </a:r>
          </a:p>
          <a:p>
            <a:pPr marL="0" indent="0">
              <a:buNone/>
            </a:pPr>
            <a:r>
              <a:rPr lang="en-US" dirty="0" smtClean="0"/>
              <a:t>http</a:t>
            </a:r>
            <a:r>
              <a:rPr lang="en-US" dirty="0"/>
              <a:t>://spark.apache.org/docs/latest/api/scala/index.html#org.apache.spark.package</a:t>
            </a:r>
          </a:p>
        </p:txBody>
      </p:sp>
    </p:spTree>
    <p:extLst>
      <p:ext uri="{BB962C8B-B14F-4D97-AF65-F5344CB8AC3E}">
        <p14:creationId xmlns:p14="http://schemas.microsoft.com/office/powerpoint/2010/main" val="4224226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Persistence</a:t>
            </a:r>
            <a:endParaRPr lang="en-US" dirty="0"/>
          </a:p>
        </p:txBody>
      </p:sp>
      <p:sp>
        <p:nvSpPr>
          <p:cNvPr id="3" name="Content Placeholder 2"/>
          <p:cNvSpPr>
            <a:spLocks noGrp="1"/>
          </p:cNvSpPr>
          <p:nvPr>
            <p:ph idx="1"/>
          </p:nvPr>
        </p:nvSpPr>
        <p:spPr/>
        <p:txBody>
          <a:bodyPr/>
          <a:lstStyle/>
          <a:p>
            <a:r>
              <a:rPr lang="en-US" dirty="0"/>
              <a:t>Spark can </a:t>
            </a:r>
            <a:r>
              <a:rPr lang="en-US" i="1" dirty="0"/>
              <a:t>persist </a:t>
            </a:r>
            <a:r>
              <a:rPr lang="en-US" dirty="0"/>
              <a:t>(or cache) a dataset </a:t>
            </a:r>
            <a:r>
              <a:rPr lang="en-US" dirty="0" smtClean="0"/>
              <a:t>in memory </a:t>
            </a:r>
            <a:r>
              <a:rPr lang="en-US" dirty="0"/>
              <a:t>across </a:t>
            </a:r>
            <a:r>
              <a:rPr lang="en-US" dirty="0" smtClean="0"/>
              <a:t>operations</a:t>
            </a:r>
          </a:p>
          <a:p>
            <a:r>
              <a:rPr lang="en-US" dirty="0"/>
              <a:t>Each node stores in memory any slices of </a:t>
            </a:r>
            <a:r>
              <a:rPr lang="en-US" dirty="0" smtClean="0"/>
              <a:t>it that </a:t>
            </a:r>
            <a:r>
              <a:rPr lang="en-US" dirty="0"/>
              <a:t>it computes and reuses them in </a:t>
            </a:r>
            <a:r>
              <a:rPr lang="en-US" dirty="0" smtClean="0"/>
              <a:t>other actions </a:t>
            </a:r>
            <a:r>
              <a:rPr lang="en-US" dirty="0"/>
              <a:t>on that dataset – often making </a:t>
            </a:r>
            <a:r>
              <a:rPr lang="en-US" dirty="0" smtClean="0"/>
              <a:t>future actions </a:t>
            </a:r>
            <a:r>
              <a:rPr lang="en-US" dirty="0"/>
              <a:t>more than 10x </a:t>
            </a:r>
            <a:r>
              <a:rPr lang="en-US" dirty="0" smtClean="0"/>
              <a:t>faster</a:t>
            </a:r>
          </a:p>
          <a:p>
            <a:r>
              <a:rPr lang="en-US" dirty="0"/>
              <a:t>The cache is </a:t>
            </a:r>
            <a:r>
              <a:rPr lang="en-US" i="1" dirty="0"/>
              <a:t>fault-tolerant</a:t>
            </a:r>
            <a:r>
              <a:rPr lang="en-US" dirty="0"/>
              <a:t>: if any </a:t>
            </a:r>
            <a:r>
              <a:rPr lang="en-US" dirty="0" smtClean="0"/>
              <a:t>partition of </a:t>
            </a:r>
            <a:r>
              <a:rPr lang="en-US" dirty="0"/>
              <a:t>an RDD is lost, it will automatically </a:t>
            </a:r>
            <a:r>
              <a:rPr lang="en-US" dirty="0" smtClean="0"/>
              <a:t>be recomputed </a:t>
            </a:r>
            <a:r>
              <a:rPr lang="en-US" dirty="0"/>
              <a:t>using the transformations </a:t>
            </a:r>
            <a:r>
              <a:rPr lang="en-US" dirty="0" smtClean="0"/>
              <a:t>that originally </a:t>
            </a:r>
            <a:r>
              <a:rPr lang="en-US" dirty="0"/>
              <a:t>created it</a:t>
            </a:r>
          </a:p>
        </p:txBody>
      </p:sp>
    </p:spTree>
    <p:extLst>
      <p:ext uri="{BB962C8B-B14F-4D97-AF65-F5344CB8AC3E}">
        <p14:creationId xmlns:p14="http://schemas.microsoft.com/office/powerpoint/2010/main" val="2460693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a:t>
            </a:r>
            <a:r>
              <a:rPr lang="en-US" dirty="0"/>
              <a:t>- Persistence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470532"/>
              </p:ext>
            </p:extLst>
          </p:nvPr>
        </p:nvGraphicFramePr>
        <p:xfrm>
          <a:off x="740833" y="1486747"/>
          <a:ext cx="10710333" cy="5077179"/>
        </p:xfrm>
        <a:graphic>
          <a:graphicData uri="http://schemas.openxmlformats.org/drawingml/2006/table">
            <a:tbl>
              <a:tblPr firstRow="1" bandRow="1">
                <a:tableStyleId>{5C22544A-7EE6-4342-B048-85BDC9FD1C3A}</a:tableStyleId>
              </a:tblPr>
              <a:tblGrid>
                <a:gridCol w="3378200">
                  <a:extLst>
                    <a:ext uri="{9D8B030D-6E8A-4147-A177-3AD203B41FA5}">
                      <a16:colId xmlns="" xmlns:a16="http://schemas.microsoft.com/office/drawing/2014/main" val="612572915"/>
                    </a:ext>
                  </a:extLst>
                </a:gridCol>
                <a:gridCol w="7332133">
                  <a:extLst>
                    <a:ext uri="{9D8B030D-6E8A-4147-A177-3AD203B41FA5}">
                      <a16:colId xmlns="" xmlns:a16="http://schemas.microsoft.com/office/drawing/2014/main" val="4083045231"/>
                    </a:ext>
                  </a:extLst>
                </a:gridCol>
              </a:tblGrid>
              <a:tr h="394059">
                <a:tc>
                  <a:txBody>
                    <a:bodyPr/>
                    <a:lstStyle/>
                    <a:p>
                      <a:pPr algn="ctr"/>
                      <a:r>
                        <a:rPr lang="en-US" dirty="0" smtClean="0"/>
                        <a:t>Transformation</a:t>
                      </a:r>
                      <a:endParaRPr lang="en-US" dirty="0"/>
                    </a:p>
                  </a:txBody>
                  <a:tcPr/>
                </a:tc>
                <a:tc>
                  <a:txBody>
                    <a:bodyPr/>
                    <a:lstStyle/>
                    <a:p>
                      <a:pPr algn="ctr"/>
                      <a:r>
                        <a:rPr lang="en-US" dirty="0" smtClean="0"/>
                        <a:t>description</a:t>
                      </a:r>
                      <a:endParaRPr lang="en-US" dirty="0"/>
                    </a:p>
                  </a:txBody>
                  <a:tcPr/>
                </a:tc>
                <a:extLst>
                  <a:ext uri="{0D108BD9-81ED-4DB2-BD59-A6C34878D82A}">
                    <a16:rowId xmlns="" xmlns:a16="http://schemas.microsoft.com/office/drawing/2014/main" val="847876269"/>
                  </a:ext>
                </a:extLst>
              </a:tr>
              <a:tr h="680156">
                <a:tc>
                  <a:txBody>
                    <a:bodyPr/>
                    <a:lstStyle/>
                    <a:p>
                      <a:r>
                        <a:rPr lang="en-US" sz="1800" b="1" i="0" u="none" strike="noStrike" kern="1200" baseline="0" dirty="0" smtClean="0">
                          <a:solidFill>
                            <a:schemeClr val="dk1"/>
                          </a:solidFill>
                          <a:latin typeface="+mn-lt"/>
                          <a:ea typeface="+mn-ea"/>
                          <a:cs typeface="+mn-cs"/>
                        </a:rPr>
                        <a:t>MEMORY_ONLY</a:t>
                      </a:r>
                      <a:endParaRPr lang="en-US" dirty="0"/>
                    </a:p>
                  </a:txBody>
                  <a:tcPr/>
                </a:tc>
                <a:tc>
                  <a:txBody>
                    <a:bodyPr/>
                    <a:lstStyle/>
                    <a:p>
                      <a:r>
                        <a:rPr lang="en-US" sz="1800" b="0" i="0" u="none" strike="noStrike" kern="1200" baseline="0" dirty="0" smtClean="0">
                          <a:solidFill>
                            <a:schemeClr val="dk1"/>
                          </a:solidFill>
                          <a:latin typeface="+mn-lt"/>
                          <a:ea typeface="+mn-ea"/>
                          <a:cs typeface="+mn-cs"/>
                        </a:rPr>
                        <a:t>Store RDD as </a:t>
                      </a:r>
                      <a:r>
                        <a:rPr lang="en-US" sz="1800" b="0" i="0" u="none" strike="noStrike" kern="1200" baseline="0" dirty="0" err="1" smtClean="0">
                          <a:solidFill>
                            <a:schemeClr val="dk1"/>
                          </a:solidFill>
                          <a:latin typeface="+mn-lt"/>
                          <a:ea typeface="+mn-ea"/>
                          <a:cs typeface="+mn-cs"/>
                        </a:rPr>
                        <a:t>deserialized</a:t>
                      </a:r>
                      <a:r>
                        <a:rPr lang="en-US" sz="1800" b="0" i="0" u="none" strike="noStrike" kern="1200" baseline="0" dirty="0" smtClean="0">
                          <a:solidFill>
                            <a:schemeClr val="dk1"/>
                          </a:solidFill>
                          <a:latin typeface="+mn-lt"/>
                          <a:ea typeface="+mn-ea"/>
                          <a:cs typeface="+mn-cs"/>
                        </a:rPr>
                        <a:t> Java objects in the JVM. If the RDD does not fit in memory, some partitions will not be cached and will be recomputed on the fly each time they're needed. This is the default level.</a:t>
                      </a:r>
                      <a:endParaRPr lang="en-US" dirty="0"/>
                    </a:p>
                  </a:txBody>
                  <a:tcPr/>
                </a:tc>
                <a:extLst>
                  <a:ext uri="{0D108BD9-81ED-4DB2-BD59-A6C34878D82A}">
                    <a16:rowId xmlns="" xmlns:a16="http://schemas.microsoft.com/office/drawing/2014/main" val="4112108415"/>
                  </a:ext>
                </a:extLst>
              </a:tr>
              <a:tr h="971652">
                <a:tc>
                  <a:txBody>
                    <a:bodyPr/>
                    <a:lstStyle/>
                    <a:p>
                      <a:r>
                        <a:rPr lang="en-US" sz="1800" b="1" i="0" u="none" strike="noStrike" kern="1200" baseline="0" dirty="0" smtClean="0">
                          <a:solidFill>
                            <a:schemeClr val="dk1"/>
                          </a:solidFill>
                          <a:latin typeface="+mn-lt"/>
                          <a:ea typeface="+mn-ea"/>
                          <a:cs typeface="+mn-cs"/>
                        </a:rPr>
                        <a:t>MEMORY_AND_DISK</a:t>
                      </a:r>
                      <a:endParaRPr lang="en-US" dirty="0"/>
                    </a:p>
                  </a:txBody>
                  <a:tcPr/>
                </a:tc>
                <a:tc>
                  <a:txBody>
                    <a:bodyPr/>
                    <a:lstStyle/>
                    <a:p>
                      <a:r>
                        <a:rPr lang="en-US" sz="1800" b="0" i="0" u="none" strike="noStrike" kern="1200" baseline="0" dirty="0" smtClean="0">
                          <a:solidFill>
                            <a:schemeClr val="dk1"/>
                          </a:solidFill>
                          <a:latin typeface="+mn-lt"/>
                          <a:ea typeface="+mn-ea"/>
                          <a:cs typeface="+mn-cs"/>
                        </a:rPr>
                        <a:t>Store RDD as </a:t>
                      </a:r>
                      <a:r>
                        <a:rPr lang="en-US" sz="1800" b="0" i="0" u="none" strike="noStrike" kern="1200" baseline="0" dirty="0" err="1" smtClean="0">
                          <a:solidFill>
                            <a:schemeClr val="dk1"/>
                          </a:solidFill>
                          <a:latin typeface="+mn-lt"/>
                          <a:ea typeface="+mn-ea"/>
                          <a:cs typeface="+mn-cs"/>
                        </a:rPr>
                        <a:t>deserialized</a:t>
                      </a:r>
                      <a:r>
                        <a:rPr lang="en-US" sz="1800" b="0" i="0" u="none" strike="noStrike" kern="1200" baseline="0" dirty="0" smtClean="0">
                          <a:solidFill>
                            <a:schemeClr val="dk1"/>
                          </a:solidFill>
                          <a:latin typeface="+mn-lt"/>
                          <a:ea typeface="+mn-ea"/>
                          <a:cs typeface="+mn-cs"/>
                        </a:rPr>
                        <a:t> Java objects in the JVM. If the RDD does not fit in memory, store the partitions that don't fit on disk, and read them from there when they're needed.</a:t>
                      </a:r>
                      <a:endParaRPr lang="en-US" dirty="0"/>
                    </a:p>
                  </a:txBody>
                  <a:tcPr/>
                </a:tc>
                <a:extLst>
                  <a:ext uri="{0D108BD9-81ED-4DB2-BD59-A6C34878D82A}">
                    <a16:rowId xmlns="" xmlns:a16="http://schemas.microsoft.com/office/drawing/2014/main" val="2078168389"/>
                  </a:ext>
                </a:extLst>
              </a:tr>
              <a:tr h="971652">
                <a:tc>
                  <a:txBody>
                    <a:bodyPr/>
                    <a:lstStyle/>
                    <a:p>
                      <a:r>
                        <a:rPr lang="en-US" sz="1800" b="1" i="0" u="none" strike="noStrike" kern="1200" baseline="0" dirty="0" smtClean="0">
                          <a:solidFill>
                            <a:schemeClr val="dk1"/>
                          </a:solidFill>
                          <a:latin typeface="+mn-lt"/>
                          <a:ea typeface="+mn-ea"/>
                          <a:cs typeface="+mn-cs"/>
                        </a:rPr>
                        <a:t>MEMORY_ONLY_SER</a:t>
                      </a:r>
                      <a:endParaRPr lang="en-US" dirty="0"/>
                    </a:p>
                  </a:txBody>
                  <a:tcPr/>
                </a:tc>
                <a:tc>
                  <a:txBody>
                    <a:bodyPr/>
                    <a:lstStyle/>
                    <a:p>
                      <a:r>
                        <a:rPr lang="en-US" sz="1800" b="0" i="0" u="none" strike="noStrike" kern="1200" baseline="0" dirty="0" smtClean="0">
                          <a:solidFill>
                            <a:schemeClr val="dk1"/>
                          </a:solidFill>
                          <a:latin typeface="+mn-lt"/>
                          <a:ea typeface="+mn-ea"/>
                          <a:cs typeface="+mn-cs"/>
                        </a:rPr>
                        <a:t>Store RDD as serialized Java objects (one byte array per partition). This is generally more space-efficient than </a:t>
                      </a:r>
                      <a:r>
                        <a:rPr lang="en-US" sz="1800" b="0" i="0" u="none" strike="noStrike" kern="1200" baseline="0" dirty="0" err="1" smtClean="0">
                          <a:solidFill>
                            <a:schemeClr val="dk1"/>
                          </a:solidFill>
                          <a:latin typeface="+mn-lt"/>
                          <a:ea typeface="+mn-ea"/>
                          <a:cs typeface="+mn-cs"/>
                        </a:rPr>
                        <a:t>deserialized</a:t>
                      </a:r>
                      <a:r>
                        <a:rPr lang="en-US" sz="1800" b="0" i="0" u="none" strike="noStrike" kern="1200" baseline="0" dirty="0" smtClean="0">
                          <a:solidFill>
                            <a:schemeClr val="dk1"/>
                          </a:solidFill>
                          <a:latin typeface="+mn-lt"/>
                          <a:ea typeface="+mn-ea"/>
                          <a:cs typeface="+mn-cs"/>
                        </a:rPr>
                        <a:t> objects, especially when using a fast </a:t>
                      </a:r>
                      <a:r>
                        <a:rPr lang="en-US" sz="1800" b="0" i="0" u="none" strike="noStrike" kern="1200" baseline="0" dirty="0" err="1" smtClean="0">
                          <a:solidFill>
                            <a:schemeClr val="dk1"/>
                          </a:solidFill>
                          <a:latin typeface="+mn-lt"/>
                          <a:ea typeface="+mn-ea"/>
                          <a:cs typeface="+mn-cs"/>
                        </a:rPr>
                        <a:t>serializer</a:t>
                      </a:r>
                      <a:r>
                        <a:rPr lang="en-US" sz="1800" b="0" i="0" u="none" strike="noStrike" kern="1200" baseline="0" dirty="0" smtClean="0">
                          <a:solidFill>
                            <a:schemeClr val="dk1"/>
                          </a:solidFill>
                          <a:latin typeface="+mn-lt"/>
                          <a:ea typeface="+mn-ea"/>
                          <a:cs typeface="+mn-cs"/>
                        </a:rPr>
                        <a:t>, but more CPU-intensive to read.</a:t>
                      </a:r>
                      <a:endParaRPr lang="en-US" dirty="0"/>
                    </a:p>
                  </a:txBody>
                  <a:tcPr/>
                </a:tc>
                <a:extLst>
                  <a:ext uri="{0D108BD9-81ED-4DB2-BD59-A6C34878D82A}">
                    <a16:rowId xmlns="" xmlns:a16="http://schemas.microsoft.com/office/drawing/2014/main" val="3877481459"/>
                  </a:ext>
                </a:extLst>
              </a:tr>
              <a:tr h="680156">
                <a:tc>
                  <a:txBody>
                    <a:bodyPr/>
                    <a:lstStyle/>
                    <a:p>
                      <a:r>
                        <a:rPr lang="en-US" sz="1800" b="1" i="0" u="none" strike="noStrike" kern="1200" baseline="0" dirty="0" smtClean="0">
                          <a:solidFill>
                            <a:schemeClr val="dk1"/>
                          </a:solidFill>
                          <a:latin typeface="+mn-lt"/>
                          <a:ea typeface="+mn-ea"/>
                          <a:cs typeface="+mn-cs"/>
                        </a:rPr>
                        <a:t>MEMORY_AND_DISK_SER</a:t>
                      </a:r>
                      <a:endParaRPr lang="en-US" dirty="0"/>
                    </a:p>
                  </a:txBody>
                  <a:tcPr/>
                </a:tc>
                <a:tc>
                  <a:txBody>
                    <a:bodyPr/>
                    <a:lstStyle/>
                    <a:p>
                      <a:r>
                        <a:rPr lang="en-US" sz="1800" b="0" i="0" u="none" strike="noStrike" kern="1200" baseline="0" dirty="0" smtClean="0">
                          <a:solidFill>
                            <a:schemeClr val="dk1"/>
                          </a:solidFill>
                          <a:latin typeface="+mn-lt"/>
                          <a:ea typeface="+mn-ea"/>
                          <a:cs typeface="+mn-cs"/>
                        </a:rPr>
                        <a:t>Similar to MEMORY_ONLY_SER, but spill partitions that don't fit in memory to disk instead of </a:t>
                      </a:r>
                      <a:r>
                        <a:rPr lang="en-US" sz="1800" b="0" i="0" u="none" strike="noStrike" kern="1200" baseline="0" dirty="0" err="1" smtClean="0">
                          <a:solidFill>
                            <a:schemeClr val="dk1"/>
                          </a:solidFill>
                          <a:latin typeface="+mn-lt"/>
                          <a:ea typeface="+mn-ea"/>
                          <a:cs typeface="+mn-cs"/>
                        </a:rPr>
                        <a:t>recomputing</a:t>
                      </a:r>
                      <a:r>
                        <a:rPr lang="en-US" sz="1800" b="0" i="0" u="none" strike="noStrike" kern="1200" baseline="0" dirty="0" smtClean="0">
                          <a:solidFill>
                            <a:schemeClr val="dk1"/>
                          </a:solidFill>
                          <a:latin typeface="+mn-lt"/>
                          <a:ea typeface="+mn-ea"/>
                          <a:cs typeface="+mn-cs"/>
                        </a:rPr>
                        <a:t> them on the fly each time they're needed.</a:t>
                      </a:r>
                      <a:endParaRPr lang="en-US" dirty="0"/>
                    </a:p>
                  </a:txBody>
                  <a:tcPr/>
                </a:tc>
                <a:extLst>
                  <a:ext uri="{0D108BD9-81ED-4DB2-BD59-A6C34878D82A}">
                    <a16:rowId xmlns="" xmlns:a16="http://schemas.microsoft.com/office/drawing/2014/main" val="3317890803"/>
                  </a:ext>
                </a:extLst>
              </a:tr>
              <a:tr h="465104">
                <a:tc>
                  <a:txBody>
                    <a:bodyPr/>
                    <a:lstStyle/>
                    <a:p>
                      <a:r>
                        <a:rPr lang="en-US" sz="1800" b="1" i="0" u="none" strike="noStrike" kern="1200" baseline="0" dirty="0" smtClean="0">
                          <a:solidFill>
                            <a:schemeClr val="dk1"/>
                          </a:solidFill>
                          <a:latin typeface="+mn-lt"/>
                          <a:ea typeface="+mn-ea"/>
                          <a:cs typeface="+mn-cs"/>
                        </a:rPr>
                        <a:t>DISK_ONLY</a:t>
                      </a:r>
                      <a:endParaRPr lang="en-US" dirty="0"/>
                    </a:p>
                  </a:txBody>
                  <a:tcPr/>
                </a:tc>
                <a:tc>
                  <a:txBody>
                    <a:bodyPr/>
                    <a:lstStyle/>
                    <a:p>
                      <a:r>
                        <a:rPr lang="en-US" sz="1800" b="0" i="0" u="none" strike="noStrike" kern="1200" baseline="0" dirty="0" smtClean="0">
                          <a:solidFill>
                            <a:schemeClr val="dk1"/>
                          </a:solidFill>
                          <a:latin typeface="+mn-lt"/>
                          <a:ea typeface="+mn-ea"/>
                          <a:cs typeface="+mn-cs"/>
                        </a:rPr>
                        <a:t>Store the RDD partitions only on disk.</a:t>
                      </a:r>
                      <a:endParaRPr lang="en-US" dirty="0"/>
                    </a:p>
                  </a:txBody>
                  <a:tcPr/>
                </a:tc>
                <a:extLst>
                  <a:ext uri="{0D108BD9-81ED-4DB2-BD59-A6C34878D82A}">
                    <a16:rowId xmlns="" xmlns:a16="http://schemas.microsoft.com/office/drawing/2014/main" val="955717539"/>
                  </a:ext>
                </a:extLst>
              </a:tr>
              <a:tr h="680156">
                <a:tc>
                  <a:txBody>
                    <a:bodyPr/>
                    <a:lstStyle/>
                    <a:p>
                      <a:r>
                        <a:rPr lang="en-US" sz="1800" b="1" i="0" u="none" strike="noStrike" kern="1200" baseline="0" dirty="0" smtClean="0">
                          <a:solidFill>
                            <a:schemeClr val="dk1"/>
                          </a:solidFill>
                          <a:latin typeface="+mn-lt"/>
                          <a:ea typeface="+mn-ea"/>
                          <a:cs typeface="+mn-cs"/>
                        </a:rPr>
                        <a:t>MEMORY_ONLY_2</a:t>
                      </a:r>
                      <a:r>
                        <a:rPr lang="en-US" sz="1800" b="0" i="0" u="none" strike="noStrike" kern="1200" baseline="0" dirty="0" smtClean="0">
                          <a:solidFill>
                            <a:schemeClr val="dk1"/>
                          </a:solidFill>
                          <a:latin typeface="+mn-lt"/>
                          <a:ea typeface="+mn-ea"/>
                          <a:cs typeface="+mn-cs"/>
                        </a:rPr>
                        <a:t>,</a:t>
                      </a:r>
                    </a:p>
                    <a:p>
                      <a:r>
                        <a:rPr lang="en-US" sz="1800" b="1" i="0" u="none" strike="noStrike" kern="1200" baseline="0" dirty="0" smtClean="0">
                          <a:solidFill>
                            <a:schemeClr val="dk1"/>
                          </a:solidFill>
                          <a:latin typeface="+mn-lt"/>
                          <a:ea typeface="+mn-ea"/>
                          <a:cs typeface="+mn-cs"/>
                        </a:rPr>
                        <a:t>MEMORY_AND_DISK_2</a:t>
                      </a:r>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etc</a:t>
                      </a:r>
                      <a:endParaRPr lang="en-US" dirty="0"/>
                    </a:p>
                  </a:txBody>
                  <a:tcPr/>
                </a:tc>
                <a:tc>
                  <a:txBody>
                    <a:bodyPr/>
                    <a:lstStyle/>
                    <a:p>
                      <a:r>
                        <a:rPr lang="en-US" sz="1800" b="0" i="0" u="none" strike="noStrike" kern="1200" baseline="0" dirty="0" smtClean="0">
                          <a:solidFill>
                            <a:schemeClr val="dk1"/>
                          </a:solidFill>
                          <a:latin typeface="+mn-lt"/>
                          <a:ea typeface="+mn-ea"/>
                          <a:cs typeface="+mn-cs"/>
                        </a:rPr>
                        <a:t>Same as the levels above, but replicate each partition on two cluster nodes.</a:t>
                      </a:r>
                      <a:endParaRPr lang="en-US" dirty="0"/>
                    </a:p>
                  </a:txBody>
                  <a:tcPr/>
                </a:tc>
                <a:extLst>
                  <a:ext uri="{0D108BD9-81ED-4DB2-BD59-A6C34878D82A}">
                    <a16:rowId xmlns="" xmlns:a16="http://schemas.microsoft.com/office/drawing/2014/main" val="2251365522"/>
                  </a:ext>
                </a:extLst>
              </a:tr>
            </a:tbl>
          </a:graphicData>
        </a:graphic>
      </p:graphicFrame>
    </p:spTree>
    <p:extLst>
      <p:ext uri="{BB962C8B-B14F-4D97-AF65-F5344CB8AC3E}">
        <p14:creationId xmlns:p14="http://schemas.microsoft.com/office/powerpoint/2010/main" val="405150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Introduction</a:t>
            </a:r>
            <a:endParaRPr lang="en-US" dirty="0"/>
          </a:p>
        </p:txBody>
      </p:sp>
      <p:pic>
        <p:nvPicPr>
          <p:cNvPr id="5" name="Picture 4"/>
          <p:cNvPicPr>
            <a:picLocks noChangeAspect="1"/>
          </p:cNvPicPr>
          <p:nvPr/>
        </p:nvPicPr>
        <p:blipFill>
          <a:blip r:embed="rId2"/>
          <a:stretch>
            <a:fillRect/>
          </a:stretch>
        </p:blipFill>
        <p:spPr>
          <a:xfrm>
            <a:off x="1721617" y="1876690"/>
            <a:ext cx="7858125" cy="4029075"/>
          </a:xfrm>
          <a:prstGeom prst="rect">
            <a:avLst/>
          </a:prstGeom>
        </p:spPr>
      </p:pic>
    </p:spTree>
    <p:extLst>
      <p:ext uri="{BB962C8B-B14F-4D97-AF65-F5344CB8AC3E}">
        <p14:creationId xmlns:p14="http://schemas.microsoft.com/office/powerpoint/2010/main" val="3233552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http://spark.apache.org/docs/latest</a:t>
            </a:r>
            <a:r>
              <a:rPr lang="en-US" dirty="0" smtClean="0">
                <a:hlinkClick r:id="rId2"/>
              </a:rPr>
              <a:t>/</a:t>
            </a:r>
            <a:endParaRPr lang="en-US" dirty="0" smtClean="0"/>
          </a:p>
          <a:p>
            <a:r>
              <a:rPr lang="en-US" dirty="0">
                <a:hlinkClick r:id="rId3"/>
              </a:rPr>
              <a:t>http://</a:t>
            </a:r>
            <a:r>
              <a:rPr lang="en-US" dirty="0" smtClean="0">
                <a:hlinkClick r:id="rId3"/>
              </a:rPr>
              <a:t>spark.apache.org/docs/latest/cluster-overview.html</a:t>
            </a:r>
            <a:endParaRPr lang="en-US" dirty="0" smtClean="0"/>
          </a:p>
          <a:p>
            <a:r>
              <a:rPr lang="en-US" dirty="0"/>
              <a:t>http://stanford.edu/~rezab/sparkclass/slides/itas_workshop.pdf</a:t>
            </a:r>
          </a:p>
        </p:txBody>
      </p:sp>
    </p:spTree>
    <p:extLst>
      <p:ext uri="{BB962C8B-B14F-4D97-AF65-F5344CB8AC3E}">
        <p14:creationId xmlns:p14="http://schemas.microsoft.com/office/powerpoint/2010/main" val="237704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Cluster Mode</a:t>
            </a:r>
            <a:endParaRPr lang="en-US" dirty="0"/>
          </a:p>
        </p:txBody>
      </p:sp>
      <p:sp>
        <p:nvSpPr>
          <p:cNvPr id="3" name="Content Placeholder 2"/>
          <p:cNvSpPr>
            <a:spLocks noGrp="1"/>
          </p:cNvSpPr>
          <p:nvPr>
            <p:ph idx="1"/>
          </p:nvPr>
        </p:nvSpPr>
        <p:spPr>
          <a:xfrm>
            <a:off x="508000" y="1597025"/>
            <a:ext cx="10515600" cy="4351338"/>
          </a:xfrm>
        </p:spPr>
        <p:txBody>
          <a:bodyPr>
            <a:normAutofit/>
          </a:bodyPr>
          <a:lstStyle/>
          <a:p>
            <a:pPr lvl="0" fontAlgn="base">
              <a:spcAft>
                <a:spcPct val="0"/>
              </a:spcAft>
            </a:pPr>
            <a:r>
              <a:rPr lang="en-US" altLang="en-US" dirty="0"/>
              <a:t>Spark applications run as independent sets of processes on a cluster, coordinated by the </a:t>
            </a:r>
            <a:r>
              <a:rPr lang="en-US" altLang="en-US" dirty="0" err="1"/>
              <a:t>SparkContext</a:t>
            </a:r>
            <a:r>
              <a:rPr lang="en-US" altLang="en-US" dirty="0"/>
              <a:t> object in your main program (called </a:t>
            </a:r>
            <a:r>
              <a:rPr lang="en-US" altLang="en-US" dirty="0" err="1"/>
              <a:t>thedriver</a:t>
            </a:r>
            <a:r>
              <a:rPr lang="en-US" altLang="en-US" dirty="0"/>
              <a:t> program). </a:t>
            </a:r>
            <a:endParaRPr lang="en-US" altLang="en-US" dirty="0" smtClean="0"/>
          </a:p>
          <a:p>
            <a:pPr fontAlgn="t"/>
            <a:r>
              <a:rPr lang="en-US" b="1" dirty="0"/>
              <a:t>Driver </a:t>
            </a:r>
            <a:r>
              <a:rPr lang="en-US" b="1" dirty="0" smtClean="0"/>
              <a:t>program</a:t>
            </a:r>
            <a:r>
              <a:rPr lang="en-US" dirty="0" smtClean="0"/>
              <a:t>: the </a:t>
            </a:r>
            <a:r>
              <a:rPr lang="en-US" dirty="0"/>
              <a:t>process running the main() function of the application and creating the </a:t>
            </a:r>
            <a:r>
              <a:rPr lang="en-US" dirty="0" err="1" smtClean="0"/>
              <a:t>SparkContext</a:t>
            </a:r>
            <a:endParaRPr lang="en-US" altLang="en-US" dirty="0"/>
          </a:p>
          <a:p>
            <a:r>
              <a:rPr lang="en-US" dirty="0"/>
              <a:t> </a:t>
            </a:r>
            <a:r>
              <a:rPr lang="en-US" dirty="0" smtClean="0"/>
              <a:t>To </a:t>
            </a:r>
            <a:r>
              <a:rPr lang="en-US" dirty="0"/>
              <a:t>run on a cluster, the </a:t>
            </a:r>
            <a:r>
              <a:rPr lang="en-US" dirty="0" err="1"/>
              <a:t>SparkContext</a:t>
            </a:r>
            <a:r>
              <a:rPr lang="en-US" dirty="0"/>
              <a:t> can connect to several types of </a:t>
            </a:r>
            <a:r>
              <a:rPr lang="en-US" i="1" dirty="0"/>
              <a:t>cluster managers</a:t>
            </a:r>
            <a:r>
              <a:rPr lang="en-US" dirty="0"/>
              <a:t> (either Spark’s own standalone cluster manager, </a:t>
            </a:r>
            <a:r>
              <a:rPr lang="en-US" dirty="0" err="1"/>
              <a:t>Mesos</a:t>
            </a:r>
            <a:r>
              <a:rPr lang="en-US" dirty="0"/>
              <a:t> or YARN), which allocate resources across applications</a:t>
            </a:r>
            <a:r>
              <a:rPr lang="en-US" dirty="0" smtClean="0"/>
              <a:t>.</a:t>
            </a:r>
          </a:p>
          <a:p>
            <a:endParaRPr lang="en-US" dirty="0" smtClean="0"/>
          </a:p>
          <a:p>
            <a:endParaRPr lang="en-US" dirty="0"/>
          </a:p>
        </p:txBody>
      </p:sp>
    </p:spTree>
    <p:extLst>
      <p:ext uri="{BB962C8B-B14F-4D97-AF65-F5344CB8AC3E}">
        <p14:creationId xmlns:p14="http://schemas.microsoft.com/office/powerpoint/2010/main" val="373690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Cluster Mode</a:t>
            </a:r>
            <a:endParaRPr lang="en-US" dirty="0"/>
          </a:p>
        </p:txBody>
      </p:sp>
      <p:sp>
        <p:nvSpPr>
          <p:cNvPr id="3" name="Content Placeholder 2"/>
          <p:cNvSpPr>
            <a:spLocks noGrp="1"/>
          </p:cNvSpPr>
          <p:nvPr>
            <p:ph idx="1"/>
          </p:nvPr>
        </p:nvSpPr>
        <p:spPr>
          <a:xfrm>
            <a:off x="499534" y="1478492"/>
            <a:ext cx="10515600" cy="1493308"/>
          </a:xfrm>
        </p:spPr>
        <p:txBody>
          <a:bodyPr>
            <a:normAutofit fontScale="92500" lnSpcReduction="10000"/>
          </a:bodyPr>
          <a:lstStyle/>
          <a:p>
            <a:r>
              <a:rPr lang="en-US" dirty="0" smtClean="0"/>
              <a:t>Spark connects </a:t>
            </a:r>
            <a:r>
              <a:rPr lang="en-US" dirty="0"/>
              <a:t>to a </a:t>
            </a:r>
            <a:r>
              <a:rPr lang="en-US" i="1" dirty="0"/>
              <a:t>cluster manager </a:t>
            </a:r>
            <a:r>
              <a:rPr lang="en-US" dirty="0" smtClean="0"/>
              <a:t>which allocate </a:t>
            </a:r>
            <a:r>
              <a:rPr lang="en-US" dirty="0"/>
              <a:t>resources across applications</a:t>
            </a:r>
            <a:endParaRPr lang="en-US" dirty="0" smtClean="0"/>
          </a:p>
          <a:p>
            <a:pPr lvl="0" fontAlgn="base">
              <a:spcAft>
                <a:spcPct val="0"/>
              </a:spcAft>
            </a:pPr>
            <a:r>
              <a:rPr lang="en-US" dirty="0" smtClean="0"/>
              <a:t>Once connected, Spark </a:t>
            </a:r>
            <a:r>
              <a:rPr lang="en-US" dirty="0"/>
              <a:t>acquires </a:t>
            </a:r>
            <a:r>
              <a:rPr lang="en-US" i="1" dirty="0"/>
              <a:t>executors</a:t>
            </a:r>
            <a:r>
              <a:rPr lang="en-US" dirty="0"/>
              <a:t> on nodes in the cluster, which are processes that run computations and store data for your application. </a:t>
            </a:r>
            <a:endParaRPr lang="en-US" dirty="0" smtClean="0"/>
          </a:p>
        </p:txBody>
      </p:sp>
      <p:pic>
        <p:nvPicPr>
          <p:cNvPr id="2051" name="Picture 3" descr="Spark cluster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5199" y="3125258"/>
            <a:ext cx="7141334" cy="342688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429834" y="3125258"/>
            <a:ext cx="4775199" cy="3156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Aft>
                <a:spcPct val="0"/>
              </a:spcAft>
            </a:pPr>
            <a:r>
              <a:rPr lang="en-US" dirty="0" smtClean="0"/>
              <a:t>Next, it sends your application code to the executors. </a:t>
            </a:r>
          </a:p>
          <a:p>
            <a:pPr fontAlgn="base">
              <a:spcAft>
                <a:spcPct val="0"/>
              </a:spcAft>
            </a:pPr>
            <a:r>
              <a:rPr lang="en-US" dirty="0" smtClean="0"/>
              <a:t>Finally, </a:t>
            </a:r>
            <a:r>
              <a:rPr lang="en-US" dirty="0" err="1" smtClean="0"/>
              <a:t>SparkContext</a:t>
            </a:r>
            <a:r>
              <a:rPr lang="en-US" dirty="0" smtClean="0"/>
              <a:t> sends </a:t>
            </a:r>
            <a:r>
              <a:rPr lang="en-US" i="1" dirty="0" smtClean="0"/>
              <a:t>tasks</a:t>
            </a:r>
            <a:r>
              <a:rPr lang="en-US" dirty="0" smtClean="0"/>
              <a:t> to the executors to run.</a:t>
            </a:r>
          </a:p>
        </p:txBody>
      </p:sp>
    </p:spTree>
    <p:extLst>
      <p:ext uri="{BB962C8B-B14F-4D97-AF65-F5344CB8AC3E}">
        <p14:creationId xmlns:p14="http://schemas.microsoft.com/office/powerpoint/2010/main" val="2377826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a:t>
            </a:r>
            <a:endParaRPr lang="en-US" dirty="0"/>
          </a:p>
        </p:txBody>
      </p:sp>
      <p:sp>
        <p:nvSpPr>
          <p:cNvPr id="3" name="Content Placeholder 2"/>
          <p:cNvSpPr>
            <a:spLocks noGrp="1"/>
          </p:cNvSpPr>
          <p:nvPr>
            <p:ph idx="1"/>
          </p:nvPr>
        </p:nvSpPr>
        <p:spPr>
          <a:xfrm>
            <a:off x="448734" y="1588557"/>
            <a:ext cx="10515600" cy="4760727"/>
          </a:xfrm>
        </p:spPr>
        <p:txBody>
          <a:bodyPr>
            <a:normAutofit/>
          </a:bodyPr>
          <a:lstStyle/>
          <a:p>
            <a:r>
              <a:rPr lang="en-US" dirty="0"/>
              <a:t>Resilient Distributed Datasets (RDD) are the primary abstraction in Spark – a fault-tolerant collection of elements that can be operated on in </a:t>
            </a:r>
            <a:r>
              <a:rPr lang="en-US" dirty="0" smtClean="0"/>
              <a:t>parallel</a:t>
            </a:r>
          </a:p>
          <a:p>
            <a:r>
              <a:rPr lang="en-US" dirty="0"/>
              <a:t>There are currently two types:</a:t>
            </a:r>
          </a:p>
          <a:p>
            <a:pPr lvl="1"/>
            <a:r>
              <a:rPr lang="en-US" dirty="0" smtClean="0"/>
              <a:t>parallelized </a:t>
            </a:r>
            <a:r>
              <a:rPr lang="en-US" dirty="0"/>
              <a:t>collections – take an existing Scala collection and run functions on it in </a:t>
            </a:r>
            <a:r>
              <a:rPr lang="en-US" dirty="0" smtClean="0"/>
              <a:t>parallel.  (User can create an RDD by distributing a collection of objects such as a list or a set.)</a:t>
            </a:r>
          </a:p>
          <a:p>
            <a:pPr marL="457200" lvl="1" indent="0">
              <a:buNone/>
            </a:pPr>
            <a:endParaRPr lang="en-US" dirty="0" smtClean="0"/>
          </a:p>
          <a:p>
            <a:pPr lvl="1"/>
            <a:r>
              <a:rPr lang="en-US" dirty="0" smtClean="0"/>
              <a:t>Hadoop </a:t>
            </a:r>
            <a:r>
              <a:rPr lang="en-US" dirty="0"/>
              <a:t>datasets – run functions on each record of a file in Hadoop distributed file system or any other storage system supported by </a:t>
            </a:r>
            <a:r>
              <a:rPr lang="en-US" dirty="0" smtClean="0"/>
              <a:t>Hadoop.  (User can create an RDD by loading an external dataset.)</a:t>
            </a:r>
          </a:p>
          <a:p>
            <a:pPr marL="457200" lvl="1" indent="0">
              <a:buNone/>
            </a:pPr>
            <a:endParaRPr lang="en-US" dirty="0" smtClean="0"/>
          </a:p>
        </p:txBody>
      </p:sp>
    </p:spTree>
    <p:extLst>
      <p:ext uri="{BB962C8B-B14F-4D97-AF65-F5344CB8AC3E}">
        <p14:creationId xmlns:p14="http://schemas.microsoft.com/office/powerpoint/2010/main" val="2656376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a:t>
            </a:r>
            <a:endParaRPr lang="en-US" dirty="0"/>
          </a:p>
        </p:txBody>
      </p:sp>
      <p:sp>
        <p:nvSpPr>
          <p:cNvPr id="3" name="Content Placeholder 2"/>
          <p:cNvSpPr>
            <a:spLocks noGrp="1"/>
          </p:cNvSpPr>
          <p:nvPr>
            <p:ph idx="1"/>
          </p:nvPr>
        </p:nvSpPr>
        <p:spPr>
          <a:xfrm>
            <a:off x="448734" y="1588558"/>
            <a:ext cx="10515600" cy="4351338"/>
          </a:xfrm>
        </p:spPr>
        <p:txBody>
          <a:bodyPr>
            <a:normAutofit/>
          </a:bodyPr>
          <a:lstStyle/>
          <a:p>
            <a:r>
              <a:rPr lang="en-US" dirty="0"/>
              <a:t>I</a:t>
            </a:r>
            <a:r>
              <a:rPr lang="en-US" dirty="0" smtClean="0"/>
              <a:t>mmutable distributed collection of objects. </a:t>
            </a:r>
          </a:p>
          <a:p>
            <a:r>
              <a:rPr lang="en-US" dirty="0"/>
              <a:t>I</a:t>
            </a:r>
            <a:r>
              <a:rPr lang="en-US" dirty="0" smtClean="0"/>
              <a:t>s spilt into multiple partitions (which may be computed on different nodes of the cluster)</a:t>
            </a:r>
          </a:p>
          <a:p>
            <a:r>
              <a:rPr lang="en-US" dirty="0" smtClean="0"/>
              <a:t>Can contain any type of Python, Java or Scala objects, including user-defined classes.</a:t>
            </a:r>
          </a:p>
          <a:p>
            <a:endParaRPr lang="en-US" dirty="0" smtClean="0"/>
          </a:p>
        </p:txBody>
      </p:sp>
    </p:spTree>
    <p:extLst>
      <p:ext uri="{BB962C8B-B14F-4D97-AF65-F5344CB8AC3E}">
        <p14:creationId xmlns:p14="http://schemas.microsoft.com/office/powerpoint/2010/main" val="1315903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a:t>
            </a:r>
            <a:endParaRPr lang="en-US" dirty="0"/>
          </a:p>
        </p:txBody>
      </p:sp>
      <p:sp>
        <p:nvSpPr>
          <p:cNvPr id="3" name="Content Placeholder 2"/>
          <p:cNvSpPr>
            <a:spLocks noGrp="1"/>
          </p:cNvSpPr>
          <p:nvPr>
            <p:ph idx="1"/>
          </p:nvPr>
        </p:nvSpPr>
        <p:spPr>
          <a:xfrm>
            <a:off x="508000" y="1597025"/>
            <a:ext cx="10515600" cy="4351338"/>
          </a:xfrm>
        </p:spPr>
        <p:txBody>
          <a:bodyPr>
            <a:normAutofit fontScale="85000" lnSpcReduction="10000"/>
          </a:bodyPr>
          <a:lstStyle/>
          <a:p>
            <a:r>
              <a:rPr lang="it-IT" dirty="0"/>
              <a:t>Making RDD from </a:t>
            </a:r>
            <a:r>
              <a:rPr lang="en-US" dirty="0"/>
              <a:t>parallelized collections</a:t>
            </a:r>
            <a:r>
              <a:rPr lang="it-IT" dirty="0"/>
              <a:t>:</a:t>
            </a:r>
          </a:p>
          <a:p>
            <a:pPr marL="0" indent="0">
              <a:buNone/>
            </a:pPr>
            <a:r>
              <a:rPr lang="it-IT" dirty="0" smtClean="0"/>
              <a:t>	</a:t>
            </a:r>
            <a:r>
              <a:rPr lang="it-IT" dirty="0" smtClean="0">
                <a:solidFill>
                  <a:srgbClr val="FF0000"/>
                </a:solidFill>
              </a:rPr>
              <a:t>scala</a:t>
            </a:r>
            <a:r>
              <a:rPr lang="it-IT" dirty="0">
                <a:solidFill>
                  <a:srgbClr val="FF0000"/>
                </a:solidFill>
              </a:rPr>
              <a:t>&gt; </a:t>
            </a:r>
            <a:r>
              <a:rPr lang="it-IT" b="1" dirty="0">
                <a:solidFill>
                  <a:srgbClr val="FF0000"/>
                </a:solidFill>
              </a:rPr>
              <a:t>val </a:t>
            </a:r>
            <a:r>
              <a:rPr lang="it-IT" dirty="0">
                <a:solidFill>
                  <a:srgbClr val="FF0000"/>
                </a:solidFill>
              </a:rPr>
              <a:t>data </a:t>
            </a:r>
            <a:r>
              <a:rPr lang="it-IT" b="1" dirty="0">
                <a:solidFill>
                  <a:srgbClr val="FF0000"/>
                </a:solidFill>
              </a:rPr>
              <a:t>= Array</a:t>
            </a:r>
            <a:r>
              <a:rPr lang="it-IT" dirty="0">
                <a:solidFill>
                  <a:srgbClr val="FF0000"/>
                </a:solidFill>
              </a:rPr>
              <a:t>(1, 2, 3, 4, 5</a:t>
            </a:r>
            <a:r>
              <a:rPr lang="it-IT" dirty="0" smtClean="0">
                <a:solidFill>
                  <a:srgbClr val="FF0000"/>
                </a:solidFill>
              </a:rPr>
              <a:t>)</a:t>
            </a:r>
            <a:endParaRPr lang="it-IT" dirty="0">
              <a:solidFill>
                <a:srgbClr val="FF0000"/>
              </a:solidFill>
            </a:endParaRPr>
          </a:p>
          <a:p>
            <a:pPr marL="0" indent="0">
              <a:buNone/>
            </a:pPr>
            <a:r>
              <a:rPr lang="en-US" dirty="0" smtClean="0"/>
              <a:t>    </a:t>
            </a:r>
            <a:r>
              <a:rPr lang="en-US" dirty="0"/>
              <a:t>	</a:t>
            </a:r>
            <a:r>
              <a:rPr lang="en-US" dirty="0" smtClean="0"/>
              <a:t>data</a:t>
            </a:r>
            <a:r>
              <a:rPr lang="en-US" b="1" dirty="0"/>
              <a:t>: </a:t>
            </a:r>
            <a:r>
              <a:rPr lang="en-US" dirty="0"/>
              <a:t>Array[</a:t>
            </a:r>
            <a:r>
              <a:rPr lang="en-US" dirty="0" err="1"/>
              <a:t>Int</a:t>
            </a:r>
            <a:r>
              <a:rPr lang="en-US" dirty="0"/>
              <a:t>] </a:t>
            </a:r>
            <a:r>
              <a:rPr lang="en-US" b="1" dirty="0"/>
              <a:t>= Array</a:t>
            </a:r>
            <a:r>
              <a:rPr lang="en-US" dirty="0"/>
              <a:t>(1, 2, 3, 4, 5</a:t>
            </a:r>
            <a:r>
              <a:rPr lang="en-US" dirty="0" smtClean="0"/>
              <a:t>)</a:t>
            </a:r>
            <a:endParaRPr lang="en-US" dirty="0"/>
          </a:p>
          <a:p>
            <a:pPr marL="0" indent="0">
              <a:buNone/>
            </a:pPr>
            <a:r>
              <a:rPr lang="en-US" dirty="0" smtClean="0"/>
              <a:t>	</a:t>
            </a:r>
            <a:r>
              <a:rPr lang="en-US" dirty="0" err="1" smtClean="0">
                <a:solidFill>
                  <a:srgbClr val="FF0000"/>
                </a:solidFill>
              </a:rPr>
              <a:t>scala</a:t>
            </a:r>
            <a:r>
              <a:rPr lang="en-US" dirty="0">
                <a:solidFill>
                  <a:srgbClr val="FF0000"/>
                </a:solidFill>
              </a:rPr>
              <a:t>&gt; </a:t>
            </a:r>
            <a:r>
              <a:rPr lang="en-US" b="1" dirty="0" err="1">
                <a:solidFill>
                  <a:srgbClr val="FF0000"/>
                </a:solidFill>
              </a:rPr>
              <a:t>val</a:t>
            </a:r>
            <a:r>
              <a:rPr lang="en-US" b="1" dirty="0">
                <a:solidFill>
                  <a:srgbClr val="FF0000"/>
                </a:solidFill>
              </a:rPr>
              <a:t> </a:t>
            </a:r>
            <a:r>
              <a:rPr lang="en-US" dirty="0" err="1">
                <a:solidFill>
                  <a:srgbClr val="FF0000"/>
                </a:solidFill>
              </a:rPr>
              <a:t>distData</a:t>
            </a:r>
            <a:r>
              <a:rPr lang="en-US" dirty="0">
                <a:solidFill>
                  <a:srgbClr val="FF0000"/>
                </a:solidFill>
              </a:rPr>
              <a:t> </a:t>
            </a:r>
            <a:r>
              <a:rPr lang="en-US" b="1" dirty="0">
                <a:solidFill>
                  <a:srgbClr val="FF0000"/>
                </a:solidFill>
              </a:rPr>
              <a:t>= </a:t>
            </a:r>
            <a:r>
              <a:rPr lang="en-US" dirty="0" err="1">
                <a:solidFill>
                  <a:srgbClr val="FF0000"/>
                </a:solidFill>
              </a:rPr>
              <a:t>sc.parallelize</a:t>
            </a:r>
            <a:r>
              <a:rPr lang="en-US" dirty="0">
                <a:solidFill>
                  <a:srgbClr val="FF0000"/>
                </a:solidFill>
              </a:rPr>
              <a:t>(data</a:t>
            </a:r>
            <a:r>
              <a:rPr lang="en-US" dirty="0" smtClean="0">
                <a:solidFill>
                  <a:srgbClr val="FF0000"/>
                </a:solidFill>
              </a:rPr>
              <a:t>)</a:t>
            </a:r>
            <a:endParaRPr lang="en-US" dirty="0">
              <a:solidFill>
                <a:srgbClr val="FF0000"/>
              </a:solidFill>
            </a:endParaRPr>
          </a:p>
          <a:p>
            <a:pPr marL="0" indent="0">
              <a:buNone/>
            </a:pPr>
            <a:r>
              <a:rPr lang="en-US" dirty="0" smtClean="0"/>
              <a:t>     	</a:t>
            </a:r>
            <a:r>
              <a:rPr lang="en-US" dirty="0" err="1" smtClean="0"/>
              <a:t>distData</a:t>
            </a:r>
            <a:r>
              <a:rPr lang="en-US" b="1" dirty="0"/>
              <a:t>: </a:t>
            </a:r>
            <a:r>
              <a:rPr lang="en-US" dirty="0" err="1"/>
              <a:t>spark.RDD</a:t>
            </a:r>
            <a:r>
              <a:rPr lang="en-US" dirty="0"/>
              <a:t>[</a:t>
            </a:r>
            <a:r>
              <a:rPr lang="en-US" dirty="0" err="1"/>
              <a:t>Int</a:t>
            </a:r>
            <a:r>
              <a:rPr lang="en-US" dirty="0"/>
              <a:t>] </a:t>
            </a:r>
            <a:r>
              <a:rPr lang="en-US" b="1" dirty="0"/>
              <a:t>= </a:t>
            </a:r>
            <a:r>
              <a:rPr lang="en-US" dirty="0" smtClean="0">
                <a:hlinkClick r:id="rId2"/>
              </a:rPr>
              <a:t>spark.</a:t>
            </a:r>
            <a:r>
              <a:rPr lang="en-US" b="1" dirty="0" smtClean="0">
                <a:hlinkClick r:id="rId2"/>
              </a:rPr>
              <a:t>ParallelCollection@</a:t>
            </a:r>
            <a:r>
              <a:rPr lang="en-US" dirty="0" smtClean="0">
                <a:hlinkClick r:id="rId2"/>
              </a:rPr>
              <a:t>10d13e3e</a:t>
            </a:r>
            <a:endParaRPr lang="en-US" dirty="0" smtClean="0"/>
          </a:p>
          <a:p>
            <a:pPr marL="0" indent="0">
              <a:buNone/>
            </a:pPr>
            <a:endParaRPr lang="en-US" dirty="0" smtClean="0"/>
          </a:p>
          <a:p>
            <a:pPr>
              <a:lnSpc>
                <a:spcPct val="120000"/>
              </a:lnSpc>
            </a:pPr>
            <a:r>
              <a:rPr lang="en-US" dirty="0"/>
              <a:t>Spark can create RDDs from any file stored in HDFS or other storage systems supported by Hadoop, e.g., local file system, Amazon S3, </a:t>
            </a:r>
            <a:r>
              <a:rPr lang="en-US" dirty="0" err="1"/>
              <a:t>Hypertable</a:t>
            </a:r>
            <a:r>
              <a:rPr lang="en-US" dirty="0"/>
              <a:t>, </a:t>
            </a:r>
            <a:r>
              <a:rPr lang="en-US" dirty="0" err="1"/>
              <a:t>HBase</a:t>
            </a:r>
            <a:r>
              <a:rPr lang="en-US" dirty="0"/>
              <a:t>, etc.</a:t>
            </a:r>
          </a:p>
          <a:p>
            <a:pPr marL="0" indent="0">
              <a:buNone/>
            </a:pPr>
            <a:r>
              <a:rPr lang="en-US" dirty="0" smtClean="0"/>
              <a:t>	</a:t>
            </a:r>
            <a:r>
              <a:rPr lang="en-US" dirty="0" err="1" smtClean="0">
                <a:solidFill>
                  <a:srgbClr val="FF0000"/>
                </a:solidFill>
              </a:rPr>
              <a:t>scala</a:t>
            </a:r>
            <a:r>
              <a:rPr lang="en-US" b="1" dirty="0">
                <a:solidFill>
                  <a:srgbClr val="FF0000"/>
                </a:solidFill>
              </a:rPr>
              <a:t>&gt; </a:t>
            </a:r>
            <a:r>
              <a:rPr lang="en-US" b="1" dirty="0" err="1">
                <a:solidFill>
                  <a:srgbClr val="FF0000"/>
                </a:solidFill>
              </a:rPr>
              <a:t>val</a:t>
            </a:r>
            <a:r>
              <a:rPr lang="en-US" b="1" dirty="0">
                <a:solidFill>
                  <a:srgbClr val="FF0000"/>
                </a:solidFill>
              </a:rPr>
              <a:t> </a:t>
            </a:r>
            <a:r>
              <a:rPr lang="en-US" dirty="0" smtClean="0">
                <a:solidFill>
                  <a:srgbClr val="FF0000"/>
                </a:solidFill>
              </a:rPr>
              <a:t>lines </a:t>
            </a:r>
            <a:r>
              <a:rPr lang="en-US" b="1" dirty="0">
                <a:solidFill>
                  <a:srgbClr val="FF0000"/>
                </a:solidFill>
              </a:rPr>
              <a:t>= </a:t>
            </a:r>
            <a:r>
              <a:rPr lang="en-US" dirty="0" err="1">
                <a:solidFill>
                  <a:srgbClr val="FF0000"/>
                </a:solidFill>
              </a:rPr>
              <a:t>sc</a:t>
            </a:r>
            <a:r>
              <a:rPr lang="en-US" b="1" dirty="0" err="1">
                <a:solidFill>
                  <a:srgbClr val="FF0000"/>
                </a:solidFill>
              </a:rPr>
              <a:t>.</a:t>
            </a:r>
            <a:r>
              <a:rPr lang="en-US" dirty="0" err="1">
                <a:solidFill>
                  <a:srgbClr val="FF0000"/>
                </a:solidFill>
              </a:rPr>
              <a:t>textFile</a:t>
            </a:r>
            <a:r>
              <a:rPr lang="en-US" b="1" dirty="0">
                <a:solidFill>
                  <a:srgbClr val="FF0000"/>
                </a:solidFill>
              </a:rPr>
              <a:t>(</a:t>
            </a:r>
            <a:r>
              <a:rPr lang="en-US" dirty="0">
                <a:solidFill>
                  <a:srgbClr val="FF0000"/>
                </a:solidFill>
              </a:rPr>
              <a:t>"README.md"</a:t>
            </a:r>
            <a:r>
              <a:rPr lang="en-US" b="1" dirty="0">
                <a:solidFill>
                  <a:srgbClr val="FF0000"/>
                </a:solidFill>
              </a:rPr>
              <a:t>)</a:t>
            </a:r>
            <a:r>
              <a:rPr lang="en-US" dirty="0">
                <a:solidFill>
                  <a:srgbClr val="FF0000"/>
                </a:solidFill>
              </a:rPr>
              <a:t>!</a:t>
            </a:r>
          </a:p>
          <a:p>
            <a:pPr marL="0" indent="0">
              <a:buNone/>
            </a:pPr>
            <a:r>
              <a:rPr lang="en-US" dirty="0"/>
              <a:t> </a:t>
            </a:r>
            <a:r>
              <a:rPr lang="en-US" dirty="0" smtClean="0"/>
              <a:t>   	lines</a:t>
            </a:r>
            <a:r>
              <a:rPr lang="en-US" b="1" dirty="0" smtClean="0"/>
              <a:t>: </a:t>
            </a:r>
            <a:r>
              <a:rPr lang="en-US" b="1" dirty="0" err="1"/>
              <a:t>spark.RDD</a:t>
            </a:r>
            <a:r>
              <a:rPr lang="en-US" b="1" dirty="0"/>
              <a:t>[String] = </a:t>
            </a:r>
            <a:r>
              <a:rPr lang="en-US" dirty="0"/>
              <a:t>spark</a:t>
            </a:r>
            <a:r>
              <a:rPr lang="en-US" b="1" dirty="0"/>
              <a:t>.HadoopRDD@</a:t>
            </a:r>
            <a:r>
              <a:rPr lang="en-US" dirty="0"/>
              <a:t>1d4cee08</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08306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a:t>
            </a:r>
            <a:endParaRPr lang="en-US" dirty="0"/>
          </a:p>
        </p:txBody>
      </p:sp>
      <p:sp>
        <p:nvSpPr>
          <p:cNvPr id="3" name="Content Placeholder 2"/>
          <p:cNvSpPr>
            <a:spLocks noGrp="1"/>
          </p:cNvSpPr>
          <p:nvPr>
            <p:ph idx="1"/>
          </p:nvPr>
        </p:nvSpPr>
        <p:spPr>
          <a:xfrm>
            <a:off x="431800" y="1419225"/>
            <a:ext cx="10515600" cy="2585508"/>
          </a:xfrm>
        </p:spPr>
        <p:txBody>
          <a:bodyPr>
            <a:normAutofit/>
          </a:bodyPr>
          <a:lstStyle/>
          <a:p>
            <a:r>
              <a:rPr lang="en-US" dirty="0" smtClean="0"/>
              <a:t>Two </a:t>
            </a:r>
            <a:r>
              <a:rPr lang="en-US" dirty="0"/>
              <a:t>types of operations on </a:t>
            </a:r>
            <a:r>
              <a:rPr lang="en-US" dirty="0" smtClean="0"/>
              <a:t>RDDs: </a:t>
            </a:r>
            <a:r>
              <a:rPr lang="en-US" i="1" dirty="0" smtClean="0"/>
              <a:t>transformations </a:t>
            </a:r>
            <a:r>
              <a:rPr lang="en-US" dirty="0"/>
              <a:t>and </a:t>
            </a:r>
            <a:r>
              <a:rPr lang="en-US" i="1" dirty="0" smtClean="0"/>
              <a:t>actions</a:t>
            </a:r>
          </a:p>
          <a:p>
            <a:r>
              <a:rPr lang="en-US" dirty="0" smtClean="0"/>
              <a:t>Transformations are lazy (not </a:t>
            </a:r>
            <a:r>
              <a:rPr lang="en-US" dirty="0"/>
              <a:t>computed immediately</a:t>
            </a:r>
            <a:r>
              <a:rPr lang="en-US" dirty="0" smtClean="0"/>
              <a:t>)</a:t>
            </a:r>
          </a:p>
          <a:p>
            <a:r>
              <a:rPr lang="en-US" dirty="0"/>
              <a:t>T</a:t>
            </a:r>
            <a:r>
              <a:rPr lang="en-US" dirty="0" smtClean="0"/>
              <a:t>he </a:t>
            </a:r>
            <a:r>
              <a:rPr lang="en-US" dirty="0"/>
              <a:t>transformed RDD gets </a:t>
            </a:r>
            <a:r>
              <a:rPr lang="en-US" dirty="0" smtClean="0"/>
              <a:t>recomputed when </a:t>
            </a:r>
            <a:r>
              <a:rPr lang="en-US" dirty="0"/>
              <a:t>an action is run on it (default</a:t>
            </a:r>
            <a:r>
              <a:rPr lang="en-US" dirty="0" smtClean="0"/>
              <a:t>)</a:t>
            </a:r>
          </a:p>
          <a:p>
            <a:r>
              <a:rPr lang="en-US" dirty="0"/>
              <a:t>A</a:t>
            </a:r>
            <a:r>
              <a:rPr lang="en-US" dirty="0" smtClean="0"/>
              <a:t>n </a:t>
            </a:r>
            <a:r>
              <a:rPr lang="en-US" dirty="0"/>
              <a:t>RDD can be </a:t>
            </a:r>
            <a:r>
              <a:rPr lang="en-US" i="1" dirty="0"/>
              <a:t>persisted </a:t>
            </a:r>
            <a:r>
              <a:rPr lang="en-US" dirty="0" smtClean="0"/>
              <a:t>into storage </a:t>
            </a:r>
            <a:r>
              <a:rPr lang="en-US" dirty="0"/>
              <a:t>in memory or disk</a:t>
            </a:r>
          </a:p>
        </p:txBody>
      </p:sp>
      <p:pic>
        <p:nvPicPr>
          <p:cNvPr id="4" name="Picture 3"/>
          <p:cNvPicPr>
            <a:picLocks noChangeAspect="1"/>
          </p:cNvPicPr>
          <p:nvPr/>
        </p:nvPicPr>
        <p:blipFill>
          <a:blip r:embed="rId2"/>
          <a:stretch>
            <a:fillRect/>
          </a:stretch>
        </p:blipFill>
        <p:spPr>
          <a:xfrm>
            <a:off x="2106612" y="3925826"/>
            <a:ext cx="7978776" cy="2813640"/>
          </a:xfrm>
          <a:prstGeom prst="rect">
            <a:avLst/>
          </a:prstGeom>
        </p:spPr>
      </p:pic>
    </p:spTree>
    <p:extLst>
      <p:ext uri="{BB962C8B-B14F-4D97-AF65-F5344CB8AC3E}">
        <p14:creationId xmlns:p14="http://schemas.microsoft.com/office/powerpoint/2010/main" val="186441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TotalTime>
  <Words>2175</Words>
  <Application>Microsoft Office PowerPoint</Application>
  <PresentationFormat>Custom</PresentationFormat>
  <Paragraphs>252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Lesson 5 Spark</vt:lpstr>
      <vt:lpstr>Spark Introduction</vt:lpstr>
      <vt:lpstr>Spark Introduction</vt:lpstr>
      <vt:lpstr>Spark Cluster Mode</vt:lpstr>
      <vt:lpstr>Spark Cluster Mode</vt:lpstr>
      <vt:lpstr>RDD</vt:lpstr>
      <vt:lpstr>RDD</vt:lpstr>
      <vt:lpstr>RDD</vt:lpstr>
      <vt:lpstr>RDD</vt:lpstr>
      <vt:lpstr>RDD - Transformation</vt:lpstr>
      <vt:lpstr>RDD - Actions</vt:lpstr>
      <vt:lpstr>RDD – Common Transformations and Actions</vt:lpstr>
      <vt:lpstr>RDD – Common Transformations and Actions</vt:lpstr>
      <vt:lpstr>RDD – Common Transformations and Actions</vt:lpstr>
      <vt:lpstr>RDD – Common Transformations and Actions</vt:lpstr>
      <vt:lpstr>RDD - Transformation</vt:lpstr>
      <vt:lpstr>RDD - Transformation</vt:lpstr>
      <vt:lpstr>RDD - Transformation</vt:lpstr>
      <vt:lpstr>Scala Closures </vt:lpstr>
      <vt:lpstr>Scala Closures</vt:lpstr>
      <vt:lpstr>Scala Closures</vt:lpstr>
      <vt:lpstr>Action</vt:lpstr>
      <vt:lpstr>RDD - Action</vt:lpstr>
      <vt:lpstr>RDD - Action</vt:lpstr>
      <vt:lpstr>RDD - Action</vt:lpstr>
      <vt:lpstr>Passing Functions to Spark</vt:lpstr>
      <vt:lpstr>RDD - Persistence</vt:lpstr>
      <vt:lpstr>RDD - Persistence</vt:lpstr>
      <vt:lpstr>RDD - Persistence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Quan Dao</dc:creator>
  <cp:lastModifiedBy>admin1</cp:lastModifiedBy>
  <cp:revision>56</cp:revision>
  <dcterms:created xsi:type="dcterms:W3CDTF">2016-04-13T15:28:45Z</dcterms:created>
  <dcterms:modified xsi:type="dcterms:W3CDTF">2016-06-02T04:29:52Z</dcterms:modified>
</cp:coreProperties>
</file>