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5" r:id="rId8"/>
    <p:sldId id="271" r:id="rId9"/>
    <p:sldId id="272" r:id="rId10"/>
    <p:sldId id="273" r:id="rId11"/>
    <p:sldId id="276" r:id="rId12"/>
    <p:sldId id="274" r:id="rId13"/>
    <p:sldId id="260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2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1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15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8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96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21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8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3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8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9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3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5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057401"/>
          </a:xfrm>
        </p:spPr>
        <p:txBody>
          <a:bodyPr/>
          <a:lstStyle/>
          <a:p>
            <a:r>
              <a:rPr lang="en-US" dirty="0"/>
              <a:t>CS522 – Big Data</a:t>
            </a:r>
            <a:br>
              <a:rPr lang="en-US" dirty="0"/>
            </a:br>
            <a:r>
              <a:rPr lang="en-US" dirty="0"/>
              <a:t>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Students: </a:t>
            </a:r>
          </a:p>
          <a:p>
            <a:pPr>
              <a:tabLst>
                <a:tab pos="1427163" algn="l"/>
                <a:tab pos="4572000" algn="l"/>
              </a:tabLst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err="1">
                <a:solidFill>
                  <a:srgbClr val="FFC000"/>
                </a:solidFill>
              </a:rPr>
              <a:t>Thi</a:t>
            </a:r>
            <a:r>
              <a:rPr lang="en-US" sz="2800" dirty="0">
                <a:solidFill>
                  <a:srgbClr val="FFC000"/>
                </a:solidFill>
              </a:rPr>
              <a:t> Luong </a:t>
            </a:r>
            <a:r>
              <a:rPr lang="en-US" sz="2800" dirty="0" err="1">
                <a:solidFill>
                  <a:srgbClr val="FFC000"/>
                </a:solidFill>
              </a:rPr>
              <a:t>Dinh</a:t>
            </a:r>
            <a:r>
              <a:rPr lang="en-US" sz="2800" dirty="0">
                <a:solidFill>
                  <a:srgbClr val="FFC000"/>
                </a:solidFill>
              </a:rPr>
              <a:t>  	985443</a:t>
            </a:r>
          </a:p>
          <a:p>
            <a:pPr>
              <a:tabLst>
                <a:tab pos="1427163" algn="l"/>
                <a:tab pos="4572000" algn="l"/>
              </a:tabLst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err="1">
                <a:solidFill>
                  <a:srgbClr val="FFC000"/>
                </a:solidFill>
              </a:rPr>
              <a:t>Dinh</a:t>
            </a:r>
            <a:r>
              <a:rPr lang="en-US" sz="2800" dirty="0">
                <a:solidFill>
                  <a:srgbClr val="FFC000"/>
                </a:solidFill>
              </a:rPr>
              <a:t> Tan Luong  	985408</a:t>
            </a:r>
          </a:p>
        </p:txBody>
      </p:sp>
    </p:spTree>
    <p:extLst>
      <p:ext uri="{BB962C8B-B14F-4D97-AF65-F5344CB8AC3E}">
        <p14:creationId xmlns:p14="http://schemas.microsoft.com/office/powerpoint/2010/main" val="120372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dirty="0"/>
              <a:t>Java code for HYBRID approach - MAPPER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949324"/>
            <a:ext cx="6865422" cy="51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9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dirty="0"/>
              <a:t>Java code for HYBRID approach - REDUCER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7" y="2314245"/>
            <a:ext cx="5964727" cy="4109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1" y="788566"/>
            <a:ext cx="5981438" cy="1452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109" y="896516"/>
            <a:ext cx="5119097" cy="2405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109" y="3532344"/>
            <a:ext cx="4408377" cy="31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dirty="0"/>
              <a:t>Result of HYBRID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983675"/>
            <a:ext cx="8369886" cy="226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57" y="4017922"/>
            <a:ext cx="9207398" cy="25124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0836" y="4530436"/>
            <a:ext cx="2646821" cy="1232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Stripe Approach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 Results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197" y="1965464"/>
            <a:ext cx="368197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97750" y="1964966"/>
            <a:ext cx="971922" cy="236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54966" y="5146455"/>
            <a:ext cx="1130197" cy="215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45615" y="5110547"/>
            <a:ext cx="368197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197" y="2573624"/>
            <a:ext cx="368197" cy="2493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86769" y="2573624"/>
            <a:ext cx="1027340" cy="2493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83500" y="5790184"/>
            <a:ext cx="1098499" cy="236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45615" y="5820437"/>
            <a:ext cx="368197" cy="2493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196" y="2998568"/>
            <a:ext cx="368197" cy="2493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35470" y="2998568"/>
            <a:ext cx="1025840" cy="2493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1579" y="6263770"/>
            <a:ext cx="1108966" cy="2322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45615" y="6255182"/>
            <a:ext cx="368197" cy="2493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37610"/>
            <a:ext cx="11237844" cy="1091833"/>
          </a:xfrm>
        </p:spPr>
        <p:txBody>
          <a:bodyPr>
            <a:normAutofit/>
          </a:bodyPr>
          <a:lstStyle/>
          <a:p>
            <a:r>
              <a:rPr lang="en-US" sz="4000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6" y="1417792"/>
            <a:ext cx="2909454" cy="740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Input 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100,000 records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42542"/>
              </p:ext>
            </p:extLst>
          </p:nvPr>
        </p:nvGraphicFramePr>
        <p:xfrm>
          <a:off x="2233192" y="4172091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89057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5081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2833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20253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938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m 15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m 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037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m 45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8974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m 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m 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65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r>
                        <a:rPr lang="en-US" sz="2000" baseline="0" dirty="0"/>
                        <a:t> m 3 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3990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60" y="1124322"/>
            <a:ext cx="4430442" cy="2251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45" y="1124322"/>
            <a:ext cx="4342293" cy="225106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66256" y="3613270"/>
            <a:ext cx="2646821" cy="74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Time consuming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1527" y="4128655"/>
            <a:ext cx="1011382" cy="2078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97192" y="3664579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FASTEST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6676" y="4182513"/>
            <a:ext cx="1158159" cy="20243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31256" y="3720336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SLOWEST</a:t>
            </a:r>
          </a:p>
        </p:txBody>
      </p:sp>
    </p:spTree>
    <p:extLst>
      <p:ext uri="{BB962C8B-B14F-4D97-AF65-F5344CB8AC3E}">
        <p14:creationId xmlns:p14="http://schemas.microsoft.com/office/powerpoint/2010/main" val="320280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51" y="86446"/>
            <a:ext cx="10364857" cy="1045984"/>
          </a:xfrm>
        </p:spPr>
        <p:txBody>
          <a:bodyPr>
            <a:normAutofit/>
          </a:bodyPr>
          <a:lstStyle/>
          <a:p>
            <a:r>
              <a:rPr lang="en-US" sz="4000" dirty="0"/>
              <a:t>Apache Log 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38" y="1201704"/>
            <a:ext cx="11577061" cy="3756339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Computing the frequency of each response code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Computing the average, max, min of content size</a:t>
            </a:r>
          </a:p>
          <a:p>
            <a:r>
              <a:rPr lang="en-US" sz="2800" dirty="0">
                <a:solidFill>
                  <a:schemeClr val="bg1"/>
                </a:solidFill>
              </a:rPr>
              <a:t>All IP Addresses that have accessed more than N times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Generating a list of URLs, sorted by hit count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64.242.88.10 - - [07/Mar/2004:16:47:12 -0800] "GET /robots.txt HTTP/1.1" 200 68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81891" y="4784037"/>
            <a:ext cx="1869761" cy="9636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36288" y="4797294"/>
            <a:ext cx="3120887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965569" y="4797294"/>
            <a:ext cx="410817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524569" y="4797294"/>
            <a:ext cx="410817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4009" y="5295584"/>
            <a:ext cx="13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IP Address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5564" y="5178996"/>
            <a:ext cx="16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Requested URL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05552" y="5341230"/>
            <a:ext cx="1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Response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59563" y="5859354"/>
            <a:ext cx="144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Content size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516618" y="4908134"/>
            <a:ext cx="0" cy="3344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726409" y="4894279"/>
            <a:ext cx="0" cy="3344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714983" y="4833300"/>
            <a:ext cx="465482" cy="5079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646850" y="4853785"/>
            <a:ext cx="54667" cy="9815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9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1" y="365125"/>
            <a:ext cx="11970327" cy="1325563"/>
          </a:xfrm>
        </p:spPr>
        <p:txBody>
          <a:bodyPr>
            <a:normAutofit/>
          </a:bodyPr>
          <a:lstStyle/>
          <a:p>
            <a:r>
              <a:rPr lang="en-US" dirty="0"/>
              <a:t>Computing the frequency of each response - code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61" y="2152356"/>
            <a:ext cx="1005167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7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950226" y="1964439"/>
          <a:ext cx="5562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73612"/>
              </p:ext>
            </p:extLst>
          </p:nvPr>
        </p:nvGraphicFramePr>
        <p:xfrm>
          <a:off x="3417202" y="1919969"/>
          <a:ext cx="4739862" cy="431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227">
                  <a:extLst>
                    <a:ext uri="{9D8B030D-6E8A-4147-A177-3AD203B41FA5}">
                      <a16:colId xmlns:a16="http://schemas.microsoft.com/office/drawing/2014/main" val="2715101120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1427198887"/>
                    </a:ext>
                  </a:extLst>
                </a:gridCol>
              </a:tblGrid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887152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882778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937466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4796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440457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589570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66851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4691" y="365125"/>
            <a:ext cx="11970327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Computing the frequency of each response - RESULTS</a:t>
            </a:r>
          </a:p>
        </p:txBody>
      </p:sp>
    </p:spTree>
    <p:extLst>
      <p:ext uri="{BB962C8B-B14F-4D97-AF65-F5344CB8AC3E}">
        <p14:creationId xmlns:p14="http://schemas.microsoft.com/office/powerpoint/2010/main" val="34736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4" y="365125"/>
            <a:ext cx="11763714" cy="114562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the average, max, min of content size – </a:t>
            </a:r>
            <a:br>
              <a:rPr lang="en-US" dirty="0"/>
            </a:br>
            <a:r>
              <a:rPr lang="en-US" dirty="0"/>
              <a:t>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6" y="1908412"/>
            <a:ext cx="10830999" cy="40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5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727393"/>
              </p:ext>
            </p:extLst>
          </p:nvPr>
        </p:nvGraphicFramePr>
        <p:xfrm>
          <a:off x="3477491" y="2465265"/>
          <a:ext cx="4604678" cy="295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339">
                  <a:extLst>
                    <a:ext uri="{9D8B030D-6E8A-4147-A177-3AD203B41FA5}">
                      <a16:colId xmlns:a16="http://schemas.microsoft.com/office/drawing/2014/main" val="1169752262"/>
                    </a:ext>
                  </a:extLst>
                </a:gridCol>
                <a:gridCol w="2302339">
                  <a:extLst>
                    <a:ext uri="{9D8B030D-6E8A-4147-A177-3AD203B41FA5}">
                      <a16:colId xmlns:a16="http://schemas.microsoft.com/office/drawing/2014/main" val="676350487"/>
                    </a:ext>
                  </a:extLst>
                </a:gridCol>
              </a:tblGrid>
              <a:tr h="883077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/>
                        <a:t>138789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639754"/>
                  </a:ext>
                </a:extLst>
              </a:tr>
              <a:tr h="883077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54124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/>
                        <a:t>7777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28501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304" y="365125"/>
            <a:ext cx="11763714" cy="11456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Computing the average, max, min of content size – </a:t>
            </a:r>
            <a:br>
              <a:rPr lang="en-US" dirty="0"/>
            </a:br>
            <a:r>
              <a:rPr lang="en-US" dirty="0"/>
              <a:t>Result (byte)</a:t>
            </a:r>
          </a:p>
        </p:txBody>
      </p:sp>
    </p:spTree>
    <p:extLst>
      <p:ext uri="{BB962C8B-B14F-4D97-AF65-F5344CB8AC3E}">
        <p14:creationId xmlns:p14="http://schemas.microsoft.com/office/powerpoint/2010/main" val="274357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365125"/>
            <a:ext cx="11901054" cy="1847987"/>
          </a:xfrm>
        </p:spPr>
        <p:txBody>
          <a:bodyPr>
            <a:normAutofit/>
          </a:bodyPr>
          <a:lstStyle/>
          <a:p>
            <a:r>
              <a:rPr lang="en-US" dirty="0"/>
              <a:t>All IP Addresses that have accessed </a:t>
            </a:r>
            <a:br>
              <a:rPr lang="en-US" dirty="0"/>
            </a:br>
            <a:r>
              <a:rPr lang="en-US" dirty="0"/>
              <a:t>more than 40 times - code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139" y="2213112"/>
            <a:ext cx="9780661" cy="25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0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sz="4000" dirty="0"/>
              <a:t>Pseudo code for PAIR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52" y="750130"/>
            <a:ext cx="8160930" cy="3489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class Mapper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	method Map(</a:t>
            </a:r>
            <a:r>
              <a:rPr lang="en-US" sz="2100" dirty="0" err="1">
                <a:solidFill>
                  <a:schemeClr val="bg1"/>
                </a:solidFill>
              </a:rPr>
              <a:t>docid</a:t>
            </a:r>
            <a:r>
              <a:rPr lang="en-US" sz="2100" dirty="0">
                <a:solidFill>
                  <a:schemeClr val="bg1"/>
                </a:solidFill>
              </a:rPr>
              <a:t> a; doc d)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		for all term w in doc d do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			for all term u in Neighbors(w) do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				Emit(pair (w; u); count 1)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				Emit (pair (w; *); count 1)</a:t>
            </a:r>
          </a:p>
          <a:p>
            <a:pPr marL="0" indent="0">
              <a:buNone/>
            </a:pP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3119" y="547540"/>
            <a:ext cx="7290733" cy="5187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class Reducer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	total = 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	method Reduce(pair p; counts [c1; c2; …])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		s = 0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		for all count c in counts [c1; c2; …] do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			s = s + c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		if (u in pair (w; u) == *)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			total = 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		else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100" dirty="0">
                <a:solidFill>
                  <a:schemeClr val="bg1"/>
                </a:solidFill>
              </a:rPr>
              <a:t>			Emit(pair p; count s/total) </a:t>
            </a:r>
          </a:p>
        </p:txBody>
      </p:sp>
    </p:spTree>
    <p:extLst>
      <p:ext uri="{BB962C8B-B14F-4D97-AF65-F5344CB8AC3E}">
        <p14:creationId xmlns:p14="http://schemas.microsoft.com/office/powerpoint/2010/main" val="96740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365125"/>
            <a:ext cx="11901055" cy="1847987"/>
          </a:xfrm>
        </p:spPr>
        <p:txBody>
          <a:bodyPr>
            <a:normAutofit/>
          </a:bodyPr>
          <a:lstStyle/>
          <a:p>
            <a:r>
              <a:rPr lang="en-US" dirty="0"/>
              <a:t>All IP Addresses that have accessed </a:t>
            </a:r>
            <a:br>
              <a:rPr lang="en-US" dirty="0"/>
            </a:br>
            <a:r>
              <a:rPr lang="en-US" dirty="0"/>
              <a:t>more than 40 times - 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00399" y="2623448"/>
          <a:ext cx="57912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552">
                  <a:extLst>
                    <a:ext uri="{9D8B030D-6E8A-4147-A177-3AD203B41FA5}">
                      <a16:colId xmlns:a16="http://schemas.microsoft.com/office/drawing/2014/main" val="4109036637"/>
                    </a:ext>
                  </a:extLst>
                </a:gridCol>
                <a:gridCol w="1381650">
                  <a:extLst>
                    <a:ext uri="{9D8B030D-6E8A-4147-A177-3AD203B41FA5}">
                      <a16:colId xmlns:a16="http://schemas.microsoft.com/office/drawing/2014/main" val="1486593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IP Addresses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4291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10.0.0.153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208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cr020r01-3.sac.overture.com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4194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64.242.88.10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528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/>
                        <a:t>h24-71-236-129.ca.shawcable.net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72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6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92075"/>
            <a:ext cx="11901055" cy="1847987"/>
          </a:xfrm>
        </p:spPr>
        <p:txBody>
          <a:bodyPr>
            <a:normAutofit/>
          </a:bodyPr>
          <a:lstStyle/>
          <a:p>
            <a:r>
              <a:rPr lang="en-US" dirty="0"/>
              <a:t>Generating a list of URLs, sorted by hit count – </a:t>
            </a:r>
            <a:br>
              <a:rPr lang="en-US" dirty="0"/>
            </a:br>
            <a:r>
              <a:rPr lang="en-US" dirty="0"/>
              <a:t>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1937426"/>
            <a:ext cx="9930138" cy="44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76400" y="1921083"/>
          <a:ext cx="8839199" cy="469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7026">
                  <a:extLst>
                    <a:ext uri="{9D8B030D-6E8A-4147-A177-3AD203B41FA5}">
                      <a16:colId xmlns:a16="http://schemas.microsoft.com/office/drawing/2014/main" val="4109036637"/>
                    </a:ext>
                  </a:extLst>
                </a:gridCol>
                <a:gridCol w="1822173">
                  <a:extLst>
                    <a:ext uri="{9D8B030D-6E8A-4147-A177-3AD203B41FA5}">
                      <a16:colId xmlns:a16="http://schemas.microsoft.com/office/drawing/2014/main" val="148659311"/>
                    </a:ext>
                  </a:extLst>
                </a:gridCol>
              </a:tblGrid>
              <a:tr h="755856">
                <a:tc>
                  <a:txBody>
                    <a:bodyPr/>
                    <a:lstStyle/>
                    <a:p>
                      <a:r>
                        <a:rPr lang="en-US" sz="2400" dirty="0"/>
                        <a:t>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048482"/>
                  </a:ext>
                </a:extLst>
              </a:tr>
              <a:tr h="834887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twiki</a:t>
                      </a:r>
                      <a:r>
                        <a:rPr lang="en-US" sz="2400" dirty="0"/>
                        <a:t>/pub/</a:t>
                      </a:r>
                      <a:r>
                        <a:rPr lang="en-US" sz="2400" dirty="0" err="1"/>
                        <a:t>TWiki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TWikiLogos</a:t>
                      </a:r>
                      <a:r>
                        <a:rPr lang="en-US" sz="2400" dirty="0"/>
                        <a:t>/twikiRobot46x50.gif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20874"/>
                  </a:ext>
                </a:extLst>
              </a:tr>
              <a:tr h="636105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41945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twiki</a:t>
                      </a:r>
                      <a:r>
                        <a:rPr lang="en-US" sz="2400" dirty="0"/>
                        <a:t>/bin/view/Main/</a:t>
                      </a:r>
                      <a:r>
                        <a:rPr lang="en-US" sz="2400" dirty="0" err="1"/>
                        <a:t>WebHome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528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/>
                        <a:t>/icons/gnu-head-tiny.jpg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72971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/>
                        <a:t>/icons/PythonPowered.png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2642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-147492"/>
            <a:ext cx="11901055" cy="1847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Generating a list of URLs, sorted by hit count –  </a:t>
            </a:r>
          </a:p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8280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sz="4000" dirty="0"/>
              <a:t>Java code for PAIR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7" y="983675"/>
            <a:ext cx="5896548" cy="4139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74" y="2398315"/>
            <a:ext cx="6212694" cy="39815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74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dirty="0"/>
              <a:t>Result of PAIR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3" y="2475106"/>
            <a:ext cx="2735942" cy="4052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40" y="2459235"/>
            <a:ext cx="2713047" cy="4052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64" y="949323"/>
            <a:ext cx="9917152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dirty="0"/>
              <a:t>Pseudo code for STRIPE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452" y="789709"/>
            <a:ext cx="11237844" cy="585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class Mapper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method Map(</a:t>
            </a:r>
            <a:r>
              <a:rPr lang="en-US" sz="1800" dirty="0" err="1">
                <a:solidFill>
                  <a:schemeClr val="bg1"/>
                </a:solidFill>
              </a:rPr>
              <a:t>docid</a:t>
            </a:r>
            <a:r>
              <a:rPr lang="en-US" sz="1800" dirty="0">
                <a:solidFill>
                  <a:schemeClr val="bg1"/>
                </a:solidFill>
              </a:rPr>
              <a:t> a; doc d)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for all term w in doc d do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	H = new </a:t>
            </a:r>
            <a:r>
              <a:rPr lang="en-US" sz="1800" dirty="0" err="1">
                <a:solidFill>
                  <a:schemeClr val="bg1"/>
                </a:solidFill>
              </a:rPr>
              <a:t>AssociativeArray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	for all term u in Neighbors(w) do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		H{u} = H{u} + 1 . //Tally words co-occurring with w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	Emit(Term w; Stripe H)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class Reducer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method Reduce(term w; stripes [H1;H2;H3; : : :])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</a:t>
            </a:r>
            <a:r>
              <a:rPr lang="en-US" sz="1800" dirty="0" err="1">
                <a:solidFill>
                  <a:schemeClr val="bg1"/>
                </a:solidFill>
              </a:rPr>
              <a:t>Hf</a:t>
            </a:r>
            <a:r>
              <a:rPr lang="en-US" sz="1800" dirty="0">
                <a:solidFill>
                  <a:schemeClr val="bg1"/>
                </a:solidFill>
              </a:rPr>
              <a:t> = new </a:t>
            </a:r>
            <a:r>
              <a:rPr lang="en-US" sz="1800" dirty="0" err="1">
                <a:solidFill>
                  <a:schemeClr val="bg1"/>
                </a:solidFill>
              </a:rPr>
              <a:t>AssociativeArray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count = 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for all stripe H in stripes [H1;H2;H3; …] do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	count += Sum(</a:t>
            </a:r>
            <a:r>
              <a:rPr lang="en-US" sz="1800" dirty="0" err="1">
                <a:solidFill>
                  <a:schemeClr val="bg1"/>
                </a:solidFill>
              </a:rPr>
              <a:t>Hf</a:t>
            </a:r>
            <a:r>
              <a:rPr lang="en-US" sz="1800" dirty="0">
                <a:solidFill>
                  <a:schemeClr val="bg1"/>
                </a:solidFill>
              </a:rPr>
              <a:t>; H)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</a:t>
            </a:r>
            <a:r>
              <a:rPr lang="en-US" sz="1800" dirty="0" err="1">
                <a:solidFill>
                  <a:schemeClr val="bg1"/>
                </a:solidFill>
              </a:rPr>
              <a:t>Hf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Hf</a:t>
            </a:r>
            <a:r>
              <a:rPr lang="en-US" sz="1800" dirty="0">
                <a:solidFill>
                  <a:schemeClr val="bg1"/>
                </a:solidFill>
              </a:rPr>
              <a:t> / count	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Emit(w; </a:t>
            </a:r>
            <a:r>
              <a:rPr lang="en-US" sz="1800" dirty="0" err="1">
                <a:solidFill>
                  <a:schemeClr val="bg1"/>
                </a:solidFill>
              </a:rPr>
              <a:t>Hf</a:t>
            </a:r>
            <a:r>
              <a:rPr lang="en-US" sz="1800" dirty="0">
                <a:solidFill>
                  <a:schemeClr val="bg1"/>
                </a:solidFill>
              </a:rPr>
              <a:t> )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18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dirty="0"/>
              <a:t>Java code for STRIPE approach - Mapper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" y="983675"/>
            <a:ext cx="10115983" cy="55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2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dirty="0"/>
              <a:t>Java code for STRIPE approach - reducer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8051" y="810079"/>
            <a:ext cx="7026177" cy="5685898"/>
            <a:chOff x="318052" y="810079"/>
            <a:chExt cx="5221688" cy="43129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52" y="810079"/>
              <a:ext cx="5219700" cy="3467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862" r="4818"/>
            <a:stretch/>
          </p:blipFill>
          <p:spPr>
            <a:xfrm>
              <a:off x="320039" y="4246699"/>
              <a:ext cx="5219701" cy="8763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049" y="2665413"/>
            <a:ext cx="4651902" cy="16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0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dirty="0"/>
              <a:t>Result of STRIPE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0" y="829712"/>
            <a:ext cx="9207398" cy="2512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868" y="3390324"/>
            <a:ext cx="2272321" cy="3365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378" y="3376469"/>
            <a:ext cx="2253306" cy="336587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399818" y="4548589"/>
            <a:ext cx="3338944" cy="740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Pair approach 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2130" y="1953491"/>
            <a:ext cx="368197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0070" y="1949255"/>
            <a:ext cx="1098948" cy="253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4867" y="3818544"/>
            <a:ext cx="2272321" cy="254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953" y="2398422"/>
            <a:ext cx="368197" cy="24938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4534" y="2398422"/>
            <a:ext cx="1085248" cy="24938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5779" y="5612677"/>
            <a:ext cx="2072766" cy="24779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2129" y="3077270"/>
            <a:ext cx="368197" cy="2493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29585" y="3063414"/>
            <a:ext cx="1102488" cy="2632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53543" y="6454129"/>
            <a:ext cx="2116530" cy="2882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7" y="-142509"/>
            <a:ext cx="11237844" cy="1091833"/>
          </a:xfrm>
        </p:spPr>
        <p:txBody>
          <a:bodyPr>
            <a:normAutofit/>
          </a:bodyPr>
          <a:lstStyle/>
          <a:p>
            <a:r>
              <a:rPr lang="en-US" dirty="0"/>
              <a:t>Pseudo code for HYBRID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83675"/>
            <a:ext cx="11237844" cy="5512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635" y="1135954"/>
            <a:ext cx="5739137" cy="17081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class Mapper </a:t>
            </a:r>
          </a:p>
          <a:p>
            <a:r>
              <a:rPr lang="en-US" sz="2100" dirty="0">
                <a:solidFill>
                  <a:schemeClr val="bg1"/>
                </a:solidFill>
              </a:rPr>
              <a:t>	method Map(</a:t>
            </a:r>
            <a:r>
              <a:rPr lang="en-US" sz="2100" dirty="0" err="1">
                <a:solidFill>
                  <a:schemeClr val="bg1"/>
                </a:solidFill>
              </a:rPr>
              <a:t>docid</a:t>
            </a:r>
            <a:r>
              <a:rPr lang="en-US" sz="2100" dirty="0">
                <a:solidFill>
                  <a:schemeClr val="bg1"/>
                </a:solidFill>
              </a:rPr>
              <a:t> a; doc d) </a:t>
            </a:r>
          </a:p>
          <a:p>
            <a:r>
              <a:rPr lang="en-US" sz="2100" dirty="0">
                <a:solidFill>
                  <a:schemeClr val="bg1"/>
                </a:solidFill>
              </a:rPr>
              <a:t>		for all term w in doc d do </a:t>
            </a:r>
          </a:p>
          <a:p>
            <a:r>
              <a:rPr lang="en-US" sz="2100" dirty="0">
                <a:solidFill>
                  <a:schemeClr val="bg1"/>
                </a:solidFill>
              </a:rPr>
              <a:t>			for all term u in Neighbors(w) do </a:t>
            </a:r>
          </a:p>
          <a:p>
            <a:r>
              <a:rPr lang="en-US" sz="2100" dirty="0">
                <a:solidFill>
                  <a:schemeClr val="bg1"/>
                </a:solidFill>
              </a:rPr>
              <a:t>				Emit(pair (w; u); count 1)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7139" y="649851"/>
            <a:ext cx="6175833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class Reducer</a:t>
            </a:r>
          </a:p>
          <a:p>
            <a:r>
              <a:rPr lang="en-US" sz="2100" dirty="0">
                <a:solidFill>
                  <a:schemeClr val="bg1"/>
                </a:solidFill>
              </a:rPr>
              <a:t>	method Initialize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		w = null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		H = new </a:t>
            </a:r>
            <a:r>
              <a:rPr lang="en-US" sz="2100" dirty="0" err="1">
                <a:solidFill>
                  <a:schemeClr val="bg1"/>
                </a:solidFill>
              </a:rPr>
              <a:t>AssociativeArray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</a:rPr>
              <a:t>  		total = 0</a:t>
            </a:r>
          </a:p>
          <a:p>
            <a:r>
              <a:rPr lang="en-US" sz="2100" dirty="0">
                <a:solidFill>
                  <a:schemeClr val="bg1"/>
                </a:solidFill>
              </a:rPr>
              <a:t> 	method Reduce(pair p; counts [c1; c2; ...])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		if (w != </a:t>
            </a:r>
            <a:r>
              <a:rPr lang="en-US" sz="2100" dirty="0" err="1">
                <a:solidFill>
                  <a:schemeClr val="bg1"/>
                </a:solidFill>
              </a:rPr>
              <a:t>p.w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			if (w != null)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 				Emit(w, H/total)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			H = new </a:t>
            </a:r>
            <a:r>
              <a:rPr lang="en-US" sz="2100" dirty="0" err="1">
                <a:solidFill>
                  <a:schemeClr val="bg1"/>
                </a:solidFill>
              </a:rPr>
              <a:t>AssociativeArray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</a:rPr>
              <a:t>   			total = 0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			w = </a:t>
            </a:r>
            <a:r>
              <a:rPr lang="en-US" sz="2100" dirty="0" err="1">
                <a:solidFill>
                  <a:schemeClr val="bg1"/>
                </a:solidFill>
              </a:rPr>
              <a:t>p.w</a:t>
            </a:r>
            <a:r>
              <a:rPr lang="en-US" sz="2100" dirty="0">
                <a:solidFill>
                  <a:schemeClr val="bg1"/>
                </a:solidFill>
              </a:rPr>
              <a:t>  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		u = </a:t>
            </a:r>
            <a:r>
              <a:rPr lang="en-US" sz="2100" dirty="0" err="1">
                <a:solidFill>
                  <a:schemeClr val="bg1"/>
                </a:solidFill>
              </a:rPr>
              <a:t>p.u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</a:rPr>
              <a:t>  		count = Sum (counts [c1; c2; ...])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		total += count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		H{u} += count</a:t>
            </a:r>
          </a:p>
          <a:p>
            <a:r>
              <a:rPr lang="en-US" sz="2100" dirty="0">
                <a:solidFill>
                  <a:schemeClr val="bg1"/>
                </a:solidFill>
              </a:rPr>
              <a:t> 	method close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		Emit(w, H/total)</a:t>
            </a:r>
          </a:p>
        </p:txBody>
      </p:sp>
    </p:spTree>
    <p:extLst>
      <p:ext uri="{BB962C8B-B14F-4D97-AF65-F5344CB8AC3E}">
        <p14:creationId xmlns:p14="http://schemas.microsoft.com/office/powerpoint/2010/main" val="38227649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766</TotalTime>
  <Words>376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Slice</vt:lpstr>
      <vt:lpstr>CS522 – Big Data PROJECT PRESENTATION</vt:lpstr>
      <vt:lpstr>Pseudo code for PAIR approach</vt:lpstr>
      <vt:lpstr>Java code for PAIR approach</vt:lpstr>
      <vt:lpstr>Result of PAIR approach</vt:lpstr>
      <vt:lpstr>Pseudo code for STRIPE approach</vt:lpstr>
      <vt:lpstr>Java code for STRIPE approach - Mapper</vt:lpstr>
      <vt:lpstr>Java code for STRIPE approach - reducer</vt:lpstr>
      <vt:lpstr>Result of STRIPE approach</vt:lpstr>
      <vt:lpstr>Pseudo code for HYBRID approach</vt:lpstr>
      <vt:lpstr>Java code for HYBRID approach - MAPPER</vt:lpstr>
      <vt:lpstr>Java code for HYBRID approach - REDUCER</vt:lpstr>
      <vt:lpstr>Result of HYBRID approach</vt:lpstr>
      <vt:lpstr>Comparison</vt:lpstr>
      <vt:lpstr>Apache Log Analysis </vt:lpstr>
      <vt:lpstr>Computing the frequency of each response - code</vt:lpstr>
      <vt:lpstr>PowerPoint Presentation</vt:lpstr>
      <vt:lpstr>Computing the average, max, min of content size –  code</vt:lpstr>
      <vt:lpstr>PowerPoint Presentation</vt:lpstr>
      <vt:lpstr>All IP Addresses that have accessed  more than 40 times - code </vt:lpstr>
      <vt:lpstr>All IP Addresses that have accessed  more than 40 times - results </vt:lpstr>
      <vt:lpstr>Generating a list of URLs, sorted by hit count – 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</dc:creator>
  <cp:lastModifiedBy>Luong</cp:lastModifiedBy>
  <cp:revision>128</cp:revision>
  <dcterms:created xsi:type="dcterms:W3CDTF">2016-11-20T16:53:15Z</dcterms:created>
  <dcterms:modified xsi:type="dcterms:W3CDTF">2016-11-21T14:03:25Z</dcterms:modified>
</cp:coreProperties>
</file>