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318" r:id="rId5"/>
    <p:sldId id="319" r:id="rId6"/>
    <p:sldId id="348" r:id="rId7"/>
    <p:sldId id="347" r:id="rId8"/>
    <p:sldId id="346" r:id="rId9"/>
    <p:sldId id="349" r:id="rId10"/>
    <p:sldId id="350" r:id="rId11"/>
    <p:sldId id="352" r:id="rId12"/>
    <p:sldId id="357" r:id="rId13"/>
    <p:sldId id="356" r:id="rId14"/>
    <p:sldId id="353" r:id="rId15"/>
    <p:sldId id="358" r:id="rId16"/>
    <p:sldId id="360" r:id="rId17"/>
    <p:sldId id="361" r:id="rId18"/>
    <p:sldId id="362" r:id="rId19"/>
    <p:sldId id="359" r:id="rId20"/>
    <p:sldId id="363" r:id="rId21"/>
    <p:sldId id="364" r:id="rId22"/>
    <p:sldId id="365" r:id="rId23"/>
    <p:sldId id="366" r:id="rId24"/>
    <p:sldId id="367" r:id="rId25"/>
    <p:sldId id="31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ong" initials="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70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248" autoAdjust="0"/>
    <p:restoredTop sz="77506" autoAdjust="0"/>
  </p:normalViewPr>
  <p:slideViewPr>
    <p:cSldViewPr snapToGrid="0">
      <p:cViewPr varScale="1">
        <p:scale>
          <a:sx n="85" d="100"/>
          <a:sy n="85" d="100"/>
        </p:scale>
        <p:origin x="1920" y="78"/>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commentAuthors" Target="commentAuthors.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FBDD58BD-8349-47ED-AE60-ED48355B863E}"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8E9DC0CE-F9DB-496C-A642-FAB5599E687C}">
      <dgm:prSet/>
      <dgm:spPr/>
      <dgm:t>
        <a:bodyPr/>
        <a:lstStyle/>
        <a:p>
          <a:r>
            <a:rPr lang="en-US" b="1"/>
            <a:t>Quản lý Thread</a:t>
          </a:r>
        </a:p>
      </dgm:t>
    </dgm:pt>
    <dgm:pt modelId="{344570C1-6DC8-4F4B-81A2-EAB31C2DCF60}" cxnId="{07EC3063-9D46-4196-9FE0-5B7448AEDA35}" type="parTrans">
      <dgm:prSet/>
      <dgm:spPr/>
      <dgm:t>
        <a:bodyPr/>
        <a:lstStyle/>
        <a:p>
          <a:endParaRPr lang="en-US"/>
        </a:p>
      </dgm:t>
    </dgm:pt>
    <dgm:pt modelId="{AF075EFD-3227-4411-BE94-EF7A4AD81A93}" cxnId="{07EC3063-9D46-4196-9FE0-5B7448AEDA35}" type="sibTrans">
      <dgm:prSet/>
      <dgm:spPr/>
      <dgm:t>
        <a:bodyPr/>
        <a:lstStyle/>
        <a:p>
          <a:endParaRPr lang="en-US"/>
        </a:p>
      </dgm:t>
    </dgm:pt>
    <dgm:pt modelId="{B354BF78-3646-4596-A3E4-1CF737FA01EC}">
      <dgm:prSet/>
      <dgm:spPr/>
      <dgm:t>
        <a:bodyPr/>
        <a:lstStyle/>
        <a:p>
          <a:r>
            <a:rPr lang="en-US" b="1"/>
            <a:t>Thread Synchronization</a:t>
          </a:r>
          <a:endParaRPr lang="en-US" b="0"/>
        </a:p>
      </dgm:t>
    </dgm:pt>
    <dgm:pt modelId="{7A97B773-CB29-4ECA-A249-99BA44D6A67A}" cxnId="{104F7D5F-D640-4743-A3B3-F29CA536F1AB}" type="parTrans">
      <dgm:prSet/>
      <dgm:spPr/>
      <dgm:t>
        <a:bodyPr/>
        <a:lstStyle/>
        <a:p>
          <a:endParaRPr lang="en-US"/>
        </a:p>
      </dgm:t>
    </dgm:pt>
    <dgm:pt modelId="{E2DAB633-1807-4F0D-8F5A-6A6DF051124B}" cxnId="{104F7D5F-D640-4743-A3B3-F29CA536F1AB}" type="sibTrans">
      <dgm:prSet/>
      <dgm:spPr/>
      <dgm:t>
        <a:bodyPr/>
        <a:lstStyle/>
        <a:p>
          <a:endParaRPr lang="en-US"/>
        </a:p>
      </dgm:t>
    </dgm:pt>
    <dgm:pt modelId="{1F831344-69F9-4AA8-ABEF-69105B4BCB6B}">
      <dgm:prSet/>
      <dgm:spPr/>
      <dgm:t>
        <a:bodyPr/>
        <a:lstStyle/>
        <a:p>
          <a:r>
            <a:rPr lang="en-US" b="1"/>
            <a:t>Thread Sync – Mutex</a:t>
          </a:r>
        </a:p>
      </dgm:t>
    </dgm:pt>
    <dgm:pt modelId="{32505C82-FC75-4081-B56F-56D107F72DF6}" cxnId="{ABE5BC7A-FECD-449D-8A72-A7D200A9E84E}" type="parTrans">
      <dgm:prSet/>
      <dgm:spPr/>
      <dgm:t>
        <a:bodyPr/>
        <a:lstStyle/>
        <a:p>
          <a:endParaRPr lang="en-US"/>
        </a:p>
      </dgm:t>
    </dgm:pt>
    <dgm:pt modelId="{BB785716-D4AD-4A75-AE65-5525014C319E}" cxnId="{ABE5BC7A-FECD-449D-8A72-A7D200A9E84E}" type="sibTrans">
      <dgm:prSet/>
      <dgm:spPr/>
      <dgm:t>
        <a:bodyPr/>
        <a:lstStyle/>
        <a:p>
          <a:endParaRPr lang="en-US"/>
        </a:p>
      </dgm:t>
    </dgm:pt>
    <dgm:pt modelId="{C186468A-839D-472C-AEB6-1CDD09F444F2}">
      <dgm:prSet/>
      <dgm:spPr/>
      <dgm:t>
        <a:bodyPr/>
        <a:lstStyle/>
        <a:p>
          <a:r>
            <a:rPr lang="en-US" b="1"/>
            <a:t>Thread Sync – Condition Variables</a:t>
          </a:r>
        </a:p>
      </dgm:t>
    </dgm:pt>
    <dgm:pt modelId="{8561F044-3DD7-4780-89AB-1568ED239741}" cxnId="{B4D8380D-4B01-4A3F-B487-48FEC8748384}" type="parTrans">
      <dgm:prSet/>
      <dgm:spPr/>
      <dgm:t>
        <a:bodyPr/>
        <a:lstStyle/>
        <a:p>
          <a:endParaRPr lang="en-US"/>
        </a:p>
      </dgm:t>
    </dgm:pt>
    <dgm:pt modelId="{EADCE169-4454-47E1-9D5A-C44B27A9C7B8}" cxnId="{B4D8380D-4B01-4A3F-B487-48FEC8748384}" type="sibTrans">
      <dgm:prSet/>
      <dgm:spPr/>
      <dgm:t>
        <a:bodyPr/>
        <a:lstStyle/>
        <a:p>
          <a:endParaRPr lang="en-US"/>
        </a:p>
      </dgm:t>
    </dgm:pt>
    <dgm:pt modelId="{639F4090-9AE3-429F-9D98-1055173C895C}" type="pres">
      <dgm:prSet presAssocID="{FBDD58BD-8349-47ED-AE60-ED48355B863E}" presName="linear" presStyleCnt="0">
        <dgm:presLayoutVars>
          <dgm:dir/>
          <dgm:animLvl val="lvl"/>
          <dgm:resizeHandles val="exact"/>
        </dgm:presLayoutVars>
      </dgm:prSet>
      <dgm:spPr/>
    </dgm:pt>
    <dgm:pt modelId="{2FC334D1-B6DF-4076-AB77-D763DACB2FF8}" type="pres">
      <dgm:prSet presAssocID="{8E9DC0CE-F9DB-496C-A642-FAB5599E687C}" presName="parentLin" presStyleCnt="0"/>
      <dgm:spPr/>
    </dgm:pt>
    <dgm:pt modelId="{5AC8F0DF-DF24-4516-AB6C-0900AAF65C8B}" type="pres">
      <dgm:prSet presAssocID="{8E9DC0CE-F9DB-496C-A642-FAB5599E687C}" presName="parentLeftMargin" presStyleLbl="node1" presStyleIdx="0" presStyleCnt="4"/>
      <dgm:spPr/>
    </dgm:pt>
    <dgm:pt modelId="{2798E2A6-957C-4EA6-A2BB-93B84F563E64}" type="pres">
      <dgm:prSet presAssocID="{8E9DC0CE-F9DB-496C-A642-FAB5599E687C}" presName="parentText" presStyleLbl="node1" presStyleIdx="0" presStyleCnt="4">
        <dgm:presLayoutVars>
          <dgm:chMax val="0"/>
          <dgm:bulletEnabled val="1"/>
        </dgm:presLayoutVars>
      </dgm:prSet>
      <dgm:spPr/>
    </dgm:pt>
    <dgm:pt modelId="{5B448BC1-4484-4B81-8D24-AB0BC0BF97BC}" type="pres">
      <dgm:prSet presAssocID="{8E9DC0CE-F9DB-496C-A642-FAB5599E687C}" presName="negativeSpace" presStyleCnt="0"/>
      <dgm:spPr/>
    </dgm:pt>
    <dgm:pt modelId="{85843D4C-B974-4C7A-BAFF-435BE106DAF3}" type="pres">
      <dgm:prSet presAssocID="{8E9DC0CE-F9DB-496C-A642-FAB5599E687C}" presName="childText" presStyleLbl="conFgAcc1" presStyleIdx="0" presStyleCnt="4">
        <dgm:presLayoutVars>
          <dgm:bulletEnabled val="1"/>
        </dgm:presLayoutVars>
      </dgm:prSet>
      <dgm:spPr/>
    </dgm:pt>
    <dgm:pt modelId="{93223A49-390E-415C-855A-D843FFADDD66}" type="pres">
      <dgm:prSet presAssocID="{AF075EFD-3227-4411-BE94-EF7A4AD81A93}" presName="spaceBetweenRectangles" presStyleCnt="0"/>
      <dgm:spPr/>
    </dgm:pt>
    <dgm:pt modelId="{F80DA183-AD47-4381-80DF-EE0C518705D4}" type="pres">
      <dgm:prSet presAssocID="{B354BF78-3646-4596-A3E4-1CF737FA01EC}" presName="parentLin" presStyleCnt="0"/>
      <dgm:spPr/>
    </dgm:pt>
    <dgm:pt modelId="{D0518C4D-79E7-4261-8AC8-BAB5F59D3082}" type="pres">
      <dgm:prSet presAssocID="{B354BF78-3646-4596-A3E4-1CF737FA01EC}" presName="parentLeftMargin" presStyleLbl="node1" presStyleIdx="0" presStyleCnt="4"/>
      <dgm:spPr/>
    </dgm:pt>
    <dgm:pt modelId="{F7A0D427-A27B-4D6D-8B11-40715E2BB7E4}" type="pres">
      <dgm:prSet presAssocID="{B354BF78-3646-4596-A3E4-1CF737FA01EC}" presName="parentText" presStyleLbl="node1" presStyleIdx="1" presStyleCnt="4">
        <dgm:presLayoutVars>
          <dgm:chMax val="0"/>
          <dgm:bulletEnabled val="1"/>
        </dgm:presLayoutVars>
      </dgm:prSet>
      <dgm:spPr/>
    </dgm:pt>
    <dgm:pt modelId="{7388AEC4-D75F-4DB5-BF06-25A94291F428}" type="pres">
      <dgm:prSet presAssocID="{B354BF78-3646-4596-A3E4-1CF737FA01EC}" presName="negativeSpace" presStyleCnt="0"/>
      <dgm:spPr/>
    </dgm:pt>
    <dgm:pt modelId="{3DE4A7C3-0719-416D-87FC-6D61BCD93860}" type="pres">
      <dgm:prSet presAssocID="{B354BF78-3646-4596-A3E4-1CF737FA01EC}" presName="childText" presStyleLbl="conFgAcc1" presStyleIdx="1" presStyleCnt="4">
        <dgm:presLayoutVars>
          <dgm:bulletEnabled val="1"/>
        </dgm:presLayoutVars>
      </dgm:prSet>
      <dgm:spPr/>
    </dgm:pt>
    <dgm:pt modelId="{B6FB09BD-CC2D-4FE6-80BF-CDC6825757E2}" type="pres">
      <dgm:prSet presAssocID="{E2DAB633-1807-4F0D-8F5A-6A6DF051124B}" presName="spaceBetweenRectangles" presStyleCnt="0"/>
      <dgm:spPr/>
    </dgm:pt>
    <dgm:pt modelId="{96280F79-C65B-4765-9320-769CE6D726A1}" type="pres">
      <dgm:prSet presAssocID="{1F831344-69F9-4AA8-ABEF-69105B4BCB6B}" presName="parentLin" presStyleCnt="0"/>
      <dgm:spPr/>
    </dgm:pt>
    <dgm:pt modelId="{52D686E0-C6C5-4C13-AADB-C24080B7B7CB}" type="pres">
      <dgm:prSet presAssocID="{1F831344-69F9-4AA8-ABEF-69105B4BCB6B}" presName="parentLeftMargin" presStyleLbl="node1" presStyleIdx="1" presStyleCnt="4"/>
      <dgm:spPr/>
    </dgm:pt>
    <dgm:pt modelId="{DC5E5BE7-F269-4D18-91F9-80D9BD9DC7B9}" type="pres">
      <dgm:prSet presAssocID="{1F831344-69F9-4AA8-ABEF-69105B4BCB6B}" presName="parentText" presStyleLbl="node1" presStyleIdx="2" presStyleCnt="4">
        <dgm:presLayoutVars>
          <dgm:chMax val="0"/>
          <dgm:bulletEnabled val="1"/>
        </dgm:presLayoutVars>
      </dgm:prSet>
      <dgm:spPr/>
    </dgm:pt>
    <dgm:pt modelId="{8BC31C47-F698-4C95-B216-6AF58EBE6B60}" type="pres">
      <dgm:prSet presAssocID="{1F831344-69F9-4AA8-ABEF-69105B4BCB6B}" presName="negativeSpace" presStyleCnt="0"/>
      <dgm:spPr/>
    </dgm:pt>
    <dgm:pt modelId="{CC2F646E-6701-44D6-9BD5-678E6BE99B4B}" type="pres">
      <dgm:prSet presAssocID="{1F831344-69F9-4AA8-ABEF-69105B4BCB6B}" presName="childText" presStyleLbl="conFgAcc1" presStyleIdx="2" presStyleCnt="4">
        <dgm:presLayoutVars>
          <dgm:bulletEnabled val="1"/>
        </dgm:presLayoutVars>
      </dgm:prSet>
      <dgm:spPr/>
    </dgm:pt>
    <dgm:pt modelId="{D24BBFF1-72D1-423C-9DCF-81EDCBB3D49C}" type="pres">
      <dgm:prSet presAssocID="{BB785716-D4AD-4A75-AE65-5525014C319E}" presName="spaceBetweenRectangles" presStyleCnt="0"/>
      <dgm:spPr/>
    </dgm:pt>
    <dgm:pt modelId="{8F726708-11AB-4EA5-A1CF-6CE0F8A27553}" type="pres">
      <dgm:prSet presAssocID="{C186468A-839D-472C-AEB6-1CDD09F444F2}" presName="parentLin" presStyleCnt="0"/>
      <dgm:spPr/>
    </dgm:pt>
    <dgm:pt modelId="{E6ADAD60-88B9-4DFD-92DF-AEC69ED200CD}" type="pres">
      <dgm:prSet presAssocID="{C186468A-839D-472C-AEB6-1CDD09F444F2}" presName="parentLeftMargin" presStyleLbl="node1" presStyleIdx="2" presStyleCnt="4"/>
      <dgm:spPr/>
    </dgm:pt>
    <dgm:pt modelId="{A8D7638C-D3BD-49F9-B5CD-200FB9333121}" type="pres">
      <dgm:prSet presAssocID="{C186468A-839D-472C-AEB6-1CDD09F444F2}" presName="parentText" presStyleLbl="node1" presStyleIdx="3" presStyleCnt="4">
        <dgm:presLayoutVars>
          <dgm:chMax val="0"/>
          <dgm:bulletEnabled val="1"/>
        </dgm:presLayoutVars>
      </dgm:prSet>
      <dgm:spPr/>
    </dgm:pt>
    <dgm:pt modelId="{A89F7F79-173F-49FD-9021-2805A9DC69A8}" type="pres">
      <dgm:prSet presAssocID="{C186468A-839D-472C-AEB6-1CDD09F444F2}" presName="negativeSpace" presStyleCnt="0"/>
      <dgm:spPr/>
    </dgm:pt>
    <dgm:pt modelId="{404413AF-8826-4130-B733-494ECD3877B1}" type="pres">
      <dgm:prSet presAssocID="{C186468A-839D-472C-AEB6-1CDD09F444F2}" presName="childText" presStyleLbl="conFgAcc1" presStyleIdx="3" presStyleCnt="4">
        <dgm:presLayoutVars>
          <dgm:bulletEnabled val="1"/>
        </dgm:presLayoutVars>
      </dgm:prSet>
      <dgm:spPr/>
    </dgm:pt>
  </dgm:ptLst>
  <dgm:cxnLst>
    <dgm:cxn modelId="{D72F3E08-7B75-41A3-AF6D-576F5BD1D03C}" type="presOf" srcId="{1F831344-69F9-4AA8-ABEF-69105B4BCB6B}" destId="{52D686E0-C6C5-4C13-AADB-C24080B7B7CB}" srcOrd="0" destOrd="0" presId="urn:microsoft.com/office/officeart/2005/8/layout/list1"/>
    <dgm:cxn modelId="{B4D8380D-4B01-4A3F-B487-48FEC8748384}" srcId="{FBDD58BD-8349-47ED-AE60-ED48355B863E}" destId="{C186468A-839D-472C-AEB6-1CDD09F444F2}" srcOrd="3" destOrd="0" parTransId="{8561F044-3DD7-4780-89AB-1568ED239741}" sibTransId="{EADCE169-4454-47E1-9D5A-C44B27A9C7B8}"/>
    <dgm:cxn modelId="{572F560E-A627-4828-AA8D-316987DCFEB6}" type="presOf" srcId="{1F831344-69F9-4AA8-ABEF-69105B4BCB6B}" destId="{DC5E5BE7-F269-4D18-91F9-80D9BD9DC7B9}" srcOrd="1" destOrd="0" presId="urn:microsoft.com/office/officeart/2005/8/layout/list1"/>
    <dgm:cxn modelId="{7AB0BC18-AB1D-4863-9FAD-1217C1B37731}" type="presOf" srcId="{C186468A-839D-472C-AEB6-1CDD09F444F2}" destId="{A8D7638C-D3BD-49F9-B5CD-200FB9333121}" srcOrd="1" destOrd="0" presId="urn:microsoft.com/office/officeart/2005/8/layout/list1"/>
    <dgm:cxn modelId="{104F7D5F-D640-4743-A3B3-F29CA536F1AB}" srcId="{FBDD58BD-8349-47ED-AE60-ED48355B863E}" destId="{B354BF78-3646-4596-A3E4-1CF737FA01EC}" srcOrd="1" destOrd="0" parTransId="{7A97B773-CB29-4ECA-A249-99BA44D6A67A}" sibTransId="{E2DAB633-1807-4F0D-8F5A-6A6DF051124B}"/>
    <dgm:cxn modelId="{0EC7B55F-995B-42F3-8EB7-05A192C6B9FB}" type="presOf" srcId="{B354BF78-3646-4596-A3E4-1CF737FA01EC}" destId="{F7A0D427-A27B-4D6D-8B11-40715E2BB7E4}" srcOrd="1" destOrd="0" presId="urn:microsoft.com/office/officeart/2005/8/layout/list1"/>
    <dgm:cxn modelId="{07EC3063-9D46-4196-9FE0-5B7448AEDA35}" srcId="{FBDD58BD-8349-47ED-AE60-ED48355B863E}" destId="{8E9DC0CE-F9DB-496C-A642-FAB5599E687C}" srcOrd="0" destOrd="0" parTransId="{344570C1-6DC8-4F4B-81A2-EAB31C2DCF60}" sibTransId="{AF075EFD-3227-4411-BE94-EF7A4AD81A93}"/>
    <dgm:cxn modelId="{ABE5BC7A-FECD-449D-8A72-A7D200A9E84E}" srcId="{FBDD58BD-8349-47ED-AE60-ED48355B863E}" destId="{1F831344-69F9-4AA8-ABEF-69105B4BCB6B}" srcOrd="2" destOrd="0" parTransId="{32505C82-FC75-4081-B56F-56D107F72DF6}" sibTransId="{BB785716-D4AD-4A75-AE65-5525014C319E}"/>
    <dgm:cxn modelId="{B2BCC87B-CB6A-4570-99CF-577851E56040}" type="presOf" srcId="{B354BF78-3646-4596-A3E4-1CF737FA01EC}" destId="{D0518C4D-79E7-4261-8AC8-BAB5F59D3082}" srcOrd="0" destOrd="0" presId="urn:microsoft.com/office/officeart/2005/8/layout/list1"/>
    <dgm:cxn modelId="{EC128891-BDBF-4FD3-A121-F3EA52CB28E7}" type="presOf" srcId="{8E9DC0CE-F9DB-496C-A642-FAB5599E687C}" destId="{2798E2A6-957C-4EA6-A2BB-93B84F563E64}" srcOrd="1" destOrd="0" presId="urn:microsoft.com/office/officeart/2005/8/layout/list1"/>
    <dgm:cxn modelId="{57A8EBD8-4A0B-46F7-BCAF-E32E00F0EC58}" type="presOf" srcId="{C186468A-839D-472C-AEB6-1CDD09F444F2}" destId="{E6ADAD60-88B9-4DFD-92DF-AEC69ED200CD}" srcOrd="0" destOrd="0" presId="urn:microsoft.com/office/officeart/2005/8/layout/list1"/>
    <dgm:cxn modelId="{E56B7FE6-897F-4795-80D8-CE7700B4A2C4}" type="presOf" srcId="{FBDD58BD-8349-47ED-AE60-ED48355B863E}" destId="{639F4090-9AE3-429F-9D98-1055173C895C}" srcOrd="0" destOrd="0" presId="urn:microsoft.com/office/officeart/2005/8/layout/list1"/>
    <dgm:cxn modelId="{B639AFF6-DA99-4843-B1D0-674710671CC4}" type="presOf" srcId="{8E9DC0CE-F9DB-496C-A642-FAB5599E687C}" destId="{5AC8F0DF-DF24-4516-AB6C-0900AAF65C8B}" srcOrd="0" destOrd="0" presId="urn:microsoft.com/office/officeart/2005/8/layout/list1"/>
    <dgm:cxn modelId="{1277FE36-AB47-4CA2-8A43-5291F047D64B}" type="presParOf" srcId="{639F4090-9AE3-429F-9D98-1055173C895C}" destId="{2FC334D1-B6DF-4076-AB77-D763DACB2FF8}" srcOrd="0" destOrd="0" presId="urn:microsoft.com/office/officeart/2005/8/layout/list1"/>
    <dgm:cxn modelId="{AC427929-627B-4E56-952F-36BCD084DC0B}" type="presParOf" srcId="{2FC334D1-B6DF-4076-AB77-D763DACB2FF8}" destId="{5AC8F0DF-DF24-4516-AB6C-0900AAF65C8B}" srcOrd="0" destOrd="0" presId="urn:microsoft.com/office/officeart/2005/8/layout/list1"/>
    <dgm:cxn modelId="{ECE59504-F288-4C41-BE37-DE708EA4B08A}" type="presParOf" srcId="{2FC334D1-B6DF-4076-AB77-D763DACB2FF8}" destId="{2798E2A6-957C-4EA6-A2BB-93B84F563E64}" srcOrd="1" destOrd="0" presId="urn:microsoft.com/office/officeart/2005/8/layout/list1"/>
    <dgm:cxn modelId="{89650888-350C-477B-85B3-EA89CF1C4721}" type="presParOf" srcId="{639F4090-9AE3-429F-9D98-1055173C895C}" destId="{5B448BC1-4484-4B81-8D24-AB0BC0BF97BC}" srcOrd="1" destOrd="0" presId="urn:microsoft.com/office/officeart/2005/8/layout/list1"/>
    <dgm:cxn modelId="{11CA5A03-88C2-4BA9-89FD-86697FE4B782}" type="presParOf" srcId="{639F4090-9AE3-429F-9D98-1055173C895C}" destId="{85843D4C-B974-4C7A-BAFF-435BE106DAF3}" srcOrd="2" destOrd="0" presId="urn:microsoft.com/office/officeart/2005/8/layout/list1"/>
    <dgm:cxn modelId="{69F4804F-5F52-439B-98CB-4D49EE34A729}" type="presParOf" srcId="{639F4090-9AE3-429F-9D98-1055173C895C}" destId="{93223A49-390E-415C-855A-D843FFADDD66}" srcOrd="3" destOrd="0" presId="urn:microsoft.com/office/officeart/2005/8/layout/list1"/>
    <dgm:cxn modelId="{45F1C0DF-A0E1-42E5-B0E0-0AA83A1A23C3}" type="presParOf" srcId="{639F4090-9AE3-429F-9D98-1055173C895C}" destId="{F80DA183-AD47-4381-80DF-EE0C518705D4}" srcOrd="4" destOrd="0" presId="urn:microsoft.com/office/officeart/2005/8/layout/list1"/>
    <dgm:cxn modelId="{3E914F13-B7DB-4581-A12E-84A9AB34D7FD}" type="presParOf" srcId="{F80DA183-AD47-4381-80DF-EE0C518705D4}" destId="{D0518C4D-79E7-4261-8AC8-BAB5F59D3082}" srcOrd="0" destOrd="0" presId="urn:microsoft.com/office/officeart/2005/8/layout/list1"/>
    <dgm:cxn modelId="{E32531B2-4180-4060-BC0F-26DCA288B3FD}" type="presParOf" srcId="{F80DA183-AD47-4381-80DF-EE0C518705D4}" destId="{F7A0D427-A27B-4D6D-8B11-40715E2BB7E4}" srcOrd="1" destOrd="0" presId="urn:microsoft.com/office/officeart/2005/8/layout/list1"/>
    <dgm:cxn modelId="{FC9209BD-3B1A-4968-83A7-722569298A2A}" type="presParOf" srcId="{639F4090-9AE3-429F-9D98-1055173C895C}" destId="{7388AEC4-D75F-4DB5-BF06-25A94291F428}" srcOrd="5" destOrd="0" presId="urn:microsoft.com/office/officeart/2005/8/layout/list1"/>
    <dgm:cxn modelId="{BB59FBF1-57DA-4846-95E1-A17D6B2F5D25}" type="presParOf" srcId="{639F4090-9AE3-429F-9D98-1055173C895C}" destId="{3DE4A7C3-0719-416D-87FC-6D61BCD93860}" srcOrd="6" destOrd="0" presId="urn:microsoft.com/office/officeart/2005/8/layout/list1"/>
    <dgm:cxn modelId="{C89AD9A0-60A0-4F9D-B765-A20935910713}" type="presParOf" srcId="{639F4090-9AE3-429F-9D98-1055173C895C}" destId="{B6FB09BD-CC2D-4FE6-80BF-CDC6825757E2}" srcOrd="7" destOrd="0" presId="urn:microsoft.com/office/officeart/2005/8/layout/list1"/>
    <dgm:cxn modelId="{86939A77-1A4C-474E-A85C-F57FBA7A7EDD}" type="presParOf" srcId="{639F4090-9AE3-429F-9D98-1055173C895C}" destId="{96280F79-C65B-4765-9320-769CE6D726A1}" srcOrd="8" destOrd="0" presId="urn:microsoft.com/office/officeart/2005/8/layout/list1"/>
    <dgm:cxn modelId="{7B16B90D-2899-43E2-875B-9EC8F286AA60}" type="presParOf" srcId="{96280F79-C65B-4765-9320-769CE6D726A1}" destId="{52D686E0-C6C5-4C13-AADB-C24080B7B7CB}" srcOrd="0" destOrd="0" presId="urn:microsoft.com/office/officeart/2005/8/layout/list1"/>
    <dgm:cxn modelId="{7689342D-E305-4FF8-A112-0DC40FD24478}" type="presParOf" srcId="{96280F79-C65B-4765-9320-769CE6D726A1}" destId="{DC5E5BE7-F269-4D18-91F9-80D9BD9DC7B9}" srcOrd="1" destOrd="0" presId="urn:microsoft.com/office/officeart/2005/8/layout/list1"/>
    <dgm:cxn modelId="{0E1BAE3B-C1BE-490B-BB77-21083B7962D5}" type="presParOf" srcId="{639F4090-9AE3-429F-9D98-1055173C895C}" destId="{8BC31C47-F698-4C95-B216-6AF58EBE6B60}" srcOrd="9" destOrd="0" presId="urn:microsoft.com/office/officeart/2005/8/layout/list1"/>
    <dgm:cxn modelId="{E4D90436-0C3D-4BD1-84F7-06B9BB104875}" type="presParOf" srcId="{639F4090-9AE3-429F-9D98-1055173C895C}" destId="{CC2F646E-6701-44D6-9BD5-678E6BE99B4B}" srcOrd="10" destOrd="0" presId="urn:microsoft.com/office/officeart/2005/8/layout/list1"/>
    <dgm:cxn modelId="{195DE8C5-946A-4D25-BB0E-9BC819E4DCE8}" type="presParOf" srcId="{639F4090-9AE3-429F-9D98-1055173C895C}" destId="{D24BBFF1-72D1-423C-9DCF-81EDCBB3D49C}" srcOrd="11" destOrd="0" presId="urn:microsoft.com/office/officeart/2005/8/layout/list1"/>
    <dgm:cxn modelId="{673015EE-4329-4050-B168-C1D9B1D8ACBF}" type="presParOf" srcId="{639F4090-9AE3-429F-9D98-1055173C895C}" destId="{8F726708-11AB-4EA5-A1CF-6CE0F8A27553}" srcOrd="12" destOrd="0" presId="urn:microsoft.com/office/officeart/2005/8/layout/list1"/>
    <dgm:cxn modelId="{3422CEB1-92C7-4927-9585-A88DDDC1A743}" type="presParOf" srcId="{8F726708-11AB-4EA5-A1CF-6CE0F8A27553}" destId="{E6ADAD60-88B9-4DFD-92DF-AEC69ED200CD}" srcOrd="0" destOrd="0" presId="urn:microsoft.com/office/officeart/2005/8/layout/list1"/>
    <dgm:cxn modelId="{F4D36FEA-E02A-47C8-B04D-471B6EBE042D}" type="presParOf" srcId="{8F726708-11AB-4EA5-A1CF-6CE0F8A27553}" destId="{A8D7638C-D3BD-49F9-B5CD-200FB9333121}" srcOrd="1" destOrd="0" presId="urn:microsoft.com/office/officeart/2005/8/layout/list1"/>
    <dgm:cxn modelId="{961E63F7-238B-4501-BD88-D1899BBD51CA}" type="presParOf" srcId="{639F4090-9AE3-429F-9D98-1055173C895C}" destId="{A89F7F79-173F-49FD-9021-2805A9DC69A8}" srcOrd="13" destOrd="0" presId="urn:microsoft.com/office/officeart/2005/8/layout/list1"/>
    <dgm:cxn modelId="{57B0EE6E-305A-48A1-82AB-5BBA9F121D77}" type="presParOf" srcId="{639F4090-9AE3-429F-9D98-1055173C895C}" destId="{404413AF-8826-4130-B733-494ECD3877B1}" srcOrd="14"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86EBB99-495C-4FF6-A70B-663F9ACD09EB}"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52E7636A-E252-4260-B56F-DF49AC283278}">
      <dgm:prSet custT="1"/>
      <dgm:spPr/>
      <dgm:t>
        <a:bodyPr/>
        <a:lstStyle/>
        <a:p>
          <a:r>
            <a:rPr lang="en-US" sz="1800" b="0" i="0"/>
            <a:t>Thread Synchronization</a:t>
          </a:r>
          <a:r>
            <a:rPr lang="vi-VN" sz="1800" b="0" i="0"/>
            <a:t>.</a:t>
          </a:r>
          <a:endParaRPr lang="en-US" sz="1800"/>
        </a:p>
      </dgm:t>
    </dgm:pt>
    <dgm:pt modelId="{27E18C2D-B205-4371-8C2C-B34C1D4F3BF5}" cxnId="{4949D522-3005-41BE-9C9C-BE77FF554FE8}" type="parTrans">
      <dgm:prSet/>
      <dgm:spPr/>
      <dgm:t>
        <a:bodyPr/>
        <a:lstStyle/>
        <a:p>
          <a:endParaRPr lang="en-US"/>
        </a:p>
      </dgm:t>
    </dgm:pt>
    <dgm:pt modelId="{C6141B82-7A81-4B83-A532-110344A4733D}" cxnId="{4949D522-3005-41BE-9C9C-BE77FF554FE8}" type="sibTrans">
      <dgm:prSet phldrT="01" phldr="0"/>
      <dgm:spPr/>
      <dgm:t>
        <a:bodyPr/>
        <a:lstStyle/>
        <a:p>
          <a:r>
            <a:rPr lang="en-US"/>
            <a:t>01</a:t>
          </a:r>
        </a:p>
      </dgm:t>
    </dgm:pt>
    <dgm:pt modelId="{A64CF524-B93B-49EE-83FF-1F7CDDD33F14}">
      <dgm:prSet custT="1"/>
      <dgm:spPr/>
      <dgm:t>
        <a:bodyPr/>
        <a:lstStyle/>
        <a:p>
          <a:r>
            <a:rPr lang="en-US" sz="1800"/>
            <a:t>Thread Condition Variables</a:t>
          </a:r>
        </a:p>
      </dgm:t>
    </dgm:pt>
    <dgm:pt modelId="{D76683F3-205F-4267-A6A2-4C8F2DD60EC0}" cxnId="{2C498625-4274-45F9-8C86-D77766DC18CE}" type="parTrans">
      <dgm:prSet/>
      <dgm:spPr/>
      <dgm:t>
        <a:bodyPr/>
        <a:lstStyle/>
        <a:p>
          <a:endParaRPr lang="en-US"/>
        </a:p>
      </dgm:t>
    </dgm:pt>
    <dgm:pt modelId="{67E78C0F-094E-434B-ACCC-848239B8B600}" cxnId="{2C498625-4274-45F9-8C86-D77766DC18CE}" type="sibTrans">
      <dgm:prSet phldrT="03" phldr="0"/>
      <dgm:spPr/>
      <dgm:t>
        <a:bodyPr/>
        <a:lstStyle/>
        <a:p>
          <a:r>
            <a:rPr lang="en-US"/>
            <a:t>03</a:t>
          </a:r>
        </a:p>
      </dgm:t>
    </dgm:pt>
    <dgm:pt modelId="{1223E83A-A7F4-48F8-8595-91DB20E4C335}">
      <dgm:prSet custT="1"/>
      <dgm:spPr/>
      <dgm:t>
        <a:bodyPr/>
        <a:lstStyle/>
        <a:p>
          <a:r>
            <a:rPr lang="en-US" sz="1800"/>
            <a:t>Thread Mutexs</a:t>
          </a:r>
        </a:p>
      </dgm:t>
    </dgm:pt>
    <dgm:pt modelId="{1517BF8F-EB79-4662-A42D-219F7DCB8043}" cxnId="{1D3E2B8A-EBD9-44A0-B311-77A9A74BDFD8}" type="parTrans">
      <dgm:prSet/>
      <dgm:spPr/>
      <dgm:t>
        <a:bodyPr/>
        <a:lstStyle/>
        <a:p>
          <a:endParaRPr lang="en-US"/>
        </a:p>
      </dgm:t>
    </dgm:pt>
    <dgm:pt modelId="{DA0A2811-7F07-47A8-8C28-06B50052FA02}" cxnId="{1D3E2B8A-EBD9-44A0-B311-77A9A74BDFD8}" type="sibTrans">
      <dgm:prSet phldrT="02" phldr="0"/>
      <dgm:spPr/>
      <dgm:t>
        <a:bodyPr/>
        <a:lstStyle/>
        <a:p>
          <a:r>
            <a:rPr lang="en-US"/>
            <a:t>02</a:t>
          </a:r>
        </a:p>
      </dgm:t>
    </dgm:pt>
    <dgm:pt modelId="{27A71A0B-F7DA-46CD-A13B-55FFE7C085A2}" type="pres">
      <dgm:prSet presAssocID="{686EBB99-495C-4FF6-A70B-663F9ACD09EB}" presName="Name0" presStyleCnt="0">
        <dgm:presLayoutVars>
          <dgm:animLvl val="lvl"/>
          <dgm:resizeHandles val="exact"/>
        </dgm:presLayoutVars>
      </dgm:prSet>
      <dgm:spPr/>
    </dgm:pt>
    <dgm:pt modelId="{80F51CF0-C625-4A0F-891D-1978BAF03C10}" type="pres">
      <dgm:prSet presAssocID="{52E7636A-E252-4260-B56F-DF49AC283278}" presName="compositeNode" presStyleCnt="0">
        <dgm:presLayoutVars>
          <dgm:bulletEnabled val="1"/>
        </dgm:presLayoutVars>
      </dgm:prSet>
      <dgm:spPr/>
    </dgm:pt>
    <dgm:pt modelId="{867877EF-3BB3-41E9-AC31-8041D3F60AED}" type="pres">
      <dgm:prSet presAssocID="{52E7636A-E252-4260-B56F-DF49AC283278}" presName="bgRect" presStyleLbl="alignNode1" presStyleIdx="0" presStyleCnt="3" custScaleY="159846" custLinFactNeighborX="2791" custLinFactNeighborY="-254"/>
      <dgm:spPr/>
    </dgm:pt>
    <dgm:pt modelId="{EDDDBBFC-9F8C-4602-B020-EFB93D3EFEA9}" type="pres">
      <dgm:prSet presAssocID="{C6141B82-7A81-4B83-A532-110344A4733D}" presName="sibTransNodeRect" presStyleLbl="alignNode1" presStyleIdx="0" presStyleCnt="3">
        <dgm:presLayoutVars>
          <dgm:chMax val="0"/>
          <dgm:bulletEnabled val="1"/>
        </dgm:presLayoutVars>
      </dgm:prSet>
      <dgm:spPr/>
    </dgm:pt>
    <dgm:pt modelId="{26FA3E1D-78E4-45F3-A037-2D46F4A0DCC7}" type="pres">
      <dgm:prSet presAssocID="{52E7636A-E252-4260-B56F-DF49AC283278}" presName="nodeRect" presStyleLbl="alignNode1" presStyleIdx="0" presStyleCnt="3">
        <dgm:presLayoutVars>
          <dgm:bulletEnabled val="1"/>
        </dgm:presLayoutVars>
      </dgm:prSet>
      <dgm:spPr/>
    </dgm:pt>
    <dgm:pt modelId="{76BD4415-B0E6-49B5-86FA-A92356FB4CBC}" type="pres">
      <dgm:prSet presAssocID="{C6141B82-7A81-4B83-A532-110344A4733D}" presName="sibTrans" presStyleCnt="0"/>
      <dgm:spPr/>
    </dgm:pt>
    <dgm:pt modelId="{E1E12AD0-9E3E-4458-A553-390EC2AAE23D}" type="pres">
      <dgm:prSet presAssocID="{1223E83A-A7F4-48F8-8595-91DB20E4C335}" presName="compositeNode" presStyleCnt="0">
        <dgm:presLayoutVars>
          <dgm:bulletEnabled val="1"/>
        </dgm:presLayoutVars>
      </dgm:prSet>
      <dgm:spPr/>
    </dgm:pt>
    <dgm:pt modelId="{733AE746-1730-4723-8E26-4D4FF2A04066}" type="pres">
      <dgm:prSet presAssocID="{1223E83A-A7F4-48F8-8595-91DB20E4C335}" presName="bgRect" presStyleLbl="alignNode1" presStyleIdx="1" presStyleCnt="3" custScaleY="159846"/>
      <dgm:spPr/>
    </dgm:pt>
    <dgm:pt modelId="{A470C0E5-C7B0-43E0-AB94-D0F3941DCFF9}" type="pres">
      <dgm:prSet presAssocID="{DA0A2811-7F07-47A8-8C28-06B50052FA02}" presName="sibTransNodeRect" presStyleLbl="alignNode1" presStyleIdx="1" presStyleCnt="3">
        <dgm:presLayoutVars>
          <dgm:chMax val="0"/>
          <dgm:bulletEnabled val="1"/>
        </dgm:presLayoutVars>
      </dgm:prSet>
      <dgm:spPr/>
    </dgm:pt>
    <dgm:pt modelId="{DC89204F-8776-4091-96ED-00473B3BCC74}" type="pres">
      <dgm:prSet presAssocID="{1223E83A-A7F4-48F8-8595-91DB20E4C335}" presName="nodeRect" presStyleLbl="alignNode1" presStyleIdx="1" presStyleCnt="3">
        <dgm:presLayoutVars>
          <dgm:bulletEnabled val="1"/>
        </dgm:presLayoutVars>
      </dgm:prSet>
      <dgm:spPr/>
    </dgm:pt>
    <dgm:pt modelId="{A8019B27-BC56-4319-88E5-6505BDCB9795}" type="pres">
      <dgm:prSet presAssocID="{DA0A2811-7F07-47A8-8C28-06B50052FA02}" presName="sibTrans" presStyleCnt="0"/>
      <dgm:spPr/>
    </dgm:pt>
    <dgm:pt modelId="{E9FF992E-6C51-468D-AF08-63AC2F34D22E}" type="pres">
      <dgm:prSet presAssocID="{A64CF524-B93B-49EE-83FF-1F7CDDD33F14}" presName="compositeNode" presStyleCnt="0">
        <dgm:presLayoutVars>
          <dgm:bulletEnabled val="1"/>
        </dgm:presLayoutVars>
      </dgm:prSet>
      <dgm:spPr/>
    </dgm:pt>
    <dgm:pt modelId="{0C24FF75-019D-466C-B96D-B8AEEABA60C6}" type="pres">
      <dgm:prSet presAssocID="{A64CF524-B93B-49EE-83FF-1F7CDDD33F14}" presName="bgRect" presStyleLbl="alignNode1" presStyleIdx="2" presStyleCnt="3" custScaleY="159846" custLinFactNeighborX="2215" custLinFactNeighborY="-189"/>
      <dgm:spPr/>
    </dgm:pt>
    <dgm:pt modelId="{E82F70F2-2634-4B67-A53A-ABDDF116600F}" type="pres">
      <dgm:prSet presAssocID="{67E78C0F-094E-434B-ACCC-848239B8B600}" presName="sibTransNodeRect" presStyleLbl="alignNode1" presStyleIdx="2" presStyleCnt="3">
        <dgm:presLayoutVars>
          <dgm:chMax val="0"/>
          <dgm:bulletEnabled val="1"/>
        </dgm:presLayoutVars>
      </dgm:prSet>
      <dgm:spPr/>
    </dgm:pt>
    <dgm:pt modelId="{DC507524-4EA0-4113-9FAE-08C8E7E8A09F}" type="pres">
      <dgm:prSet presAssocID="{A64CF524-B93B-49EE-83FF-1F7CDDD33F14}" presName="nodeRect" presStyleLbl="alignNode1" presStyleIdx="2" presStyleCnt="3">
        <dgm:presLayoutVars>
          <dgm:bulletEnabled val="1"/>
        </dgm:presLayoutVars>
      </dgm:prSet>
      <dgm:spPr/>
    </dgm:pt>
  </dgm:ptLst>
  <dgm:cxnLst>
    <dgm:cxn modelId="{4949D522-3005-41BE-9C9C-BE77FF554FE8}" srcId="{686EBB99-495C-4FF6-A70B-663F9ACD09EB}" destId="{52E7636A-E252-4260-B56F-DF49AC283278}" srcOrd="0" destOrd="0" parTransId="{27E18C2D-B205-4371-8C2C-B34C1D4F3BF5}" sibTransId="{C6141B82-7A81-4B83-A532-110344A4733D}"/>
    <dgm:cxn modelId="{FC43ED22-81C7-4842-9913-7EA8B5124ACA}" type="presOf" srcId="{52E7636A-E252-4260-B56F-DF49AC283278}" destId="{26FA3E1D-78E4-45F3-A037-2D46F4A0DCC7}" srcOrd="1" destOrd="0" presId="urn:microsoft.com/office/officeart/2016/7/layout/LinearBlockProcessNumbered"/>
    <dgm:cxn modelId="{2C498625-4274-45F9-8C86-D77766DC18CE}" srcId="{686EBB99-495C-4FF6-A70B-663F9ACD09EB}" destId="{A64CF524-B93B-49EE-83FF-1F7CDDD33F14}" srcOrd="2" destOrd="0" parTransId="{D76683F3-205F-4267-A6A2-4C8F2DD60EC0}" sibTransId="{67E78C0F-094E-434B-ACCC-848239B8B600}"/>
    <dgm:cxn modelId="{0D1CD42C-FCE0-41E3-BD44-39EA18A4F483}" type="presOf" srcId="{52E7636A-E252-4260-B56F-DF49AC283278}" destId="{867877EF-3BB3-41E9-AC31-8041D3F60AED}" srcOrd="0" destOrd="0" presId="urn:microsoft.com/office/officeart/2016/7/layout/LinearBlockProcessNumbered"/>
    <dgm:cxn modelId="{67217635-E96E-40E6-BDDA-068A6AAAFA18}" type="presOf" srcId="{67E78C0F-094E-434B-ACCC-848239B8B600}" destId="{E82F70F2-2634-4B67-A53A-ABDDF116600F}" srcOrd="0" destOrd="0" presId="urn:microsoft.com/office/officeart/2016/7/layout/LinearBlockProcessNumbered"/>
    <dgm:cxn modelId="{504FE539-E77B-468B-87B7-C0B932283886}" type="presOf" srcId="{A64CF524-B93B-49EE-83FF-1F7CDDD33F14}" destId="{0C24FF75-019D-466C-B96D-B8AEEABA60C6}" srcOrd="0" destOrd="0" presId="urn:microsoft.com/office/officeart/2016/7/layout/LinearBlockProcessNumbered"/>
    <dgm:cxn modelId="{1259D366-FE15-487E-92A7-FE67AA41AC87}" type="presOf" srcId="{686EBB99-495C-4FF6-A70B-663F9ACD09EB}" destId="{27A71A0B-F7DA-46CD-A13B-55FFE7C085A2}" srcOrd="0" destOrd="0" presId="urn:microsoft.com/office/officeart/2016/7/layout/LinearBlockProcessNumbered"/>
    <dgm:cxn modelId="{ACC02349-3205-4933-8272-C82C14102CFE}" type="presOf" srcId="{C6141B82-7A81-4B83-A532-110344A4733D}" destId="{EDDDBBFC-9F8C-4602-B020-EFB93D3EFEA9}" srcOrd="0" destOrd="0" presId="urn:microsoft.com/office/officeart/2016/7/layout/LinearBlockProcessNumbered"/>
    <dgm:cxn modelId="{1C698751-23C1-4F98-A2C4-A9DEE11F9403}" type="presOf" srcId="{DA0A2811-7F07-47A8-8C28-06B50052FA02}" destId="{A470C0E5-C7B0-43E0-AB94-D0F3941DCFF9}" srcOrd="0" destOrd="0" presId="urn:microsoft.com/office/officeart/2016/7/layout/LinearBlockProcessNumbered"/>
    <dgm:cxn modelId="{1D3E2B8A-EBD9-44A0-B311-77A9A74BDFD8}" srcId="{686EBB99-495C-4FF6-A70B-663F9ACD09EB}" destId="{1223E83A-A7F4-48F8-8595-91DB20E4C335}" srcOrd="1" destOrd="0" parTransId="{1517BF8F-EB79-4662-A42D-219F7DCB8043}" sibTransId="{DA0A2811-7F07-47A8-8C28-06B50052FA02}"/>
    <dgm:cxn modelId="{69EA6C90-4F20-4FD9-BF40-9CF3768FB6D5}" type="presOf" srcId="{1223E83A-A7F4-48F8-8595-91DB20E4C335}" destId="{DC89204F-8776-4091-96ED-00473B3BCC74}" srcOrd="1" destOrd="0" presId="urn:microsoft.com/office/officeart/2016/7/layout/LinearBlockProcessNumbered"/>
    <dgm:cxn modelId="{F1F3569E-04FE-490B-84F6-2A76CDDD25BC}" type="presOf" srcId="{A64CF524-B93B-49EE-83FF-1F7CDDD33F14}" destId="{DC507524-4EA0-4113-9FAE-08C8E7E8A09F}" srcOrd="1" destOrd="0" presId="urn:microsoft.com/office/officeart/2016/7/layout/LinearBlockProcessNumbered"/>
    <dgm:cxn modelId="{729C19C7-AF43-43ED-9D1F-8C63561E2022}" type="presOf" srcId="{1223E83A-A7F4-48F8-8595-91DB20E4C335}" destId="{733AE746-1730-4723-8E26-4D4FF2A04066}" srcOrd="0" destOrd="0" presId="urn:microsoft.com/office/officeart/2016/7/layout/LinearBlockProcessNumbered"/>
    <dgm:cxn modelId="{8CE1F6A7-5953-48F4-99B4-E9F9F8A34288}" type="presParOf" srcId="{27A71A0B-F7DA-46CD-A13B-55FFE7C085A2}" destId="{80F51CF0-C625-4A0F-891D-1978BAF03C10}" srcOrd="0" destOrd="0" presId="urn:microsoft.com/office/officeart/2016/7/layout/LinearBlockProcessNumbered"/>
    <dgm:cxn modelId="{2A3730D6-A096-4304-97EC-C22D2DB3678C}" type="presParOf" srcId="{80F51CF0-C625-4A0F-891D-1978BAF03C10}" destId="{867877EF-3BB3-41E9-AC31-8041D3F60AED}" srcOrd="0" destOrd="0" presId="urn:microsoft.com/office/officeart/2016/7/layout/LinearBlockProcessNumbered"/>
    <dgm:cxn modelId="{8DAD1FA6-6202-4DE1-91C2-70EDEB2C9573}" type="presParOf" srcId="{80F51CF0-C625-4A0F-891D-1978BAF03C10}" destId="{EDDDBBFC-9F8C-4602-B020-EFB93D3EFEA9}" srcOrd="1" destOrd="0" presId="urn:microsoft.com/office/officeart/2016/7/layout/LinearBlockProcessNumbered"/>
    <dgm:cxn modelId="{7359BC9B-7E05-4798-AE00-F4E775BB607C}" type="presParOf" srcId="{80F51CF0-C625-4A0F-891D-1978BAF03C10}" destId="{26FA3E1D-78E4-45F3-A037-2D46F4A0DCC7}" srcOrd="2" destOrd="0" presId="urn:microsoft.com/office/officeart/2016/7/layout/LinearBlockProcessNumbered"/>
    <dgm:cxn modelId="{05317DFD-8C16-4693-AFAF-0B1027BB5530}" type="presParOf" srcId="{27A71A0B-F7DA-46CD-A13B-55FFE7C085A2}" destId="{76BD4415-B0E6-49B5-86FA-A92356FB4CBC}" srcOrd="1" destOrd="0" presId="urn:microsoft.com/office/officeart/2016/7/layout/LinearBlockProcessNumbered"/>
    <dgm:cxn modelId="{128374EE-8FC8-40C9-BCAE-982CD76813EA}" type="presParOf" srcId="{27A71A0B-F7DA-46CD-A13B-55FFE7C085A2}" destId="{E1E12AD0-9E3E-4458-A553-390EC2AAE23D}" srcOrd="2" destOrd="0" presId="urn:microsoft.com/office/officeart/2016/7/layout/LinearBlockProcessNumbered"/>
    <dgm:cxn modelId="{D631EE48-4309-464C-99D5-94AC0EB8750F}" type="presParOf" srcId="{E1E12AD0-9E3E-4458-A553-390EC2AAE23D}" destId="{733AE746-1730-4723-8E26-4D4FF2A04066}" srcOrd="0" destOrd="0" presId="urn:microsoft.com/office/officeart/2016/7/layout/LinearBlockProcessNumbered"/>
    <dgm:cxn modelId="{7A73E7CE-DCA1-499C-9290-4BC7A3E066BA}" type="presParOf" srcId="{E1E12AD0-9E3E-4458-A553-390EC2AAE23D}" destId="{A470C0E5-C7B0-43E0-AB94-D0F3941DCFF9}" srcOrd="1" destOrd="0" presId="urn:microsoft.com/office/officeart/2016/7/layout/LinearBlockProcessNumbered"/>
    <dgm:cxn modelId="{07B2097F-1B2E-4DEF-943C-C35B72A1EE08}" type="presParOf" srcId="{E1E12AD0-9E3E-4458-A553-390EC2AAE23D}" destId="{DC89204F-8776-4091-96ED-00473B3BCC74}" srcOrd="2" destOrd="0" presId="urn:microsoft.com/office/officeart/2016/7/layout/LinearBlockProcessNumbered"/>
    <dgm:cxn modelId="{7C2CECDA-4BFF-448D-A46B-0E1BCC09F5D5}" type="presParOf" srcId="{27A71A0B-F7DA-46CD-A13B-55FFE7C085A2}" destId="{A8019B27-BC56-4319-88E5-6505BDCB9795}" srcOrd="3" destOrd="0" presId="urn:microsoft.com/office/officeart/2016/7/layout/LinearBlockProcessNumbered"/>
    <dgm:cxn modelId="{94C7CEC7-0C4E-4A72-ABE3-BCF48AD4F96E}" type="presParOf" srcId="{27A71A0B-F7DA-46CD-A13B-55FFE7C085A2}" destId="{E9FF992E-6C51-468D-AF08-63AC2F34D22E}" srcOrd="4" destOrd="0" presId="urn:microsoft.com/office/officeart/2016/7/layout/LinearBlockProcessNumbered"/>
    <dgm:cxn modelId="{455D33ED-B88B-42C0-8569-F35CDDCB69A5}" type="presParOf" srcId="{E9FF992E-6C51-468D-AF08-63AC2F34D22E}" destId="{0C24FF75-019D-466C-B96D-B8AEEABA60C6}" srcOrd="0" destOrd="0" presId="urn:microsoft.com/office/officeart/2016/7/layout/LinearBlockProcessNumbered"/>
    <dgm:cxn modelId="{35D05520-ED4E-498F-9082-24ED28510976}" type="presParOf" srcId="{E9FF992E-6C51-468D-AF08-63AC2F34D22E}" destId="{E82F70F2-2634-4B67-A53A-ABDDF116600F}" srcOrd="1" destOrd="0" presId="urn:microsoft.com/office/officeart/2016/7/layout/LinearBlockProcessNumbered"/>
    <dgm:cxn modelId="{7CEEAD30-4F8E-4ACB-8ABB-A763E61A20BF}" type="presParOf" srcId="{E9FF992E-6C51-468D-AF08-63AC2F34D22E}" destId="{DC507524-4EA0-4113-9FAE-08C8E7E8A09F}" srcOrd="2" destOrd="0" presId="urn:microsoft.com/office/officeart/2016/7/layout/LinearBlockProcessNumbered"/>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6364224" cy="5513832"/>
        <a:chOff x="0" y="0"/>
        <a:chExt cx="6364224" cy="5513832"/>
      </a:xfrm>
    </dsp:grpSpPr>
    <dsp:sp modelId="{85843D4C-B974-4C7A-BAFF-435BE106DAF3}">
      <dsp:nvSpPr>
        <dsp:cNvPr id="5" name="Rectangles 4"/>
        <dsp:cNvSpPr/>
      </dsp:nvSpPr>
      <dsp:spPr bwMode="white">
        <a:xfrm>
          <a:off x="0" y="1145196"/>
          <a:ext cx="6364224" cy="554400"/>
        </a:xfrm>
        <a:prstGeom prst="rect">
          <a:avLst/>
        </a:prstGeom>
      </dsp:spPr>
      <dsp:style>
        <a:lnRef idx="2">
          <a:schemeClr val="accent2">
            <a:hueOff val="0"/>
            <a:satOff val="0"/>
            <a:lumOff val="0"/>
            <a:alpha val="100000"/>
          </a:schemeClr>
        </a:lnRef>
        <a:fillRef idx="1">
          <a:schemeClr val="lt1">
            <a:alpha val="90000"/>
          </a:schemeClr>
        </a:fillRef>
        <a:effectRef idx="0">
          <a:scrgbClr r="0" g="0" b="0"/>
        </a:effectRef>
        <a:fontRef idx="minor"/>
      </dsp:style>
      <dsp:txBody>
        <a:bodyPr lIns="493934" tIns="458216" rIns="493934" bIns="156464" anchor="t"/>
        <a:lstStyle>
          <a:lvl1pPr algn="l">
            <a:defRPr sz="22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endParaRPr>
            <a:solidFill>
              <a:schemeClr val="dk1"/>
            </a:solidFill>
          </a:endParaRPr>
        </a:p>
      </dsp:txBody>
      <dsp:txXfrm>
        <a:off x="0" y="1145196"/>
        <a:ext cx="6364224" cy="554400"/>
      </dsp:txXfrm>
    </dsp:sp>
    <dsp:sp modelId="{2798E2A6-957C-4EA6-A2BB-93B84F563E64}">
      <dsp:nvSpPr>
        <dsp:cNvPr id="4" name="Rounded Rectangle 3"/>
        <dsp:cNvSpPr/>
      </dsp:nvSpPr>
      <dsp:spPr bwMode="white">
        <a:xfrm>
          <a:off x="318211" y="820476"/>
          <a:ext cx="4454957" cy="649440"/>
        </a:xfrm>
        <a:prstGeom prst="roundRect">
          <a:avLst/>
        </a:prstGeom>
      </dsp:spPr>
      <dsp:style>
        <a:lnRef idx="2">
          <a:schemeClr val="lt1"/>
        </a:lnRef>
        <a:fillRef idx="1">
          <a:schemeClr val="accent2">
            <a:hueOff val="0"/>
            <a:satOff val="0"/>
            <a:lumOff val="0"/>
            <a:alpha val="100000"/>
          </a:schemeClr>
        </a:fillRef>
        <a:effectRef idx="0">
          <a:scrgbClr r="0" g="0" b="0"/>
        </a:effectRef>
        <a:fontRef idx="minor">
          <a:schemeClr val="lt1"/>
        </a:fontRef>
      </dsp:style>
      <dsp:txBody>
        <a:bodyPr lIns="168386" tIns="0" rIns="168386" bIns="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en-US" b="1"/>
            <a:t>Quản lý Thread</a:t>
          </a:r>
        </a:p>
      </dsp:txBody>
      <dsp:txXfrm>
        <a:off x="318211" y="820476"/>
        <a:ext cx="4454957" cy="649440"/>
      </dsp:txXfrm>
    </dsp:sp>
    <dsp:sp modelId="{3DE4A7C3-0719-416D-87FC-6D61BCD93860}">
      <dsp:nvSpPr>
        <dsp:cNvPr id="8" name="Rectangles 7"/>
        <dsp:cNvSpPr/>
      </dsp:nvSpPr>
      <dsp:spPr bwMode="white">
        <a:xfrm>
          <a:off x="0" y="2143116"/>
          <a:ext cx="6364224" cy="554400"/>
        </a:xfrm>
        <a:prstGeom prst="rect">
          <a:avLst/>
        </a:prstGeom>
      </dsp:spPr>
      <dsp:style>
        <a:lnRef idx="2">
          <a:schemeClr val="accent2">
            <a:hueOff val="-499999"/>
            <a:satOff val="-27973"/>
            <a:lumOff val="2876"/>
            <a:alpha val="100000"/>
          </a:schemeClr>
        </a:lnRef>
        <a:fillRef idx="1">
          <a:schemeClr val="lt1">
            <a:alpha val="90000"/>
          </a:schemeClr>
        </a:fillRef>
        <a:effectRef idx="0">
          <a:scrgbClr r="0" g="0" b="0"/>
        </a:effectRef>
        <a:fontRef idx="minor"/>
      </dsp:style>
      <dsp:txBody>
        <a:bodyPr lIns="493934" tIns="458216" rIns="493934" bIns="156464" anchor="t"/>
        <a:lstStyle>
          <a:lvl1pPr algn="l">
            <a:defRPr sz="22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endParaRPr>
            <a:solidFill>
              <a:schemeClr val="dk1"/>
            </a:solidFill>
          </a:endParaRPr>
        </a:p>
      </dsp:txBody>
      <dsp:txXfrm>
        <a:off x="0" y="2143116"/>
        <a:ext cx="6364224" cy="554400"/>
      </dsp:txXfrm>
    </dsp:sp>
    <dsp:sp modelId="{F7A0D427-A27B-4D6D-8B11-40715E2BB7E4}">
      <dsp:nvSpPr>
        <dsp:cNvPr id="7" name="Rounded Rectangle 6"/>
        <dsp:cNvSpPr/>
      </dsp:nvSpPr>
      <dsp:spPr bwMode="white">
        <a:xfrm>
          <a:off x="318211" y="1818396"/>
          <a:ext cx="4454957" cy="649440"/>
        </a:xfrm>
        <a:prstGeom prst="roundRect">
          <a:avLst/>
        </a:prstGeom>
      </dsp:spPr>
      <dsp:style>
        <a:lnRef idx="2">
          <a:schemeClr val="lt1"/>
        </a:lnRef>
        <a:fillRef idx="1">
          <a:schemeClr val="accent2">
            <a:hueOff val="-499999"/>
            <a:satOff val="-27973"/>
            <a:lumOff val="2876"/>
            <a:alpha val="100000"/>
          </a:schemeClr>
        </a:fillRef>
        <a:effectRef idx="0">
          <a:scrgbClr r="0" g="0" b="0"/>
        </a:effectRef>
        <a:fontRef idx="minor">
          <a:schemeClr val="lt1"/>
        </a:fontRef>
      </dsp:style>
      <dsp:txBody>
        <a:bodyPr lIns="168386" tIns="0" rIns="168386" bIns="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en-US" b="1"/>
            <a:t>Thread Synchronization</a:t>
          </a:r>
          <a:endParaRPr lang="en-US" b="0"/>
        </a:p>
      </dsp:txBody>
      <dsp:txXfrm>
        <a:off x="318211" y="1818396"/>
        <a:ext cx="4454957" cy="649440"/>
      </dsp:txXfrm>
    </dsp:sp>
    <dsp:sp modelId="{CC2F646E-6701-44D6-9BD5-678E6BE99B4B}">
      <dsp:nvSpPr>
        <dsp:cNvPr id="11" name="Rectangles 10"/>
        <dsp:cNvSpPr/>
      </dsp:nvSpPr>
      <dsp:spPr bwMode="white">
        <a:xfrm>
          <a:off x="0" y="3141036"/>
          <a:ext cx="6364224" cy="554400"/>
        </a:xfrm>
        <a:prstGeom prst="rect">
          <a:avLst/>
        </a:prstGeom>
      </dsp:spPr>
      <dsp:style>
        <a:lnRef idx="2">
          <a:schemeClr val="accent2">
            <a:hueOff val="-999999"/>
            <a:satOff val="-55947"/>
            <a:lumOff val="5752"/>
            <a:alpha val="100000"/>
          </a:schemeClr>
        </a:lnRef>
        <a:fillRef idx="1">
          <a:schemeClr val="lt1">
            <a:alpha val="90000"/>
          </a:schemeClr>
        </a:fillRef>
        <a:effectRef idx="0">
          <a:scrgbClr r="0" g="0" b="0"/>
        </a:effectRef>
        <a:fontRef idx="minor"/>
      </dsp:style>
      <dsp:txBody>
        <a:bodyPr lIns="493934" tIns="458216" rIns="493934" bIns="156464" anchor="t"/>
        <a:lstStyle>
          <a:lvl1pPr algn="l">
            <a:defRPr sz="22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endParaRPr>
            <a:solidFill>
              <a:schemeClr val="dk1"/>
            </a:solidFill>
          </a:endParaRPr>
        </a:p>
      </dsp:txBody>
      <dsp:txXfrm>
        <a:off x="0" y="3141036"/>
        <a:ext cx="6364224" cy="554400"/>
      </dsp:txXfrm>
    </dsp:sp>
    <dsp:sp modelId="{DC5E5BE7-F269-4D18-91F9-80D9BD9DC7B9}">
      <dsp:nvSpPr>
        <dsp:cNvPr id="10" name="Rounded Rectangle 9"/>
        <dsp:cNvSpPr/>
      </dsp:nvSpPr>
      <dsp:spPr bwMode="white">
        <a:xfrm>
          <a:off x="318211" y="2816316"/>
          <a:ext cx="4454957" cy="649440"/>
        </a:xfrm>
        <a:prstGeom prst="roundRect">
          <a:avLst/>
        </a:prstGeom>
      </dsp:spPr>
      <dsp:style>
        <a:lnRef idx="2">
          <a:schemeClr val="lt1"/>
        </a:lnRef>
        <a:fillRef idx="1">
          <a:schemeClr val="accent2">
            <a:hueOff val="-999999"/>
            <a:satOff val="-55947"/>
            <a:lumOff val="5752"/>
            <a:alpha val="100000"/>
          </a:schemeClr>
        </a:fillRef>
        <a:effectRef idx="0">
          <a:scrgbClr r="0" g="0" b="0"/>
        </a:effectRef>
        <a:fontRef idx="minor">
          <a:schemeClr val="lt1"/>
        </a:fontRef>
      </dsp:style>
      <dsp:txBody>
        <a:bodyPr lIns="168386" tIns="0" rIns="168386" bIns="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en-US" b="1"/>
            <a:t>Thread Sync – Mutex</a:t>
          </a:r>
        </a:p>
      </dsp:txBody>
      <dsp:txXfrm>
        <a:off x="318211" y="2816316"/>
        <a:ext cx="4454957" cy="649440"/>
      </dsp:txXfrm>
    </dsp:sp>
    <dsp:sp modelId="{404413AF-8826-4130-B733-494ECD3877B1}">
      <dsp:nvSpPr>
        <dsp:cNvPr id="14" name="Rectangles 13"/>
        <dsp:cNvSpPr/>
      </dsp:nvSpPr>
      <dsp:spPr bwMode="white">
        <a:xfrm>
          <a:off x="0" y="4138956"/>
          <a:ext cx="6364224" cy="554400"/>
        </a:xfrm>
        <a:prstGeom prst="rect">
          <a:avLst/>
        </a:prstGeom>
      </dsp:spPr>
      <dsp:style>
        <a:lnRef idx="2">
          <a:schemeClr val="accent2">
            <a:hueOff val="-1500000"/>
            <a:satOff val="-83921"/>
            <a:lumOff val="8627"/>
            <a:alpha val="100000"/>
          </a:schemeClr>
        </a:lnRef>
        <a:fillRef idx="1">
          <a:schemeClr val="lt1">
            <a:alpha val="90000"/>
          </a:schemeClr>
        </a:fillRef>
        <a:effectRef idx="0">
          <a:scrgbClr r="0" g="0" b="0"/>
        </a:effectRef>
        <a:fontRef idx="minor"/>
      </dsp:style>
      <dsp:txBody>
        <a:bodyPr lIns="493934" tIns="458216" rIns="493934" bIns="156464" anchor="t"/>
        <a:lstStyle>
          <a:lvl1pPr algn="l">
            <a:defRPr sz="22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endParaRPr>
            <a:solidFill>
              <a:schemeClr val="dk1"/>
            </a:solidFill>
          </a:endParaRPr>
        </a:p>
      </dsp:txBody>
      <dsp:txXfrm>
        <a:off x="0" y="4138956"/>
        <a:ext cx="6364224" cy="554400"/>
      </dsp:txXfrm>
    </dsp:sp>
    <dsp:sp modelId="{A8D7638C-D3BD-49F9-B5CD-200FB9333121}">
      <dsp:nvSpPr>
        <dsp:cNvPr id="13" name="Rounded Rectangle 12"/>
        <dsp:cNvSpPr/>
      </dsp:nvSpPr>
      <dsp:spPr bwMode="white">
        <a:xfrm>
          <a:off x="318211" y="3814236"/>
          <a:ext cx="4454957" cy="649440"/>
        </a:xfrm>
        <a:prstGeom prst="roundRect">
          <a:avLst/>
        </a:prstGeom>
      </dsp:spPr>
      <dsp:style>
        <a:lnRef idx="2">
          <a:schemeClr val="lt1"/>
        </a:lnRef>
        <a:fillRef idx="1">
          <a:schemeClr val="accent2">
            <a:hueOff val="-1500000"/>
            <a:satOff val="-83921"/>
            <a:lumOff val="8627"/>
            <a:alpha val="100000"/>
          </a:schemeClr>
        </a:fillRef>
        <a:effectRef idx="0">
          <a:scrgbClr r="0" g="0" b="0"/>
        </a:effectRef>
        <a:fontRef idx="minor">
          <a:schemeClr val="lt1"/>
        </a:fontRef>
      </dsp:style>
      <dsp:txBody>
        <a:bodyPr lIns="168386" tIns="0" rIns="168386" bIns="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en-US" b="1"/>
            <a:t>Thread Sync – Condition Variables</a:t>
          </a:r>
        </a:p>
      </dsp:txBody>
      <dsp:txXfrm>
        <a:off x="318211" y="3814236"/>
        <a:ext cx="4454957" cy="649440"/>
      </dsp:txXfrm>
    </dsp:sp>
    <dsp:sp modelId="{5AC8F0DF-DF24-4516-AB6C-0900AAF65C8B}">
      <dsp:nvSpPr>
        <dsp:cNvPr id="3" name="Rectangles 2" hidden="1"/>
        <dsp:cNvSpPr/>
      </dsp:nvSpPr>
      <dsp:spPr>
        <a:xfrm>
          <a:off x="0" y="820476"/>
          <a:ext cx="318211" cy="649440"/>
        </a:xfrm>
        <a:prstGeom prst="rect">
          <a:avLst/>
        </a:prstGeom>
      </dsp:spPr>
      <dsp:txXfrm>
        <a:off x="0" y="820476"/>
        <a:ext cx="318211" cy="649440"/>
      </dsp:txXfrm>
    </dsp:sp>
    <dsp:sp modelId="{D0518C4D-79E7-4261-8AC8-BAB5F59D3082}">
      <dsp:nvSpPr>
        <dsp:cNvPr id="6" name="Rectangles 5" hidden="1"/>
        <dsp:cNvSpPr/>
      </dsp:nvSpPr>
      <dsp:spPr>
        <a:xfrm>
          <a:off x="0" y="1818396"/>
          <a:ext cx="318211" cy="649440"/>
        </a:xfrm>
        <a:prstGeom prst="rect">
          <a:avLst/>
        </a:prstGeom>
      </dsp:spPr>
      <dsp:txXfrm>
        <a:off x="0" y="1818396"/>
        <a:ext cx="318211" cy="649440"/>
      </dsp:txXfrm>
    </dsp:sp>
    <dsp:sp modelId="{52D686E0-C6C5-4C13-AADB-C24080B7B7CB}">
      <dsp:nvSpPr>
        <dsp:cNvPr id="9" name="Rectangles 8" hidden="1"/>
        <dsp:cNvSpPr/>
      </dsp:nvSpPr>
      <dsp:spPr>
        <a:xfrm>
          <a:off x="0" y="2816316"/>
          <a:ext cx="318211" cy="649440"/>
        </a:xfrm>
        <a:prstGeom prst="rect">
          <a:avLst/>
        </a:prstGeom>
      </dsp:spPr>
      <dsp:txXfrm>
        <a:off x="0" y="2816316"/>
        <a:ext cx="318211" cy="649440"/>
      </dsp:txXfrm>
    </dsp:sp>
    <dsp:sp modelId="{E6ADAD60-88B9-4DFD-92DF-AEC69ED200CD}">
      <dsp:nvSpPr>
        <dsp:cNvPr id="12" name="Rectangles 11" hidden="1"/>
        <dsp:cNvSpPr/>
      </dsp:nvSpPr>
      <dsp:spPr>
        <a:xfrm>
          <a:off x="0" y="3814236"/>
          <a:ext cx="318211" cy="649440"/>
        </a:xfrm>
        <a:prstGeom prst="rect">
          <a:avLst/>
        </a:prstGeom>
      </dsp:spPr>
      <dsp:txXfrm>
        <a:off x="0" y="3814236"/>
        <a:ext cx="318211" cy="649440"/>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443216" cy="5499112"/>
        <a:chOff x="0" y="0"/>
        <a:chExt cx="7443216" cy="5499112"/>
      </a:xfrm>
    </dsp:grpSpPr>
    <dsp:sp modelId="{867877EF-3BB3-41E9-AC31-8041D3F60AED}">
      <dsp:nvSpPr>
        <dsp:cNvPr id="3" name="Rectangles 2"/>
        <dsp:cNvSpPr/>
      </dsp:nvSpPr>
      <dsp:spPr bwMode="white">
        <a:xfrm>
          <a:off x="65741" y="0"/>
          <a:ext cx="2355448" cy="5499112"/>
        </a:xfrm>
        <a:prstGeom prst="rect">
          <a:avLst/>
        </a:prstGeom>
      </dsp:spPr>
      <dsp:style>
        <a:lnRef idx="2">
          <a:schemeClr val="accent2">
            <a:hueOff val="0"/>
            <a:satOff val="0"/>
            <a:lumOff val="0"/>
            <a:alpha val="100000"/>
          </a:schemeClr>
        </a:lnRef>
        <a:fillRef idx="1">
          <a:schemeClr val="accent2">
            <a:hueOff val="0"/>
            <a:satOff val="0"/>
            <a:lumOff val="0"/>
            <a:alpha val="100000"/>
          </a:schemeClr>
        </a:fillRef>
        <a:effectRef idx="0">
          <a:scrgbClr r="0" g="0" b="0"/>
        </a:effectRef>
        <a:fontRef idx="minor">
          <a:schemeClr val="lt1"/>
        </a:fontRef>
      </dsp:style>
      <dsp:txXfrm>
        <a:off x="65741" y="0"/>
        <a:ext cx="2355448" cy="5499112"/>
      </dsp:txXfrm>
    </dsp:sp>
    <dsp:sp modelId="{733AE746-1730-4723-8E26-4D4FF2A04066}">
      <dsp:nvSpPr>
        <dsp:cNvPr id="6" name="Rectangles 5"/>
        <dsp:cNvSpPr/>
      </dsp:nvSpPr>
      <dsp:spPr bwMode="white">
        <a:xfrm>
          <a:off x="2543884" y="0"/>
          <a:ext cx="2355448" cy="5499112"/>
        </a:xfrm>
        <a:prstGeom prst="rect">
          <a:avLst/>
        </a:prstGeom>
      </dsp:spPr>
      <dsp:style>
        <a:lnRef idx="2">
          <a:schemeClr val="accent2">
            <a:hueOff val="-750000"/>
            <a:satOff val="-41960"/>
            <a:lumOff val="4314"/>
            <a:alpha val="100000"/>
          </a:schemeClr>
        </a:lnRef>
        <a:fillRef idx="1">
          <a:schemeClr val="accent2">
            <a:hueOff val="-750000"/>
            <a:satOff val="-41960"/>
            <a:lumOff val="4314"/>
            <a:alpha val="100000"/>
          </a:schemeClr>
        </a:fillRef>
        <a:effectRef idx="0">
          <a:scrgbClr r="0" g="0" b="0"/>
        </a:effectRef>
        <a:fontRef idx="minor">
          <a:schemeClr val="lt1"/>
        </a:fontRef>
      </dsp:style>
      <dsp:txXfrm>
        <a:off x="2543884" y="0"/>
        <a:ext cx="2355448" cy="5499112"/>
      </dsp:txXfrm>
    </dsp:sp>
    <dsp:sp modelId="{0C24FF75-019D-466C-B96D-B8AEEABA60C6}">
      <dsp:nvSpPr>
        <dsp:cNvPr id="9" name="Rectangles 8"/>
        <dsp:cNvSpPr/>
      </dsp:nvSpPr>
      <dsp:spPr bwMode="white">
        <a:xfrm>
          <a:off x="5087768" y="0"/>
          <a:ext cx="2355448" cy="5499112"/>
        </a:xfrm>
        <a:prstGeom prst="rect">
          <a:avLst/>
        </a:prstGeom>
      </dsp:spPr>
      <dsp:style>
        <a:lnRef idx="2">
          <a:schemeClr val="accent2">
            <a:hueOff val="-1500000"/>
            <a:satOff val="-83921"/>
            <a:lumOff val="8627"/>
            <a:alpha val="100000"/>
          </a:schemeClr>
        </a:lnRef>
        <a:fillRef idx="1">
          <a:schemeClr val="accent2">
            <a:hueOff val="-1500000"/>
            <a:satOff val="-83921"/>
            <a:lumOff val="8627"/>
            <a:alpha val="100000"/>
          </a:schemeClr>
        </a:fillRef>
        <a:effectRef idx="0">
          <a:scrgbClr r="0" g="0" b="0"/>
        </a:effectRef>
        <a:fontRef idx="minor">
          <a:schemeClr val="lt1"/>
        </a:fontRef>
      </dsp:style>
      <dsp:txXfrm>
        <a:off x="5087768" y="0"/>
        <a:ext cx="2355448" cy="5499112"/>
      </dsp:txXfrm>
    </dsp:sp>
    <dsp:sp modelId="{EDDDBBFC-9F8C-4602-B020-EFB93D3EFEA9}">
      <dsp:nvSpPr>
        <dsp:cNvPr id="4" name="Rectangles 3"/>
        <dsp:cNvSpPr/>
      </dsp:nvSpPr>
      <dsp:spPr bwMode="white">
        <a:xfrm>
          <a:off x="0" y="0"/>
          <a:ext cx="2355448" cy="2199645"/>
        </a:xfrm>
        <a:prstGeom prst="rect">
          <a:avLst/>
        </a:prstGeom>
        <a:noFill/>
        <a:ln>
          <a:noFill/>
        </a:ln>
      </dsp:spPr>
      <dsp:style>
        <a:lnRef idx="2">
          <a:schemeClr val="accent2">
            <a:hueOff val="0"/>
            <a:satOff val="0"/>
            <a:lumOff val="0"/>
            <a:alpha val="100000"/>
          </a:schemeClr>
        </a:lnRef>
        <a:fillRef idx="1">
          <a:schemeClr val="accent2">
            <a:hueOff val="0"/>
            <a:satOff val="0"/>
            <a:lumOff val="0"/>
            <a:alpha val="100000"/>
          </a:schemeClr>
        </a:fillRef>
        <a:effectRef idx="0">
          <a:scrgbClr r="0" g="0" b="0"/>
        </a:effectRef>
        <a:fontRef idx="minor">
          <a:schemeClr val="lt1"/>
        </a:fontRef>
      </dsp:style>
      <dsp:txBody>
        <a:bodyPr lIns="232665" tIns="165100" rIns="232665" bIns="16510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US"/>
            <a:t>01</a:t>
          </a:r>
        </a:p>
      </dsp:txBody>
      <dsp:txXfrm>
        <a:off x="0" y="0"/>
        <a:ext cx="2355448" cy="2199645"/>
      </dsp:txXfrm>
    </dsp:sp>
    <dsp:sp modelId="{26FA3E1D-78E4-45F3-A037-2D46F4A0DCC7}">
      <dsp:nvSpPr>
        <dsp:cNvPr id="5" name="Rectangles 4"/>
        <dsp:cNvSpPr/>
      </dsp:nvSpPr>
      <dsp:spPr bwMode="white">
        <a:xfrm>
          <a:off x="65741" y="2199645"/>
          <a:ext cx="2355448" cy="3299467"/>
        </a:xfrm>
        <a:prstGeom prst="rect">
          <a:avLst/>
        </a:prstGeom>
        <a:noFill/>
        <a:ln>
          <a:noFill/>
        </a:ln>
      </dsp:spPr>
      <dsp:style>
        <a:lnRef idx="2">
          <a:schemeClr val="accent2">
            <a:hueOff val="0"/>
            <a:satOff val="0"/>
            <a:lumOff val="0"/>
            <a:alpha val="100000"/>
          </a:schemeClr>
        </a:lnRef>
        <a:fillRef idx="1">
          <a:schemeClr val="accent2">
            <a:hueOff val="0"/>
            <a:satOff val="0"/>
            <a:lumOff val="0"/>
            <a:alpha val="100000"/>
          </a:schemeClr>
        </a:fillRef>
        <a:effectRef idx="0">
          <a:scrgbClr r="0" g="0" b="0"/>
        </a:effectRef>
        <a:fontRef idx="minor">
          <a:schemeClr val="lt1"/>
        </a:fontRef>
      </dsp:style>
      <dsp:txBody>
        <a:bodyPr lIns="232665" tIns="0" rIns="232665" bIns="2286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US" sz="1800" b="0" i="0"/>
            <a:t>Thread Synchronization</a:t>
          </a:r>
          <a:r>
            <a:rPr lang="vi-VN" sz="1800" b="0" i="0"/>
            <a:t>.</a:t>
          </a:r>
          <a:endParaRPr lang="en-US" sz="1800"/>
        </a:p>
      </dsp:txBody>
      <dsp:txXfrm>
        <a:off x="65741" y="2199645"/>
        <a:ext cx="2355448" cy="3299467"/>
      </dsp:txXfrm>
    </dsp:sp>
    <dsp:sp modelId="{A470C0E5-C7B0-43E0-AB94-D0F3941DCFF9}">
      <dsp:nvSpPr>
        <dsp:cNvPr id="7" name="Rectangles 6"/>
        <dsp:cNvSpPr/>
      </dsp:nvSpPr>
      <dsp:spPr bwMode="white">
        <a:xfrm>
          <a:off x="2543884" y="0"/>
          <a:ext cx="2355448" cy="2199645"/>
        </a:xfrm>
        <a:prstGeom prst="rect">
          <a:avLst/>
        </a:prstGeom>
        <a:noFill/>
        <a:ln>
          <a:noFill/>
        </a:ln>
      </dsp:spPr>
      <dsp:style>
        <a:lnRef idx="2">
          <a:schemeClr val="accent2">
            <a:hueOff val="-750000"/>
            <a:satOff val="-41960"/>
            <a:lumOff val="4314"/>
            <a:alpha val="100000"/>
          </a:schemeClr>
        </a:lnRef>
        <a:fillRef idx="1">
          <a:schemeClr val="accent2">
            <a:hueOff val="-750000"/>
            <a:satOff val="-41960"/>
            <a:lumOff val="4314"/>
            <a:alpha val="100000"/>
          </a:schemeClr>
        </a:fillRef>
        <a:effectRef idx="0">
          <a:scrgbClr r="0" g="0" b="0"/>
        </a:effectRef>
        <a:fontRef idx="minor">
          <a:schemeClr val="lt1"/>
        </a:fontRef>
      </dsp:style>
      <dsp:txBody>
        <a:bodyPr lIns="232665" tIns="165100" rIns="232665" bIns="16510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US"/>
            <a:t>02</a:t>
          </a:r>
        </a:p>
      </dsp:txBody>
      <dsp:txXfrm>
        <a:off x="2543884" y="0"/>
        <a:ext cx="2355448" cy="2199645"/>
      </dsp:txXfrm>
    </dsp:sp>
    <dsp:sp modelId="{DC89204F-8776-4091-96ED-00473B3BCC74}">
      <dsp:nvSpPr>
        <dsp:cNvPr id="8" name="Rectangles 7"/>
        <dsp:cNvSpPr/>
      </dsp:nvSpPr>
      <dsp:spPr bwMode="white">
        <a:xfrm>
          <a:off x="2543884" y="2199645"/>
          <a:ext cx="2355448" cy="3299467"/>
        </a:xfrm>
        <a:prstGeom prst="rect">
          <a:avLst/>
        </a:prstGeom>
        <a:noFill/>
        <a:ln>
          <a:noFill/>
        </a:ln>
      </dsp:spPr>
      <dsp:style>
        <a:lnRef idx="2">
          <a:schemeClr val="accent2">
            <a:hueOff val="-750000"/>
            <a:satOff val="-41960"/>
            <a:lumOff val="4314"/>
            <a:alpha val="100000"/>
          </a:schemeClr>
        </a:lnRef>
        <a:fillRef idx="1">
          <a:schemeClr val="accent2">
            <a:hueOff val="-750000"/>
            <a:satOff val="-41960"/>
            <a:lumOff val="4314"/>
            <a:alpha val="100000"/>
          </a:schemeClr>
        </a:fillRef>
        <a:effectRef idx="0">
          <a:scrgbClr r="0" g="0" b="0"/>
        </a:effectRef>
        <a:fontRef idx="minor">
          <a:schemeClr val="lt1"/>
        </a:fontRef>
      </dsp:style>
      <dsp:txBody>
        <a:bodyPr lIns="232665" tIns="0" rIns="232665" bIns="2286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US" sz="1800"/>
            <a:t>Thread Mutexs</a:t>
          </a:r>
        </a:p>
      </dsp:txBody>
      <dsp:txXfrm>
        <a:off x="2543884" y="2199645"/>
        <a:ext cx="2355448" cy="3299467"/>
      </dsp:txXfrm>
    </dsp:sp>
    <dsp:sp modelId="{E82F70F2-2634-4B67-A53A-ABDDF116600F}">
      <dsp:nvSpPr>
        <dsp:cNvPr id="10" name="Rectangles 9"/>
        <dsp:cNvSpPr/>
      </dsp:nvSpPr>
      <dsp:spPr bwMode="white">
        <a:xfrm>
          <a:off x="5087768" y="0"/>
          <a:ext cx="2355448" cy="2199645"/>
        </a:xfrm>
        <a:prstGeom prst="rect">
          <a:avLst/>
        </a:prstGeom>
        <a:noFill/>
        <a:ln>
          <a:noFill/>
        </a:ln>
      </dsp:spPr>
      <dsp:style>
        <a:lnRef idx="2">
          <a:schemeClr val="accent2">
            <a:hueOff val="-1500000"/>
            <a:satOff val="-83921"/>
            <a:lumOff val="8627"/>
            <a:alpha val="100000"/>
          </a:schemeClr>
        </a:lnRef>
        <a:fillRef idx="1">
          <a:schemeClr val="accent2">
            <a:hueOff val="-1500000"/>
            <a:satOff val="-83921"/>
            <a:lumOff val="8627"/>
            <a:alpha val="100000"/>
          </a:schemeClr>
        </a:fillRef>
        <a:effectRef idx="0">
          <a:scrgbClr r="0" g="0" b="0"/>
        </a:effectRef>
        <a:fontRef idx="minor">
          <a:schemeClr val="lt1"/>
        </a:fontRef>
      </dsp:style>
      <dsp:txBody>
        <a:bodyPr lIns="232665" tIns="165100" rIns="232665" bIns="16510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US"/>
            <a:t>03</a:t>
          </a:r>
        </a:p>
      </dsp:txBody>
      <dsp:txXfrm>
        <a:off x="5087768" y="0"/>
        <a:ext cx="2355448" cy="2199645"/>
      </dsp:txXfrm>
    </dsp:sp>
    <dsp:sp modelId="{DC507524-4EA0-4113-9FAE-08C8E7E8A09F}">
      <dsp:nvSpPr>
        <dsp:cNvPr id="11" name="Rectangles 10"/>
        <dsp:cNvSpPr/>
      </dsp:nvSpPr>
      <dsp:spPr bwMode="white">
        <a:xfrm>
          <a:off x="5087768" y="2199645"/>
          <a:ext cx="2355448" cy="3299467"/>
        </a:xfrm>
        <a:prstGeom prst="rect">
          <a:avLst/>
        </a:prstGeom>
        <a:noFill/>
        <a:ln>
          <a:noFill/>
        </a:ln>
      </dsp:spPr>
      <dsp:style>
        <a:lnRef idx="2">
          <a:schemeClr val="accent2">
            <a:hueOff val="-1500000"/>
            <a:satOff val="-83921"/>
            <a:lumOff val="8627"/>
            <a:alpha val="100000"/>
          </a:schemeClr>
        </a:lnRef>
        <a:fillRef idx="1">
          <a:schemeClr val="accent2">
            <a:hueOff val="-1500000"/>
            <a:satOff val="-83921"/>
            <a:lumOff val="8627"/>
            <a:alpha val="100000"/>
          </a:schemeClr>
        </a:fillRef>
        <a:effectRef idx="0">
          <a:scrgbClr r="0" g="0" b="0"/>
        </a:effectRef>
        <a:fontRef idx="minor">
          <a:schemeClr val="lt1"/>
        </a:fontRef>
      </dsp:style>
      <dsp:txBody>
        <a:bodyPr lIns="232665" tIns="0" rIns="232665" bIns="2286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US" sz="1800"/>
            <a:t>Thread Condition Variables</a:t>
          </a:r>
        </a:p>
      </dsp:txBody>
      <dsp:txXfrm>
        <a:off x="5087768" y="2199645"/>
        <a:ext cx="2355448" cy="3299467"/>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cxnId="4" type="sibTrans">
          <dgm:prSet phldrT="1"/>
          <dgm:t>
            <a:bodyPr/>
            <a:lstStyle/>
            <a:p>
              <a:r>
                <a:rPr/>
                <a:t>01</a:t>
              </a:r>
            </a:p>
          </dgm:t>
        </dgm:pt>
        <dgm:pt modelId="201" cxnId="5" type="sibTrans">
          <dgm:prSet phldrT="2"/>
          <dgm:t>
            <a:bodyPr/>
            <a:lstStyle/>
            <a:p>
              <a:r>
                <a:rPr/>
                <a:t>02</a:t>
              </a:r>
            </a:p>
          </dgm:t>
        </dgm:pt>
        <dgm:pt modelId="301" cxnId="6" type="sibTrans">
          <dgm:prSet phldrT="3"/>
          <dgm:t>
            <a:bodyPr/>
            <a:lstStyle/>
            <a:p>
              <a:r>
                <a:rP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stBulletLvl" val="2"/>
            <dgm:param type="txAnchorVert" val="t"/>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0EA517-E501-4CA8-AB90-E9279BB9084E}"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2F58D5-BC38-4BCB-8360-1EF771A3CE08}"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2F58D5-BC38-4BCB-8360-1EF771A3CE08}"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a:solidFill>
                  <a:srgbClr val="1B1B1B"/>
                </a:solidFill>
                <a:effectLst/>
                <a:latin typeface="Open Sans" panose="020B0606030504020204" pitchFamily="34" charset="0"/>
              </a:rPr>
              <a:t>Atomic là cơ chế độc quyền, chỉ có một thread duy nhất được truy cập thuộc tính tại một thời điểm. </a:t>
            </a:r>
            <a:endParaRPr lang="en-US" b="0" i="0">
              <a:solidFill>
                <a:srgbClr val="1B1B1B"/>
              </a:solidFill>
              <a:effectLst/>
              <a:latin typeface="Open Sans" panose="020B0606030504020204" pitchFamily="34" charset="0"/>
            </a:endParaRPr>
          </a:p>
          <a:p>
            <a:r>
              <a:rPr lang="vi-VN" b="0" i="0">
                <a:solidFill>
                  <a:srgbClr val="1B1B1B"/>
                </a:solidFill>
                <a:effectLst/>
                <a:latin typeface="Open Sans" panose="020B0606030504020204" pitchFamily="34" charset="0"/>
              </a:rPr>
              <a:t>Khi nhiều thread tham chiếu đến nó thì thread này thay đổi giá trị xong thì thread khác mới được quyền thay đổi, đảm bảo chỉ một thread được thay đổi giá trị ở một thời điểm. </a:t>
            </a:r>
            <a:endParaRPr lang="en-US" b="0" i="0">
              <a:solidFill>
                <a:srgbClr val="1B1B1B"/>
              </a:solidFill>
              <a:effectLst/>
              <a:latin typeface="Open Sans" panose="020B0606030504020204" pitchFamily="34" charset="0"/>
            </a:endParaRPr>
          </a:p>
          <a:p>
            <a:r>
              <a:rPr lang="vi-VN" b="0" i="0">
                <a:solidFill>
                  <a:srgbClr val="1B1B1B"/>
                </a:solidFill>
                <a:effectLst/>
                <a:latin typeface="Open Sans" panose="020B0606030504020204" pitchFamily="34" charset="0"/>
              </a:rPr>
              <a:t>Vì vậy, atomic là an toàn.</a:t>
            </a:r>
            <a:endParaRPr lang="en-US" b="0" i="0">
              <a:solidFill>
                <a:srgbClr val="1B1B1B"/>
              </a:solidFill>
              <a:effectLst/>
              <a:latin typeface="Open Sans" panose="020B0606030504020204" pitchFamily="34" charset="0"/>
            </a:endParaRPr>
          </a:p>
          <a:p>
            <a:endParaRPr lang="en-US" b="0" i="0">
              <a:solidFill>
                <a:srgbClr val="1B1B1B"/>
              </a:solidFill>
              <a:effectLst/>
              <a:latin typeface="Open Sans" panose="020B0606030504020204" pitchFamily="34" charset="0"/>
            </a:endParaRPr>
          </a:p>
          <a:p>
            <a:r>
              <a:rPr lang="vi-VN" b="0" i="0">
                <a:solidFill>
                  <a:srgbClr val="1B1B1B"/>
                </a:solidFill>
                <a:effectLst/>
                <a:latin typeface="Open Sans" panose="020B0606030504020204" pitchFamily="34" charset="0"/>
              </a:rPr>
              <a:t>Thuộc tính nonatomic, nhiều thread truy cập cùng thời điểm có thể thay đổi thuộc tính, không có cơ chế nào để bảo vệ thuộc tính. Vì vậy thuộc tính nonatomic không an toàn.</a:t>
            </a:r>
            <a:endParaRPr lang="en-US"/>
          </a:p>
          <a:p>
            <a:endParaRPr lang="en-US"/>
          </a:p>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t>mutual exclusion: loại trừ lẫn nhau.</a:t>
            </a:r>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a:solidFill>
                  <a:srgbClr val="000000"/>
                </a:solidFill>
                <a:effectLst/>
                <a:latin typeface="NewBaskervilleEF-Roman"/>
              </a:rPr>
              <a:t>Among the cases where we must use </a:t>
            </a:r>
            <a:r>
              <a:rPr lang="en-US" sz="1800" b="0" i="0">
                <a:solidFill>
                  <a:srgbClr val="000000"/>
                </a:solidFill>
                <a:effectLst/>
                <a:latin typeface="NewBaskervilleEF-RomanIta"/>
              </a:rPr>
              <a:t>pthread_mutex_init() </a:t>
            </a:r>
            <a:r>
              <a:rPr lang="en-US" sz="1800" b="0" i="0">
                <a:solidFill>
                  <a:srgbClr val="000000"/>
                </a:solidFill>
                <a:effectLst/>
                <a:latin typeface="NewBaskervilleEF-Roman"/>
              </a:rPr>
              <a:t>rather than a static</a:t>
            </a:r>
            <a:br>
              <a:rPr lang="en-US" sz="1800" b="0" i="0">
                <a:solidFill>
                  <a:srgbClr val="000000"/>
                </a:solidFill>
                <a:effectLst/>
                <a:latin typeface="NewBaskervilleEF-Roman"/>
              </a:rPr>
            </a:br>
            <a:r>
              <a:rPr lang="en-US" sz="1800" b="0" i="0">
                <a:solidFill>
                  <a:srgbClr val="000000"/>
                </a:solidFill>
                <a:effectLst/>
                <a:latin typeface="NewBaskervilleEF-Roman"/>
              </a:rPr>
              <a:t>initializer are the following:</a:t>
            </a:r>
            <a:endParaRPr lang="en-US" sz="1800" b="0" i="0">
              <a:solidFill>
                <a:srgbClr val="000000"/>
              </a:solidFill>
              <a:effectLst/>
              <a:latin typeface="NewBaskervilleEF-Roman"/>
            </a:endParaRPr>
          </a:p>
          <a:p>
            <a:br>
              <a:rPr lang="en-US" sz="1800" b="0" i="0">
                <a:solidFill>
                  <a:srgbClr val="000000"/>
                </a:solidFill>
                <a:effectLst/>
                <a:latin typeface="NewBaskervilleEF-Roman"/>
              </a:rPr>
            </a:br>
            <a:r>
              <a:rPr lang="en-US" sz="1800" b="0" i="0">
                <a:solidFill>
                  <a:srgbClr val="000000"/>
                </a:solidFill>
                <a:effectLst/>
                <a:latin typeface="NewBaskervilleEF-Roman"/>
              </a:rPr>
              <a:t>The mutex was dynamically allocated on the heap. For example, suppose that</a:t>
            </a:r>
            <a:br>
              <a:rPr lang="en-US" sz="1800" b="0" i="0">
                <a:solidFill>
                  <a:srgbClr val="000000"/>
                </a:solidFill>
                <a:effectLst/>
                <a:latin typeface="NewBaskervilleEF-Roman"/>
              </a:rPr>
            </a:br>
            <a:r>
              <a:rPr lang="en-US" sz="1800" b="0" i="0">
                <a:solidFill>
                  <a:srgbClr val="000000"/>
                </a:solidFill>
                <a:effectLst/>
                <a:latin typeface="NewBaskervilleEF-Roman"/>
              </a:rPr>
              <a:t>we create a dynamically allocated linked list of structures, and each structure in</a:t>
            </a:r>
            <a:br>
              <a:rPr lang="en-US" sz="1800" b="0" i="0">
                <a:solidFill>
                  <a:srgbClr val="000000"/>
                </a:solidFill>
                <a:effectLst/>
                <a:latin typeface="NewBaskervilleEF-Roman"/>
              </a:rPr>
            </a:br>
            <a:r>
              <a:rPr lang="en-US" sz="1800" b="0" i="0">
                <a:solidFill>
                  <a:srgbClr val="000000"/>
                </a:solidFill>
                <a:effectLst/>
                <a:latin typeface="NewBaskervilleEF-Roman"/>
              </a:rPr>
              <a:t>the list includes a </a:t>
            </a:r>
            <a:r>
              <a:rPr lang="en-US" sz="1800" b="0" i="0">
                <a:solidFill>
                  <a:srgbClr val="000000"/>
                </a:solidFill>
                <a:effectLst/>
                <a:latin typeface="NewBaskervilleEF-RomanIta"/>
              </a:rPr>
              <a:t>pthread_mutex_t </a:t>
            </a:r>
            <a:r>
              <a:rPr lang="en-US" sz="1800" b="0" i="0">
                <a:solidFill>
                  <a:srgbClr val="000000"/>
                </a:solidFill>
                <a:effectLst/>
                <a:latin typeface="NewBaskervilleEF-Roman"/>
              </a:rPr>
              <a:t>field that holds a mutex that is used to protect</a:t>
            </a:r>
            <a:br>
              <a:rPr lang="en-US" sz="1800" b="0" i="0">
                <a:solidFill>
                  <a:srgbClr val="000000"/>
                </a:solidFill>
                <a:effectLst/>
                <a:latin typeface="NewBaskervilleEF-Roman"/>
              </a:rPr>
            </a:br>
            <a:r>
              <a:rPr lang="en-US" sz="1800" b="0" i="0">
                <a:solidFill>
                  <a:srgbClr val="000000"/>
                </a:solidFill>
                <a:effectLst/>
                <a:latin typeface="NewBaskervilleEF-Roman"/>
              </a:rPr>
              <a:t>access to that structure.</a:t>
            </a:r>
            <a:endParaRPr lang="en-US" sz="1800" b="0" i="0">
              <a:solidFill>
                <a:srgbClr val="000000"/>
              </a:solidFill>
              <a:effectLst/>
              <a:latin typeface="NewBaskervilleEF-Roman"/>
            </a:endParaRPr>
          </a:p>
          <a:p>
            <a:br>
              <a:rPr lang="en-US" sz="1800" b="0" i="0">
                <a:solidFill>
                  <a:srgbClr val="000000"/>
                </a:solidFill>
                <a:effectLst/>
                <a:latin typeface="NewBaskervilleEF-Roman"/>
              </a:rPr>
            </a:br>
            <a:r>
              <a:rPr lang="en-US" sz="1800" b="0" i="0">
                <a:solidFill>
                  <a:srgbClr val="000000"/>
                </a:solidFill>
                <a:effectLst/>
                <a:latin typeface="NewBaskervilleEF-Roman"/>
              </a:rPr>
              <a:t>The mutex is an automatic variable allocated on the stack.</a:t>
            </a:r>
            <a:endParaRPr lang="en-US" sz="1800" b="0" i="0">
              <a:solidFill>
                <a:srgbClr val="000000"/>
              </a:solidFill>
              <a:effectLst/>
              <a:latin typeface="NewBaskervilleEF-Roman"/>
            </a:endParaRPr>
          </a:p>
          <a:p>
            <a:br>
              <a:rPr lang="en-US" sz="1800" b="0" i="0">
                <a:solidFill>
                  <a:srgbClr val="000000"/>
                </a:solidFill>
                <a:effectLst/>
                <a:latin typeface="NewBaskervilleEF-Roman"/>
              </a:rPr>
            </a:br>
            <a:r>
              <a:rPr lang="en-US" sz="1800" b="0" i="0">
                <a:solidFill>
                  <a:srgbClr val="000000"/>
                </a:solidFill>
                <a:effectLst/>
                <a:latin typeface="NewBaskervilleEF-Roman"/>
              </a:rPr>
              <a:t>We want to initialize a statically allocated mutex with attributes other than the</a:t>
            </a:r>
            <a:br>
              <a:rPr lang="en-US" sz="1800" b="0" i="0">
                <a:solidFill>
                  <a:srgbClr val="000000"/>
                </a:solidFill>
                <a:effectLst/>
                <a:latin typeface="NewBaskervilleEF-Roman"/>
              </a:rPr>
            </a:br>
            <a:r>
              <a:rPr lang="en-US" sz="1800" b="0" i="0">
                <a:solidFill>
                  <a:srgbClr val="000000"/>
                </a:solidFill>
                <a:effectLst/>
                <a:latin typeface="NewBaskervilleEF-Roman"/>
              </a:rPr>
              <a:t>defaults.</a:t>
            </a:r>
            <a:r>
              <a:rPr lang="en-US"/>
              <a:t> </a:t>
            </a:r>
            <a:br>
              <a:rPr lang="en-US"/>
            </a:br>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br>
              <a:rPr lang="en-US"/>
            </a:br>
            <a:r>
              <a:rPr lang="en-US" sz="1800" b="0" i="0">
                <a:solidFill>
                  <a:srgbClr val="000000"/>
                </a:solidFill>
                <a:effectLst/>
                <a:latin typeface="NewBaskervilleEF-Roman"/>
              </a:rPr>
              <a:t>As an example of the use of </a:t>
            </a:r>
            <a:r>
              <a:rPr lang="en-US" sz="1800" b="0" i="0">
                <a:solidFill>
                  <a:srgbClr val="000000"/>
                </a:solidFill>
                <a:effectLst/>
                <a:latin typeface="NewBaskervilleEF-RomanIta"/>
              </a:rPr>
              <a:t>pthread_detach()</a:t>
            </a:r>
            <a:r>
              <a:rPr lang="en-US" sz="1800" b="0" i="0">
                <a:solidFill>
                  <a:srgbClr val="000000"/>
                </a:solidFill>
                <a:effectLst/>
                <a:latin typeface="NewBaskervilleEF-Roman"/>
              </a:rPr>
              <a:t>, a thread can detach itself using the following call:</a:t>
            </a:r>
            <a:br>
              <a:rPr lang="en-US" sz="1800" b="0" i="0">
                <a:solidFill>
                  <a:srgbClr val="000000"/>
                </a:solidFill>
                <a:effectLst/>
                <a:latin typeface="NewBaskervilleEF-Roman"/>
              </a:rPr>
            </a:br>
            <a:r>
              <a:rPr lang="en-US" sz="1800" b="0" i="0">
                <a:solidFill>
                  <a:srgbClr val="000000"/>
                </a:solidFill>
                <a:effectLst/>
                <a:latin typeface="TheSansMonoCondensed-Plain"/>
              </a:rPr>
              <a:t>pthread_detach(pthread_self());</a:t>
            </a:r>
            <a:r>
              <a:rPr lang="en-US"/>
              <a:t> </a:t>
            </a:r>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br>
              <a:rPr lang="en-US"/>
            </a:br>
            <a:r>
              <a:rPr lang="en-US" sz="1800" b="0" i="0">
                <a:solidFill>
                  <a:srgbClr val="000000"/>
                </a:solidFill>
                <a:effectLst/>
                <a:latin typeface="NewBaskervilleEF-Roman"/>
              </a:rPr>
              <a:t>As an example of the use of </a:t>
            </a:r>
            <a:r>
              <a:rPr lang="en-US" sz="1800" b="0" i="0">
                <a:solidFill>
                  <a:srgbClr val="000000"/>
                </a:solidFill>
                <a:effectLst/>
                <a:latin typeface="NewBaskervilleEF-RomanIta"/>
              </a:rPr>
              <a:t>pthread_detach()</a:t>
            </a:r>
            <a:r>
              <a:rPr lang="en-US" sz="1800" b="0" i="0">
                <a:solidFill>
                  <a:srgbClr val="000000"/>
                </a:solidFill>
                <a:effectLst/>
                <a:latin typeface="NewBaskervilleEF-Roman"/>
              </a:rPr>
              <a:t>, a thread can detach itself using the following call:</a:t>
            </a:r>
            <a:br>
              <a:rPr lang="en-US" sz="1800" b="0" i="0">
                <a:solidFill>
                  <a:srgbClr val="000000"/>
                </a:solidFill>
                <a:effectLst/>
                <a:latin typeface="NewBaskervilleEF-Roman"/>
              </a:rPr>
            </a:br>
            <a:r>
              <a:rPr lang="en-US" sz="1800" b="0" i="0">
                <a:solidFill>
                  <a:srgbClr val="000000"/>
                </a:solidFill>
                <a:effectLst/>
                <a:latin typeface="TheSansMonoCondensed-Plain"/>
              </a:rPr>
              <a:t>pthread_detach(pthread_self());</a:t>
            </a:r>
            <a:r>
              <a:rPr lang="en-US"/>
              <a:t> </a:t>
            </a:r>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t>mutual exclusion: loại trừ lẫn nhau.</a:t>
            </a:r>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t>mutual exclusion: loại trừ lẫn nhau.</a:t>
            </a:r>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2F58D5-BC38-4BCB-8360-1EF771A3CE08}"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t>mutual exclusion: loại trừ lẫn nhau.</a:t>
            </a:r>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a:br>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endParaRPr lang="en-US" b="0" i="0">
              <a:solidFill>
                <a:srgbClr val="273239"/>
              </a:solidFill>
              <a:effectLst/>
              <a:latin typeface="urw-din"/>
            </a:endParaRPr>
          </a:p>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a:br>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sz="1800" b="0" i="0">
                <a:solidFill>
                  <a:srgbClr val="000000"/>
                </a:solidFill>
                <a:effectLst/>
                <a:latin typeface="NewBaskervilleEF-Roman"/>
              </a:rPr>
              <a:t>Threads are peers. Any thread in a process can use </a:t>
            </a:r>
            <a:r>
              <a:rPr lang="en-US" sz="1800" b="0" i="0">
                <a:solidFill>
                  <a:srgbClr val="000000"/>
                </a:solidFill>
                <a:effectLst/>
                <a:latin typeface="NewBaskervilleEF-RomanIta"/>
              </a:rPr>
              <a:t>pthread_join() </a:t>
            </a:r>
            <a:r>
              <a:rPr lang="en-US" sz="1800" b="0" i="0">
                <a:solidFill>
                  <a:srgbClr val="000000"/>
                </a:solidFill>
                <a:effectLst/>
                <a:latin typeface="NewBaskervilleEF-Roman"/>
              </a:rPr>
              <a:t>to join with</a:t>
            </a:r>
            <a:br>
              <a:rPr lang="en-US" sz="1800" b="0" i="0">
                <a:solidFill>
                  <a:srgbClr val="000000"/>
                </a:solidFill>
                <a:effectLst/>
                <a:latin typeface="NewBaskervilleEF-Roman"/>
              </a:rPr>
            </a:br>
            <a:r>
              <a:rPr lang="en-US" sz="1800" b="0" i="0">
                <a:solidFill>
                  <a:srgbClr val="000000"/>
                </a:solidFill>
                <a:effectLst/>
                <a:latin typeface="NewBaskervilleEF-Roman"/>
              </a:rPr>
              <a:t>any other thread in the process. For example, if thread A creates thread B,</a:t>
            </a:r>
            <a:br>
              <a:rPr lang="en-US" sz="1800" b="0" i="0">
                <a:solidFill>
                  <a:srgbClr val="000000"/>
                </a:solidFill>
                <a:effectLst/>
                <a:latin typeface="NewBaskervilleEF-Roman"/>
              </a:rPr>
            </a:br>
            <a:r>
              <a:rPr lang="en-US" sz="1800" b="0" i="0">
                <a:solidFill>
                  <a:srgbClr val="000000"/>
                </a:solidFill>
                <a:effectLst/>
                <a:latin typeface="NewBaskervilleEF-Roman"/>
              </a:rPr>
              <a:t>which creates thread C, then it is possible for thread A to join with thread C, or</a:t>
            </a:r>
            <a:br>
              <a:rPr lang="en-US" sz="1800" b="0" i="0">
                <a:solidFill>
                  <a:srgbClr val="000000"/>
                </a:solidFill>
                <a:effectLst/>
                <a:latin typeface="NewBaskervilleEF-Roman"/>
              </a:rPr>
            </a:br>
            <a:r>
              <a:rPr lang="en-US" sz="1800" b="0" i="0">
                <a:solidFill>
                  <a:srgbClr val="000000"/>
                </a:solidFill>
                <a:effectLst/>
                <a:latin typeface="NewBaskervilleEF-Roman"/>
              </a:rPr>
              <a:t>vice versa. This differs from the hierarchical relationship between processes.</a:t>
            </a:r>
            <a:br>
              <a:rPr lang="en-US" sz="1800" b="0" i="0">
                <a:solidFill>
                  <a:srgbClr val="000000"/>
                </a:solidFill>
                <a:effectLst/>
                <a:latin typeface="NewBaskervilleEF-Roman"/>
              </a:rPr>
            </a:br>
            <a:r>
              <a:rPr lang="en-US" sz="1800" b="0" i="0">
                <a:solidFill>
                  <a:srgbClr val="000000"/>
                </a:solidFill>
                <a:effectLst/>
                <a:latin typeface="NewBaskervilleEF-Roman"/>
              </a:rPr>
              <a:t>When a parent process creates a child using </a:t>
            </a:r>
            <a:r>
              <a:rPr lang="en-US" sz="1800" b="0" i="0">
                <a:solidFill>
                  <a:srgbClr val="000000"/>
                </a:solidFill>
                <a:effectLst/>
                <a:latin typeface="NewBaskervilleEF-RomanIta"/>
              </a:rPr>
              <a:t>fork()</a:t>
            </a:r>
            <a:r>
              <a:rPr lang="en-US" sz="1800" b="0" i="0">
                <a:solidFill>
                  <a:srgbClr val="000000"/>
                </a:solidFill>
                <a:effectLst/>
                <a:latin typeface="NewBaskervilleEF-Roman"/>
              </a:rPr>
              <a:t>, it is the only process that</a:t>
            </a:r>
            <a:br>
              <a:rPr lang="en-US" sz="1800" b="0" i="0">
                <a:solidFill>
                  <a:srgbClr val="000000"/>
                </a:solidFill>
                <a:effectLst/>
                <a:latin typeface="NewBaskervilleEF-Roman"/>
              </a:rPr>
            </a:br>
            <a:r>
              <a:rPr lang="en-US" sz="1800" b="0" i="0">
                <a:solidFill>
                  <a:srgbClr val="000000"/>
                </a:solidFill>
                <a:effectLst/>
                <a:latin typeface="NewBaskervilleEF-Roman"/>
              </a:rPr>
              <a:t>can </a:t>
            </a:r>
            <a:r>
              <a:rPr lang="en-US" sz="1800" b="0" i="0">
                <a:solidFill>
                  <a:srgbClr val="000000"/>
                </a:solidFill>
                <a:effectLst/>
                <a:latin typeface="NewBaskervilleEF-RomanIta"/>
              </a:rPr>
              <a:t>wait() </a:t>
            </a:r>
            <a:r>
              <a:rPr lang="en-US" sz="1800" b="0" i="0">
                <a:solidFill>
                  <a:srgbClr val="000000"/>
                </a:solidFill>
                <a:effectLst/>
                <a:latin typeface="NewBaskervilleEF-Roman"/>
              </a:rPr>
              <a:t>on that child. There is no such relationship between the thread that</a:t>
            </a:r>
            <a:br>
              <a:rPr lang="en-US" sz="1800" b="0" i="0">
                <a:solidFill>
                  <a:srgbClr val="000000"/>
                </a:solidFill>
                <a:effectLst/>
                <a:latin typeface="NewBaskervilleEF-Roman"/>
              </a:rPr>
            </a:br>
            <a:r>
              <a:rPr lang="en-US" sz="1800" b="0" i="0">
                <a:solidFill>
                  <a:srgbClr val="000000"/>
                </a:solidFill>
                <a:effectLst/>
                <a:latin typeface="NewBaskervilleEF-Roman"/>
              </a:rPr>
              <a:t>calls </a:t>
            </a:r>
            <a:r>
              <a:rPr lang="en-US" sz="1800" b="0" i="0">
                <a:solidFill>
                  <a:srgbClr val="000000"/>
                </a:solidFill>
                <a:effectLst/>
                <a:latin typeface="NewBaskervilleEF-RomanIta"/>
              </a:rPr>
              <a:t>pthread_create() </a:t>
            </a:r>
            <a:r>
              <a:rPr lang="en-US" sz="1800" b="0" i="0">
                <a:solidFill>
                  <a:srgbClr val="000000"/>
                </a:solidFill>
                <a:effectLst/>
                <a:latin typeface="NewBaskervilleEF-Roman"/>
              </a:rPr>
              <a:t>and the resulting new thread.</a:t>
            </a:r>
            <a:r>
              <a:rPr lang="en-US" sz="2800"/>
              <a:t> </a:t>
            </a:r>
            <a:br>
              <a:rPr lang="en-US" sz="2800"/>
            </a:br>
            <a:endParaRPr lang="en-US" b="0" i="0">
              <a:solidFill>
                <a:srgbClr val="273239"/>
              </a:solidFill>
              <a:effectLst/>
              <a:latin typeface="urw-din"/>
            </a:endParaRPr>
          </a:p>
          <a:p>
            <a:r>
              <a:rPr lang="en-US" sz="1800" b="0" i="0">
                <a:solidFill>
                  <a:srgbClr val="000000"/>
                </a:solidFill>
                <a:effectLst/>
                <a:latin typeface="NewBaskervilleEF-Roman"/>
              </a:rPr>
              <a:t>There is no way of saying “join with any thread” </a:t>
            </a:r>
            <a:br>
              <a:rPr lang="en-US"/>
            </a:br>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Detached  &lt;</a:t>
            </a:r>
            <a:r>
              <a:rPr lang="en-US" b="0" i="0">
                <a:solidFill>
                  <a:srgbClr val="5F6368"/>
                </a:solidFill>
                <a:effectLst/>
                <a:latin typeface="Roboto" panose="02000000000000000000" pitchFamily="2" charset="0"/>
              </a:rPr>
              <a:t>dəˈtaCHt&gt;</a:t>
            </a:r>
            <a:br>
              <a:rPr lang="en-US"/>
            </a:br>
            <a:r>
              <a:rPr lang="en-US"/>
              <a:t>thờ ơ, vô tư</a:t>
            </a:r>
            <a:endParaRPr lang="en-US"/>
          </a:p>
          <a:p>
            <a:r>
              <a:rPr lang="en-US"/>
              <a:t>Không quan tâm</a:t>
            </a:r>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br>
              <a:rPr lang="en-US"/>
            </a:br>
            <a:r>
              <a:rPr lang="en-US" sz="1800" b="0" i="0">
                <a:solidFill>
                  <a:srgbClr val="000000"/>
                </a:solidFill>
                <a:effectLst/>
                <a:latin typeface="NewBaskervilleEF-Roman"/>
              </a:rPr>
              <a:t>As an example of the use of </a:t>
            </a:r>
            <a:r>
              <a:rPr lang="en-US" sz="1800" b="0" i="0">
                <a:solidFill>
                  <a:srgbClr val="000000"/>
                </a:solidFill>
                <a:effectLst/>
                <a:latin typeface="NewBaskervilleEF-RomanIta"/>
              </a:rPr>
              <a:t>pthread_detach()</a:t>
            </a:r>
            <a:r>
              <a:rPr lang="en-US" sz="1800" b="0" i="0">
                <a:solidFill>
                  <a:srgbClr val="000000"/>
                </a:solidFill>
                <a:effectLst/>
                <a:latin typeface="NewBaskervilleEF-Roman"/>
              </a:rPr>
              <a:t>, a thread can detach itself using the following call:</a:t>
            </a:r>
            <a:br>
              <a:rPr lang="en-US" sz="1800" b="0" i="0">
                <a:solidFill>
                  <a:srgbClr val="000000"/>
                </a:solidFill>
                <a:effectLst/>
                <a:latin typeface="NewBaskervilleEF-Roman"/>
              </a:rPr>
            </a:br>
            <a:r>
              <a:rPr lang="en-US" sz="1800" b="0" i="0">
                <a:solidFill>
                  <a:srgbClr val="000000"/>
                </a:solidFill>
                <a:effectLst/>
                <a:latin typeface="TheSansMonoCondensed-Plain"/>
              </a:rPr>
              <a:t>pthread_detach(pthread_self());</a:t>
            </a:r>
            <a:r>
              <a:rPr lang="en-US"/>
              <a:t> </a:t>
            </a:r>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F378B660-CB7F-45AE-A6DF-7AAE94B3329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A2143-7ED4-4C07-8F8E-8588DCC8CA14}"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378B660-CB7F-45AE-A6DF-7AAE94B3329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A2143-7ED4-4C07-8F8E-8588DCC8CA14}"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378B660-CB7F-45AE-A6DF-7AAE94B3329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A2143-7ED4-4C07-8F8E-8588DCC8CA14}"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378B660-CB7F-45AE-A6DF-7AAE94B3329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A2143-7ED4-4C07-8F8E-8588DCC8CA1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F378B660-CB7F-45AE-A6DF-7AAE94B3329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A2143-7ED4-4C07-8F8E-8588DCC8CA14}"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F378B660-CB7F-45AE-A6DF-7AAE94B3329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2A2143-7ED4-4C07-8F8E-8588DCC8CA1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F378B660-CB7F-45AE-A6DF-7AAE94B3329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2A2143-7ED4-4C07-8F8E-8588DCC8CA1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F378B660-CB7F-45AE-A6DF-7AAE94B3329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2A2143-7ED4-4C07-8F8E-8588DCC8CA1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78B660-CB7F-45AE-A6DF-7AAE94B3329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2A2143-7ED4-4C07-8F8E-8588DCC8CA1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F378B660-CB7F-45AE-A6DF-7AAE94B3329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2A2143-7ED4-4C07-8F8E-8588DCC8CA14}"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F378B660-CB7F-45AE-A6DF-7AAE94B3329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2A2143-7ED4-4C07-8F8E-8588DCC8CA14}"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78B660-CB7F-45AE-A6DF-7AAE94B3329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2A2143-7ED4-4C07-8F8E-8588DCC8CA14}"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1.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Freeform: Shape 27"/>
          <p:cNvSpPr>
            <a:spLocks noGrp="1" noRot="1" noChangeAspect="1" noMove="1" noResize="1" noEditPoints="1" noAdjustHandles="1" noChangeArrowheads="1" noChangeShapeType="1" noTextEdit="1"/>
          </p:cNvSpPr>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Freeform: Shape 29"/>
          <p:cNvSpPr>
            <a:spLocks noGrp="1" noRot="1" noChangeAspect="1" noMove="1" noResize="1" noEditPoints="1" noAdjustHandles="1" noChangeArrowheads="1" noChangeShapeType="1" noTextEdit="1"/>
          </p:cNvSpPr>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p:cNvSpPr txBox="1"/>
          <p:nvPr/>
        </p:nvSpPr>
        <p:spPr>
          <a:xfrm>
            <a:off x="477981" y="1122363"/>
            <a:ext cx="4023360"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b="1" kern="1200">
                <a:solidFill>
                  <a:schemeClr val="tx1"/>
                </a:solidFill>
                <a:latin typeface="Times New Roman" panose="02020603050405020304" pitchFamily="18" charset="0"/>
                <a:ea typeface="+mj-ea"/>
                <a:cs typeface="Times New Roman" panose="02020603050405020304" pitchFamily="18" charset="0"/>
              </a:rPr>
              <a:t>Thread Management </a:t>
            </a:r>
            <a:endParaRPr lang="en-US" sz="4800" b="1" kern="1200">
              <a:solidFill>
                <a:schemeClr val="tx1"/>
              </a:solidFill>
              <a:latin typeface="Times New Roman" panose="02020603050405020304" pitchFamily="18" charset="0"/>
              <a:ea typeface="+mj-ea"/>
              <a:cs typeface="Times New Roman" panose="02020603050405020304" pitchFamily="18" charset="0"/>
            </a:endParaRPr>
          </a:p>
        </p:txBody>
      </p:sp>
      <p:sp>
        <p:nvSpPr>
          <p:cNvPr id="32" name="Rectangle 31"/>
          <p:cNvSpPr>
            <a:spLocks noGrp="1" noRot="1" noChangeAspect="1" noMove="1" noResize="1" noEditPoints="1" noAdjustHandles="1" noChangeArrowheads="1" noChangeShapeType="1" noTextEdit="1"/>
          </p:cNvSpPr>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4" name="Rectangle 33"/>
          <p:cNvSpPr>
            <a:spLocks noGrp="1" noRot="1" noChangeAspect="1" noMove="1" noResize="1" noEditPoints="1" noAdjustHandles="1" noChangeArrowheads="1" noChangeShapeType="1" noTextEdit="1"/>
          </p:cNvSpPr>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descr="Káº¿t quáº£ hÃ¬nh áº£nh cho beaglebone black pin"/>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5414356" y="1360226"/>
            <a:ext cx="6408836" cy="398629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1480" y="991443"/>
            <a:ext cx="4443154" cy="1087819"/>
          </a:xfrm>
          <a:prstGeom prst="rect">
            <a:avLst/>
          </a:prstGeom>
        </p:spPr>
        <p:txBody>
          <a:bodyPr vert="horz" lIns="91440" tIns="45720" rIns="91440" bIns="45720" rtlCol="0" anchor="b">
            <a:normAutofit lnSpcReduction="10000"/>
          </a:bodyPr>
          <a:lstStyle/>
          <a:p>
            <a:pPr lvl="0"/>
            <a:r>
              <a:rPr lang="en-US" sz="3600" b="1"/>
              <a:t>Thread Synchronization</a:t>
            </a:r>
            <a:endParaRPr lang="en-US" sz="3600" b="0"/>
          </a:p>
        </p:txBody>
      </p:sp>
      <p:sp>
        <p:nvSpPr>
          <p:cNvPr id="14" name="TextBox 13"/>
          <p:cNvSpPr txBox="1"/>
          <p:nvPr/>
        </p:nvSpPr>
        <p:spPr>
          <a:xfrm>
            <a:off x="5606885" y="2413256"/>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7" name="TextBox 16"/>
          <p:cNvSpPr txBox="1"/>
          <p:nvPr/>
        </p:nvSpPr>
        <p:spPr>
          <a:xfrm>
            <a:off x="0" y="6443866"/>
            <a:ext cx="12192000" cy="923330"/>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grpSp>
        <p:nvGrpSpPr>
          <p:cNvPr id="32" name="Group 31"/>
          <p:cNvGrpSpPr/>
          <p:nvPr/>
        </p:nvGrpSpPr>
        <p:grpSpPr>
          <a:xfrm>
            <a:off x="4962293" y="2626035"/>
            <a:ext cx="7029243" cy="2390362"/>
            <a:chOff x="0" y="1419690"/>
            <a:chExt cx="6900512" cy="4019400"/>
          </a:xfrm>
        </p:grpSpPr>
        <p:sp>
          <p:nvSpPr>
            <p:cNvPr id="36" name="Rectangle 35"/>
            <p:cNvSpPr/>
            <p:nvPr/>
          </p:nvSpPr>
          <p:spPr>
            <a:xfrm>
              <a:off x="0" y="1419690"/>
              <a:ext cx="6900512" cy="4019400"/>
            </a:xfrm>
            <a:prstGeom prst="rect">
              <a:avLst/>
            </a:prstGeom>
          </p:spPr>
          <p:style>
            <a:lnRef idx="2">
              <a:schemeClr val="accent2">
                <a:hueOff val="-1455363"/>
                <a:satOff val="-83927"/>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7" name="TextBox 36"/>
            <p:cNvSpPr txBox="1"/>
            <p:nvPr/>
          </p:nvSpPr>
          <p:spPr>
            <a:xfrm>
              <a:off x="0" y="1419690"/>
              <a:ext cx="6900512" cy="40194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p>
              <a:pPr marL="228600" lvl="1" indent="-228600" algn="l" defTabSz="977900">
                <a:lnSpc>
                  <a:spcPct val="90000"/>
                </a:lnSpc>
                <a:spcBef>
                  <a:spcPct val="0"/>
                </a:spcBef>
                <a:spcAft>
                  <a:spcPct val="15000"/>
                </a:spcAft>
                <a:buChar char="•"/>
              </a:pPr>
              <a:r>
                <a:rPr lang="en-US" sz="2000"/>
                <a:t>Atomic: Tại một thời điểm chỉ có một thread duy nhất được truy cập vào tài nguyên được chia sẻ (shared resource). Vì vậy, atomic an toàn.</a:t>
              </a:r>
              <a:endParaRPr lang="en-US" sz="2000"/>
            </a:p>
            <a:p>
              <a:pPr marL="228600" lvl="1" indent="-228600" algn="l" defTabSz="977900">
                <a:lnSpc>
                  <a:spcPct val="90000"/>
                </a:lnSpc>
                <a:spcBef>
                  <a:spcPct val="0"/>
                </a:spcBef>
                <a:spcAft>
                  <a:spcPct val="15000"/>
                </a:spcAft>
                <a:buChar char="•"/>
              </a:pPr>
              <a:r>
                <a:rPr lang="en-US" sz="2000"/>
                <a:t>Nonatomic: Nhiều threads có thể truy cập vào shared resource cùng một thời điểm. Vì vậy, nonatomic không an toàn.</a:t>
              </a:r>
              <a:endParaRPr lang="en-US" sz="2000"/>
            </a:p>
          </p:txBody>
        </p:sp>
      </p:grpSp>
      <p:grpSp>
        <p:nvGrpSpPr>
          <p:cNvPr id="33" name="Group 32"/>
          <p:cNvGrpSpPr/>
          <p:nvPr/>
        </p:nvGrpSpPr>
        <p:grpSpPr>
          <a:xfrm>
            <a:off x="5228798" y="2075487"/>
            <a:ext cx="4830358" cy="649440"/>
            <a:chOff x="345025" y="1094970"/>
            <a:chExt cx="4830358" cy="649440"/>
          </a:xfrm>
        </p:grpSpPr>
        <p:sp>
          <p:nvSpPr>
            <p:cNvPr id="34" name="Rectangle: Rounded Corners 33"/>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7"/>
                <a:lumOff val="8628"/>
                <a:alphaOff val="0"/>
              </a:schemeClr>
            </a:fillRef>
            <a:effectRef idx="0">
              <a:schemeClr val="accent2">
                <a:hueOff val="-1455363"/>
                <a:satOff val="-83927"/>
                <a:lumOff val="8628"/>
                <a:alphaOff val="0"/>
              </a:schemeClr>
            </a:effectRef>
            <a:fontRef idx="minor">
              <a:schemeClr val="lt1"/>
            </a:fontRef>
          </p:style>
        </p:sp>
        <p:sp>
          <p:nvSpPr>
            <p:cNvPr id="35" name="Rectangle: Rounded Corners 9"/>
            <p:cNvSpPr txBox="1"/>
            <p:nvPr/>
          </p:nvSpPr>
          <p:spPr>
            <a:xfrm>
              <a:off x="376728" y="1126673"/>
              <a:ext cx="4766952"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114300">
                <a:lnSpc>
                  <a:spcPct val="90000"/>
                </a:lnSpc>
                <a:spcAft>
                  <a:spcPts val="600"/>
                </a:spcAft>
              </a:pPr>
              <a:r>
                <a:rPr lang="en-US" sz="2400" b="1"/>
                <a:t>Atomic/ Nonatomic</a:t>
              </a:r>
              <a:endParaRPr lang="en-US" sz="2400" b="1"/>
            </a:p>
          </p:txBody>
        </p:sp>
      </p:grpSp>
      <p:sp>
        <p:nvSpPr>
          <p:cNvPr id="18" name="TextBox 17"/>
          <p:cNvSpPr txBox="1"/>
          <p:nvPr/>
        </p:nvSpPr>
        <p:spPr>
          <a:xfrm>
            <a:off x="200464" y="2508748"/>
            <a:ext cx="4654170" cy="349286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000" b="1"/>
              <a:t>Atomic/Nonatomic</a:t>
            </a:r>
            <a:br>
              <a:rPr lang="en-US" sz="2000"/>
            </a:br>
            <a:endParaRPr lang="en-US" sz="2000"/>
          </a:p>
        </p:txBody>
      </p:sp>
      <p:sp>
        <p:nvSpPr>
          <p:cNvPr id="19" name="TextBox 18"/>
          <p:cNvSpPr txBox="1"/>
          <p:nvPr/>
        </p:nvSpPr>
        <p:spPr>
          <a:xfrm>
            <a:off x="5606885" y="4647065"/>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3" name="TextBox 12"/>
          <p:cNvSpPr txBox="1"/>
          <p:nvPr/>
        </p:nvSpPr>
        <p:spPr>
          <a:xfrm>
            <a:off x="5499226" y="5016397"/>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1480" y="991443"/>
            <a:ext cx="4443154" cy="1087819"/>
          </a:xfrm>
          <a:prstGeom prst="rect">
            <a:avLst/>
          </a:prstGeom>
        </p:spPr>
        <p:txBody>
          <a:bodyPr vert="horz" lIns="91440" tIns="45720" rIns="91440" bIns="45720" rtlCol="0" anchor="b">
            <a:normAutofit lnSpcReduction="10000"/>
          </a:bodyPr>
          <a:lstStyle/>
          <a:p>
            <a:pPr lvl="0"/>
            <a:r>
              <a:rPr lang="en-US" sz="3600" b="1"/>
              <a:t>Thread Synchronization</a:t>
            </a:r>
            <a:endParaRPr lang="en-US" sz="3600" b="0"/>
          </a:p>
        </p:txBody>
      </p:sp>
      <p:sp>
        <p:nvSpPr>
          <p:cNvPr id="14" name="TextBox 13"/>
          <p:cNvSpPr txBox="1"/>
          <p:nvPr/>
        </p:nvSpPr>
        <p:spPr>
          <a:xfrm>
            <a:off x="5606885" y="2413256"/>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7" name="TextBox 16"/>
          <p:cNvSpPr txBox="1"/>
          <p:nvPr/>
        </p:nvSpPr>
        <p:spPr>
          <a:xfrm>
            <a:off x="0" y="6443866"/>
            <a:ext cx="12192000" cy="923330"/>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grpSp>
        <p:nvGrpSpPr>
          <p:cNvPr id="32" name="Group 31"/>
          <p:cNvGrpSpPr/>
          <p:nvPr/>
        </p:nvGrpSpPr>
        <p:grpSpPr>
          <a:xfrm>
            <a:off x="4962293" y="2626034"/>
            <a:ext cx="7029243" cy="2490495"/>
            <a:chOff x="0" y="1419690"/>
            <a:chExt cx="6900512" cy="4019400"/>
          </a:xfrm>
        </p:grpSpPr>
        <p:sp>
          <p:nvSpPr>
            <p:cNvPr id="36" name="Rectangle 35"/>
            <p:cNvSpPr/>
            <p:nvPr/>
          </p:nvSpPr>
          <p:spPr>
            <a:xfrm>
              <a:off x="0" y="1419690"/>
              <a:ext cx="6900512" cy="4019400"/>
            </a:xfrm>
            <a:prstGeom prst="rect">
              <a:avLst/>
            </a:prstGeom>
          </p:spPr>
          <p:style>
            <a:lnRef idx="2">
              <a:schemeClr val="accent2">
                <a:hueOff val="-1455363"/>
                <a:satOff val="-83927"/>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7" name="TextBox 36"/>
            <p:cNvSpPr txBox="1"/>
            <p:nvPr/>
          </p:nvSpPr>
          <p:spPr>
            <a:xfrm>
              <a:off x="0" y="1419690"/>
              <a:ext cx="6900512" cy="40194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p>
              <a:pPr marL="228600" lvl="1" indent="-228600" algn="l" defTabSz="977900">
                <a:lnSpc>
                  <a:spcPct val="90000"/>
                </a:lnSpc>
                <a:spcBef>
                  <a:spcPct val="0"/>
                </a:spcBef>
                <a:spcAft>
                  <a:spcPct val="15000"/>
                </a:spcAft>
                <a:buChar char="•"/>
              </a:pPr>
              <a:r>
                <a:rPr lang="en-US" sz="2000"/>
                <a:t>Thuật ngữ critical section được dùng để chỉ đoạn code truy cập vào vùng tài nguyên được chia sẻ giữa (shared resource) giữa các threads và việc thực thi của nó nằm trong bối cảnh atomic. Tức là, thời điểm đoạn code được thực thi sẽ không bị gián đoạn bởi bất cứ một thread nào truy cập đồng thời vào shared resource đó.</a:t>
              </a:r>
              <a:endParaRPr lang="en-US" sz="2000"/>
            </a:p>
          </p:txBody>
        </p:sp>
      </p:grpSp>
      <p:grpSp>
        <p:nvGrpSpPr>
          <p:cNvPr id="33" name="Group 32"/>
          <p:cNvGrpSpPr/>
          <p:nvPr/>
        </p:nvGrpSpPr>
        <p:grpSpPr>
          <a:xfrm>
            <a:off x="5228798" y="2075487"/>
            <a:ext cx="4830358" cy="649440"/>
            <a:chOff x="345025" y="1094970"/>
            <a:chExt cx="4830358" cy="649440"/>
          </a:xfrm>
        </p:grpSpPr>
        <p:sp>
          <p:nvSpPr>
            <p:cNvPr id="34" name="Rectangle: Rounded Corners 33"/>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7"/>
                <a:lumOff val="8628"/>
                <a:alphaOff val="0"/>
              </a:schemeClr>
            </a:fillRef>
            <a:effectRef idx="0">
              <a:schemeClr val="accent2">
                <a:hueOff val="-1455363"/>
                <a:satOff val="-83927"/>
                <a:lumOff val="8628"/>
                <a:alphaOff val="0"/>
              </a:schemeClr>
            </a:effectRef>
            <a:fontRef idx="minor">
              <a:schemeClr val="lt1"/>
            </a:fontRef>
          </p:style>
        </p:sp>
        <p:sp>
          <p:nvSpPr>
            <p:cNvPr id="35" name="Rectangle: Rounded Corners 9"/>
            <p:cNvSpPr txBox="1"/>
            <p:nvPr/>
          </p:nvSpPr>
          <p:spPr>
            <a:xfrm>
              <a:off x="376728" y="1126673"/>
              <a:ext cx="4766952"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114300">
                <a:lnSpc>
                  <a:spcPct val="90000"/>
                </a:lnSpc>
                <a:spcAft>
                  <a:spcPts val="600"/>
                </a:spcAft>
              </a:pPr>
              <a:r>
                <a:rPr lang="en-US" sz="2400" b="1"/>
                <a:t>Crictical Section</a:t>
              </a:r>
              <a:endParaRPr lang="en-US" sz="2400" b="1"/>
            </a:p>
          </p:txBody>
        </p:sp>
      </p:grpSp>
      <p:sp>
        <p:nvSpPr>
          <p:cNvPr id="18" name="TextBox 17"/>
          <p:cNvSpPr txBox="1"/>
          <p:nvPr/>
        </p:nvSpPr>
        <p:spPr>
          <a:xfrm>
            <a:off x="200464" y="2508748"/>
            <a:ext cx="4654170" cy="349286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000" b="1"/>
              <a:t>Critical Section</a:t>
            </a:r>
            <a:br>
              <a:rPr lang="en-US" sz="2000"/>
            </a:br>
            <a:endParaRPr lang="en-US" sz="2000"/>
          </a:p>
        </p:txBody>
      </p:sp>
      <p:sp>
        <p:nvSpPr>
          <p:cNvPr id="19" name="TextBox 18"/>
          <p:cNvSpPr txBox="1"/>
          <p:nvPr/>
        </p:nvSpPr>
        <p:spPr>
          <a:xfrm>
            <a:off x="5606885" y="4647065"/>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3" name="TextBox 12"/>
          <p:cNvSpPr txBox="1"/>
          <p:nvPr/>
        </p:nvSpPr>
        <p:spPr>
          <a:xfrm>
            <a:off x="5499226" y="5016397"/>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1480" y="991443"/>
            <a:ext cx="4443154" cy="1087819"/>
          </a:xfrm>
          <a:prstGeom prst="rect">
            <a:avLst/>
          </a:prstGeom>
        </p:spPr>
        <p:txBody>
          <a:bodyPr vert="horz" lIns="91440" tIns="45720" rIns="91440" bIns="45720" rtlCol="0" anchor="b">
            <a:normAutofit fontScale="92500" lnSpcReduction="10000"/>
          </a:bodyPr>
          <a:lstStyle/>
          <a:p>
            <a:pPr lvl="0"/>
            <a:r>
              <a:rPr lang="en-US" sz="3600" b="1"/>
              <a:t>Thread Synchronization – Mutex</a:t>
            </a:r>
            <a:endParaRPr lang="en-US" sz="3600" b="0"/>
          </a:p>
        </p:txBody>
      </p:sp>
      <p:sp>
        <p:nvSpPr>
          <p:cNvPr id="14" name="TextBox 13"/>
          <p:cNvSpPr txBox="1"/>
          <p:nvPr/>
        </p:nvSpPr>
        <p:spPr>
          <a:xfrm>
            <a:off x="5606885" y="2413256"/>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7" name="TextBox 16"/>
          <p:cNvSpPr txBox="1"/>
          <p:nvPr/>
        </p:nvSpPr>
        <p:spPr>
          <a:xfrm>
            <a:off x="0" y="6443866"/>
            <a:ext cx="12192000" cy="923330"/>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grpSp>
        <p:nvGrpSpPr>
          <p:cNvPr id="32" name="Group 31"/>
          <p:cNvGrpSpPr/>
          <p:nvPr/>
        </p:nvGrpSpPr>
        <p:grpSpPr>
          <a:xfrm>
            <a:off x="4870809" y="2406929"/>
            <a:ext cx="7029243" cy="3861524"/>
            <a:chOff x="0" y="1419690"/>
            <a:chExt cx="6900512" cy="4019400"/>
          </a:xfrm>
        </p:grpSpPr>
        <p:sp>
          <p:nvSpPr>
            <p:cNvPr id="36" name="Rectangle 35"/>
            <p:cNvSpPr/>
            <p:nvPr/>
          </p:nvSpPr>
          <p:spPr>
            <a:xfrm>
              <a:off x="0" y="1419690"/>
              <a:ext cx="6900512" cy="4019400"/>
            </a:xfrm>
            <a:prstGeom prst="rect">
              <a:avLst/>
            </a:prstGeom>
          </p:spPr>
          <p:style>
            <a:lnRef idx="2">
              <a:schemeClr val="accent2">
                <a:hueOff val="-1455363"/>
                <a:satOff val="-83927"/>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7" name="TextBox 36"/>
            <p:cNvSpPr txBox="1"/>
            <p:nvPr/>
          </p:nvSpPr>
          <p:spPr>
            <a:xfrm>
              <a:off x="0" y="1419690"/>
              <a:ext cx="6900512" cy="40194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p>
              <a:pPr marL="228600" lvl="1" indent="-228600" algn="l" defTabSz="977900">
                <a:lnSpc>
                  <a:spcPct val="90000"/>
                </a:lnSpc>
                <a:spcBef>
                  <a:spcPct val="0"/>
                </a:spcBef>
                <a:spcAft>
                  <a:spcPct val="15000"/>
                </a:spcAft>
                <a:buChar char="•"/>
              </a:pPr>
              <a:r>
                <a:rPr lang="en-US" sz="2000"/>
                <a:t>Mutex (mutual exclusion) là một kĩ thuật được sử dụng để đảm bảo rằng tại một thời điểm chỉ có 1 thread mới có quyền truy cập vào các tài nguyên dùng chung (shared resources).</a:t>
              </a:r>
              <a:endParaRPr lang="en-US" sz="2000"/>
            </a:p>
            <a:p>
              <a:pPr marL="228600" lvl="1" indent="-228600" algn="l" defTabSz="977900">
                <a:lnSpc>
                  <a:spcPct val="90000"/>
                </a:lnSpc>
                <a:spcBef>
                  <a:spcPct val="0"/>
                </a:spcBef>
                <a:spcAft>
                  <a:spcPct val="15000"/>
                </a:spcAft>
                <a:buChar char="•"/>
              </a:pPr>
              <a:endParaRPr lang="en-US" sz="2000"/>
            </a:p>
            <a:p>
              <a:pPr marL="228600" lvl="1" indent="-228600" algn="l" defTabSz="977900">
                <a:lnSpc>
                  <a:spcPct val="90000"/>
                </a:lnSpc>
                <a:spcBef>
                  <a:spcPct val="0"/>
                </a:spcBef>
                <a:spcAft>
                  <a:spcPct val="15000"/>
                </a:spcAft>
                <a:buChar char="•"/>
              </a:pPr>
              <a:r>
                <a:rPr lang="en-US" sz="2000"/>
                <a:t>Việc triển khai mutex nhìn chung thực hiện qua 3 bước:</a:t>
              </a:r>
              <a:endParaRPr lang="en-US" sz="2000"/>
            </a:p>
            <a:p>
              <a:pPr marL="685800" lvl="2" indent="-228600" defTabSz="977900">
                <a:lnSpc>
                  <a:spcPct val="90000"/>
                </a:lnSpc>
                <a:spcBef>
                  <a:spcPct val="0"/>
                </a:spcBef>
                <a:spcAft>
                  <a:spcPct val="15000"/>
                </a:spcAft>
                <a:buChar char="•"/>
              </a:pPr>
              <a:r>
                <a:rPr lang="en-US" sz="2000"/>
                <a:t>Khởi tạo khóa mutex</a:t>
              </a:r>
              <a:endParaRPr lang="en-US" sz="2000"/>
            </a:p>
            <a:p>
              <a:pPr marL="685800" lvl="2" indent="-228600" defTabSz="977900">
                <a:lnSpc>
                  <a:spcPct val="90000"/>
                </a:lnSpc>
                <a:spcBef>
                  <a:spcPct val="0"/>
                </a:spcBef>
                <a:spcAft>
                  <a:spcPct val="15000"/>
                </a:spcAft>
                <a:buFontTx/>
                <a:buChar char="•"/>
              </a:pPr>
              <a:r>
                <a:rPr lang="en-US" sz="2000"/>
                <a:t>Thực hiện hiện khóa mutex cho các shared resource trước khi vào critical section.</a:t>
              </a:r>
              <a:endParaRPr lang="en-US" sz="2000"/>
            </a:p>
            <a:p>
              <a:pPr marL="685800" lvl="2" indent="-228600" defTabSz="977900">
                <a:lnSpc>
                  <a:spcPct val="90000"/>
                </a:lnSpc>
                <a:spcBef>
                  <a:spcPct val="0"/>
                </a:spcBef>
                <a:spcAft>
                  <a:spcPct val="15000"/>
                </a:spcAft>
                <a:buChar char="•"/>
              </a:pPr>
              <a:r>
                <a:rPr lang="en-US" sz="2000"/>
                <a:t>Thực hiện truy cập vào shared resources.</a:t>
              </a:r>
              <a:endParaRPr lang="en-US" sz="2000"/>
            </a:p>
            <a:p>
              <a:pPr marL="685800" lvl="2" indent="-228600" defTabSz="977900">
                <a:lnSpc>
                  <a:spcPct val="90000"/>
                </a:lnSpc>
                <a:spcBef>
                  <a:spcPct val="0"/>
                </a:spcBef>
                <a:spcAft>
                  <a:spcPct val="15000"/>
                </a:spcAft>
                <a:buChar char="•"/>
              </a:pPr>
              <a:r>
                <a:rPr lang="en-US" sz="2000"/>
                <a:t>Mở khóa/giải phóng khóa mutex.</a:t>
              </a:r>
              <a:endParaRPr lang="en-US" sz="2000"/>
            </a:p>
          </p:txBody>
        </p:sp>
      </p:grpSp>
      <p:grpSp>
        <p:nvGrpSpPr>
          <p:cNvPr id="33" name="Group 32"/>
          <p:cNvGrpSpPr/>
          <p:nvPr/>
        </p:nvGrpSpPr>
        <p:grpSpPr>
          <a:xfrm>
            <a:off x="5137314" y="1856381"/>
            <a:ext cx="4830358" cy="649440"/>
            <a:chOff x="345025" y="1094970"/>
            <a:chExt cx="4830358" cy="649440"/>
          </a:xfrm>
        </p:grpSpPr>
        <p:sp>
          <p:nvSpPr>
            <p:cNvPr id="34" name="Rectangle: Rounded Corners 33"/>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7"/>
                <a:lumOff val="8628"/>
                <a:alphaOff val="0"/>
              </a:schemeClr>
            </a:fillRef>
            <a:effectRef idx="0">
              <a:schemeClr val="accent2">
                <a:hueOff val="-1455363"/>
                <a:satOff val="-83927"/>
                <a:lumOff val="8628"/>
                <a:alphaOff val="0"/>
              </a:schemeClr>
            </a:effectRef>
            <a:fontRef idx="minor">
              <a:schemeClr val="lt1"/>
            </a:fontRef>
          </p:style>
        </p:sp>
        <p:sp>
          <p:nvSpPr>
            <p:cNvPr id="35" name="Rectangle: Rounded Corners 9"/>
            <p:cNvSpPr txBox="1"/>
            <p:nvPr/>
          </p:nvSpPr>
          <p:spPr>
            <a:xfrm>
              <a:off x="376728" y="1126673"/>
              <a:ext cx="4766952"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114300">
                <a:lnSpc>
                  <a:spcPct val="90000"/>
                </a:lnSpc>
                <a:spcAft>
                  <a:spcPts val="600"/>
                </a:spcAft>
              </a:pPr>
              <a:r>
                <a:rPr lang="en-US" sz="2400" b="1"/>
                <a:t>Mutex</a:t>
              </a:r>
              <a:endParaRPr lang="en-US" sz="2400" b="1"/>
            </a:p>
          </p:txBody>
        </p:sp>
      </p:grpSp>
      <p:sp>
        <p:nvSpPr>
          <p:cNvPr id="18" name="TextBox 17"/>
          <p:cNvSpPr txBox="1"/>
          <p:nvPr/>
        </p:nvSpPr>
        <p:spPr>
          <a:xfrm>
            <a:off x="200464" y="2508748"/>
            <a:ext cx="4654170" cy="349286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000" b="1"/>
              <a:t>Mutex</a:t>
            </a:r>
            <a:br>
              <a:rPr lang="en-US" sz="2000"/>
            </a:br>
            <a:endParaRPr lang="en-US" sz="2000"/>
          </a:p>
        </p:txBody>
      </p:sp>
      <p:sp>
        <p:nvSpPr>
          <p:cNvPr id="19" name="TextBox 18"/>
          <p:cNvSpPr txBox="1"/>
          <p:nvPr/>
        </p:nvSpPr>
        <p:spPr>
          <a:xfrm>
            <a:off x="6617024" y="4647065"/>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3" name="TextBox 12"/>
          <p:cNvSpPr txBox="1"/>
          <p:nvPr/>
        </p:nvSpPr>
        <p:spPr>
          <a:xfrm>
            <a:off x="5499226" y="5016397"/>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1480" y="991443"/>
            <a:ext cx="4443154" cy="1087819"/>
          </a:xfrm>
          <a:prstGeom prst="rect">
            <a:avLst/>
          </a:prstGeom>
        </p:spPr>
        <p:txBody>
          <a:bodyPr vert="horz" lIns="91440" tIns="45720" rIns="91440" bIns="45720" rtlCol="0" anchor="b">
            <a:normAutofit fontScale="92500" lnSpcReduction="10000"/>
          </a:bodyPr>
          <a:lstStyle/>
          <a:p>
            <a:pPr lvl="0"/>
            <a:r>
              <a:rPr lang="en-US" sz="3600" b="1"/>
              <a:t>Thread Synchronization – Mutex</a:t>
            </a:r>
            <a:endParaRPr lang="en-US" sz="3600" b="0"/>
          </a:p>
        </p:txBody>
      </p:sp>
      <p:sp>
        <p:nvSpPr>
          <p:cNvPr id="14" name="TextBox 13"/>
          <p:cNvSpPr txBox="1"/>
          <p:nvPr/>
        </p:nvSpPr>
        <p:spPr>
          <a:xfrm>
            <a:off x="5606885" y="2413256"/>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7" name="TextBox 16"/>
          <p:cNvSpPr txBox="1"/>
          <p:nvPr/>
        </p:nvSpPr>
        <p:spPr>
          <a:xfrm>
            <a:off x="0" y="6443866"/>
            <a:ext cx="12192000" cy="923330"/>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grpSp>
        <p:nvGrpSpPr>
          <p:cNvPr id="32" name="Group 31"/>
          <p:cNvGrpSpPr/>
          <p:nvPr/>
        </p:nvGrpSpPr>
        <p:grpSpPr>
          <a:xfrm>
            <a:off x="4962293" y="2626035"/>
            <a:ext cx="7029243" cy="3610378"/>
            <a:chOff x="0" y="1419690"/>
            <a:chExt cx="6900512" cy="4019400"/>
          </a:xfrm>
        </p:grpSpPr>
        <p:sp>
          <p:nvSpPr>
            <p:cNvPr id="36" name="Rectangle 35"/>
            <p:cNvSpPr/>
            <p:nvPr/>
          </p:nvSpPr>
          <p:spPr>
            <a:xfrm>
              <a:off x="0" y="1419690"/>
              <a:ext cx="6900512" cy="4019400"/>
            </a:xfrm>
            <a:prstGeom prst="rect">
              <a:avLst/>
            </a:prstGeom>
          </p:spPr>
          <p:style>
            <a:lnRef idx="2">
              <a:schemeClr val="accent2">
                <a:hueOff val="-1455363"/>
                <a:satOff val="-83927"/>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7" name="TextBox 36"/>
            <p:cNvSpPr txBox="1"/>
            <p:nvPr/>
          </p:nvSpPr>
          <p:spPr>
            <a:xfrm>
              <a:off x="0" y="1419690"/>
              <a:ext cx="6900512" cy="40194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p>
              <a:pPr marL="228600" lvl="1" indent="-228600" algn="l" defTabSz="977900">
                <a:lnSpc>
                  <a:spcPct val="90000"/>
                </a:lnSpc>
                <a:spcBef>
                  <a:spcPct val="0"/>
                </a:spcBef>
                <a:spcAft>
                  <a:spcPct val="15000"/>
                </a:spcAft>
                <a:buChar char="•"/>
              </a:pPr>
              <a:r>
                <a:rPr lang="en-US" sz="2000"/>
                <a:t>Khóa mutex là một biến kiểu pthread_mutex_t. Trước khi sử dụng thì ta luôn phải khởi tạo khóa mutex.</a:t>
              </a:r>
              <a:endParaRPr lang="en-US" sz="2000"/>
            </a:p>
            <a:p>
              <a:pPr marL="228600" lvl="1" indent="-228600" defTabSz="977900">
                <a:lnSpc>
                  <a:spcPct val="90000"/>
                </a:lnSpc>
                <a:spcBef>
                  <a:spcPct val="0"/>
                </a:spcBef>
                <a:spcAft>
                  <a:spcPct val="15000"/>
                </a:spcAft>
                <a:buFontTx/>
                <a:buChar char="•"/>
              </a:pPr>
              <a:r>
                <a:rPr lang="en-US" sz="2000"/>
                <a:t>Khóa mutex có thể được cấp phát tĩnh hoặc động.</a:t>
              </a:r>
              <a:endParaRPr lang="en-US" sz="2000"/>
            </a:p>
            <a:p>
              <a:pPr marL="228600" lvl="1" indent="-228600" defTabSz="977900">
                <a:lnSpc>
                  <a:spcPct val="90000"/>
                </a:lnSpc>
                <a:spcBef>
                  <a:spcPct val="0"/>
                </a:spcBef>
                <a:spcAft>
                  <a:spcPct val="15000"/>
                </a:spcAft>
                <a:buFontTx/>
                <a:buChar char="•"/>
              </a:pPr>
              <a:endParaRPr lang="en-US" sz="2000"/>
            </a:p>
            <a:p>
              <a:pPr marL="228600" lvl="1" indent="-228600" defTabSz="977900">
                <a:lnSpc>
                  <a:spcPct val="90000"/>
                </a:lnSpc>
                <a:spcBef>
                  <a:spcPct val="0"/>
                </a:spcBef>
                <a:spcAft>
                  <a:spcPct val="15000"/>
                </a:spcAft>
                <a:buFontTx/>
                <a:buChar char="•"/>
              </a:pPr>
              <a:endParaRPr lang="en-US" sz="2000"/>
            </a:p>
            <a:p>
              <a:pPr marL="228600" lvl="1" indent="-228600" defTabSz="977900">
                <a:lnSpc>
                  <a:spcPct val="90000"/>
                </a:lnSpc>
                <a:spcBef>
                  <a:spcPct val="0"/>
                </a:spcBef>
                <a:spcAft>
                  <a:spcPct val="15000"/>
                </a:spcAft>
                <a:buFontTx/>
                <a:buChar char="•"/>
              </a:pPr>
              <a:endParaRPr lang="en-US" sz="2000"/>
            </a:p>
            <a:p>
              <a:pPr marL="228600" lvl="1" indent="-228600" defTabSz="977900">
                <a:lnSpc>
                  <a:spcPct val="90000"/>
                </a:lnSpc>
                <a:spcBef>
                  <a:spcPct val="0"/>
                </a:spcBef>
                <a:spcAft>
                  <a:spcPct val="15000"/>
                </a:spcAft>
                <a:buFontTx/>
                <a:buChar char="•"/>
              </a:pPr>
              <a:endParaRPr lang="en-US" sz="2000"/>
            </a:p>
            <a:p>
              <a:pPr marL="228600" lvl="1" indent="-228600" defTabSz="977900">
                <a:lnSpc>
                  <a:spcPct val="90000"/>
                </a:lnSpc>
                <a:spcBef>
                  <a:spcPct val="0"/>
                </a:spcBef>
                <a:spcAft>
                  <a:spcPct val="15000"/>
                </a:spcAft>
                <a:buFontTx/>
                <a:buChar char="•"/>
              </a:pPr>
              <a:r>
                <a:rPr lang="en-US" sz="2000"/>
                <a:t>Khi không sử dụng ta phải hủy mutex bằng pthread_mutex_destroy(). Khởi tạo tĩnh thì không cần phải gọi hàm này.</a:t>
              </a:r>
              <a:endParaRPr lang="en-US" sz="2000"/>
            </a:p>
            <a:p>
              <a:pPr marL="228600" lvl="1" indent="-228600" algn="l" defTabSz="977900">
                <a:lnSpc>
                  <a:spcPct val="90000"/>
                </a:lnSpc>
                <a:spcBef>
                  <a:spcPct val="0"/>
                </a:spcBef>
                <a:spcAft>
                  <a:spcPct val="15000"/>
                </a:spcAft>
                <a:buChar char="•"/>
              </a:pPr>
              <a:endParaRPr lang="en-US" sz="2000"/>
            </a:p>
          </p:txBody>
        </p:sp>
      </p:grpSp>
      <p:grpSp>
        <p:nvGrpSpPr>
          <p:cNvPr id="33" name="Group 32"/>
          <p:cNvGrpSpPr/>
          <p:nvPr/>
        </p:nvGrpSpPr>
        <p:grpSpPr>
          <a:xfrm>
            <a:off x="5228798" y="2075487"/>
            <a:ext cx="4830358" cy="649440"/>
            <a:chOff x="345025" y="1094970"/>
            <a:chExt cx="4830358" cy="649440"/>
          </a:xfrm>
        </p:grpSpPr>
        <p:sp>
          <p:nvSpPr>
            <p:cNvPr id="34" name="Rectangle: Rounded Corners 33"/>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7"/>
                <a:lumOff val="8628"/>
                <a:alphaOff val="0"/>
              </a:schemeClr>
            </a:fillRef>
            <a:effectRef idx="0">
              <a:schemeClr val="accent2">
                <a:hueOff val="-1455363"/>
                <a:satOff val="-83927"/>
                <a:lumOff val="8628"/>
                <a:alphaOff val="0"/>
              </a:schemeClr>
            </a:effectRef>
            <a:fontRef idx="minor">
              <a:schemeClr val="lt1"/>
            </a:fontRef>
          </p:style>
        </p:sp>
        <p:sp>
          <p:nvSpPr>
            <p:cNvPr id="35" name="Rectangle: Rounded Corners 9"/>
            <p:cNvSpPr txBox="1"/>
            <p:nvPr/>
          </p:nvSpPr>
          <p:spPr>
            <a:xfrm>
              <a:off x="376728" y="1126673"/>
              <a:ext cx="4766952"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114300">
                <a:lnSpc>
                  <a:spcPct val="90000"/>
                </a:lnSpc>
                <a:spcAft>
                  <a:spcPts val="600"/>
                </a:spcAft>
              </a:pPr>
              <a:r>
                <a:rPr lang="en-US" sz="2400" b="1"/>
                <a:t>Allocated Mutexes</a:t>
              </a:r>
              <a:endParaRPr lang="en-US" sz="2400"/>
            </a:p>
          </p:txBody>
        </p:sp>
      </p:grpSp>
      <p:sp>
        <p:nvSpPr>
          <p:cNvPr id="18" name="TextBox 17"/>
          <p:cNvSpPr txBox="1"/>
          <p:nvPr/>
        </p:nvSpPr>
        <p:spPr>
          <a:xfrm>
            <a:off x="200464" y="2508748"/>
            <a:ext cx="4654170" cy="349286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000" b="1"/>
              <a:t>Allocated Mutexes</a:t>
            </a:r>
            <a:br>
              <a:rPr lang="en-US" sz="2000"/>
            </a:br>
            <a:endParaRPr lang="en-US" sz="2000"/>
          </a:p>
        </p:txBody>
      </p:sp>
      <p:sp>
        <p:nvSpPr>
          <p:cNvPr id="19" name="TextBox 18"/>
          <p:cNvSpPr txBox="1"/>
          <p:nvPr/>
        </p:nvSpPr>
        <p:spPr>
          <a:xfrm>
            <a:off x="5606885" y="4647065"/>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3" name="TextBox 12"/>
          <p:cNvSpPr txBox="1"/>
          <p:nvPr/>
        </p:nvSpPr>
        <p:spPr>
          <a:xfrm>
            <a:off x="5499226" y="5016397"/>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21" name="TextBox 20"/>
          <p:cNvSpPr txBox="1"/>
          <p:nvPr/>
        </p:nvSpPr>
        <p:spPr>
          <a:xfrm>
            <a:off x="5179977" y="4519959"/>
            <a:ext cx="6532560" cy="646331"/>
          </a:xfrm>
          <a:prstGeom prst="rect">
            <a:avLst/>
          </a:prstGeom>
          <a:noFill/>
        </p:spPr>
        <p:txBody>
          <a:bodyPr wrap="square">
            <a:spAutoFit/>
          </a:bodyPr>
          <a:lstStyle/>
          <a:p>
            <a:pPr marL="742950" lvl="1" indent="-285750">
              <a:buFont typeface="Courier New" panose="02070309020205020404" pitchFamily="49" charset="0"/>
              <a:buChar char="o"/>
            </a:pPr>
            <a:r>
              <a:rPr lang="en-US" sz="1800" i="0">
                <a:solidFill>
                  <a:srgbClr val="000000"/>
                </a:solidFill>
                <a:effectLst/>
                <a:latin typeface="TheSansMonoCondensed-Plain"/>
              </a:rPr>
              <a:t>int </a:t>
            </a:r>
            <a:r>
              <a:rPr lang="en-US" sz="1800" i="0">
                <a:solidFill>
                  <a:srgbClr val="000000"/>
                </a:solidFill>
                <a:effectLst/>
                <a:latin typeface="TheSansMonoCondensed-Bold"/>
              </a:rPr>
              <a:t>pthread_mutex_init</a:t>
            </a:r>
            <a:r>
              <a:rPr lang="en-US" sz="1800" i="0">
                <a:solidFill>
                  <a:srgbClr val="000000"/>
                </a:solidFill>
                <a:effectLst/>
                <a:latin typeface="TheSansMonoCondensed-Plain"/>
              </a:rPr>
              <a:t>(pthread_mutex_t *</a:t>
            </a:r>
            <a:r>
              <a:rPr lang="en-US" sz="1800" i="0">
                <a:solidFill>
                  <a:srgbClr val="000000"/>
                </a:solidFill>
                <a:effectLst/>
                <a:latin typeface="NewBaskervilleEF-RomanIta"/>
              </a:rPr>
              <a:t>mutex</a:t>
            </a:r>
            <a:r>
              <a:rPr lang="en-US" sz="1800" i="0">
                <a:solidFill>
                  <a:srgbClr val="000000"/>
                </a:solidFill>
                <a:effectLst/>
                <a:latin typeface="TheSansMonoCondensed-Plain"/>
              </a:rPr>
              <a:t>, const pthread_mutexattr_t *</a:t>
            </a:r>
            <a:r>
              <a:rPr lang="en-US" sz="1800" i="0">
                <a:solidFill>
                  <a:srgbClr val="000000"/>
                </a:solidFill>
                <a:effectLst/>
                <a:latin typeface="NewBaskervilleEF-RomanIta"/>
              </a:rPr>
              <a:t>attr</a:t>
            </a:r>
            <a:r>
              <a:rPr lang="en-US" sz="1800" i="0">
                <a:solidFill>
                  <a:srgbClr val="000000"/>
                </a:solidFill>
                <a:effectLst/>
                <a:latin typeface="TheSansMonoCondensed-Plain"/>
              </a:rPr>
              <a:t>);</a:t>
            </a:r>
            <a:endParaRPr lang="en-US" sz="1800" i="0">
              <a:solidFill>
                <a:srgbClr val="000000"/>
              </a:solidFill>
              <a:effectLst/>
              <a:latin typeface="TheSansMonoCondensed-Plain"/>
            </a:endParaRPr>
          </a:p>
        </p:txBody>
      </p:sp>
      <p:sp>
        <p:nvSpPr>
          <p:cNvPr id="22" name="TextBox 21"/>
          <p:cNvSpPr txBox="1"/>
          <p:nvPr/>
        </p:nvSpPr>
        <p:spPr>
          <a:xfrm>
            <a:off x="5179977" y="4075413"/>
            <a:ext cx="6811557" cy="646331"/>
          </a:xfrm>
          <a:prstGeom prst="rect">
            <a:avLst/>
          </a:prstGeom>
          <a:noFill/>
        </p:spPr>
        <p:txBody>
          <a:bodyPr wrap="square">
            <a:spAutoFit/>
          </a:bodyPr>
          <a:lstStyle/>
          <a:p>
            <a:pPr marL="742950" lvl="1" indent="-285750">
              <a:buFont typeface="Courier New" panose="02070309020205020404" pitchFamily="49" charset="0"/>
              <a:buChar char="o"/>
            </a:pPr>
            <a:r>
              <a:rPr lang="en-US" sz="1800" i="0">
                <a:solidFill>
                  <a:srgbClr val="000000"/>
                </a:solidFill>
                <a:effectLst/>
                <a:latin typeface="TheSansMonoCondensed-Plain"/>
              </a:rPr>
              <a:t>pthread_mutex_t mtx = PTHREAD_MUTEX_INITIALIZER;</a:t>
            </a:r>
            <a:r>
              <a:rPr lang="en-US" sz="1800"/>
              <a:t> </a:t>
            </a:r>
            <a:br>
              <a:rPr lang="en-US" sz="1800" b="1"/>
            </a:br>
            <a:endParaRPr lang="en-US" sz="1800" b="1" kern="1200">
              <a:solidFill>
                <a:srgbClr val="1B1B1B"/>
              </a:solidFill>
              <a:latin typeface="Calibri (Body)"/>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1480" y="991443"/>
            <a:ext cx="4443154" cy="1087819"/>
          </a:xfrm>
          <a:prstGeom prst="rect">
            <a:avLst/>
          </a:prstGeom>
        </p:spPr>
        <p:txBody>
          <a:bodyPr vert="horz" lIns="91440" tIns="45720" rIns="91440" bIns="45720" rtlCol="0" anchor="b">
            <a:normAutofit fontScale="92500" lnSpcReduction="10000"/>
          </a:bodyPr>
          <a:lstStyle/>
          <a:p>
            <a:pPr lvl="0"/>
            <a:r>
              <a:rPr lang="en-US" sz="3600" b="1"/>
              <a:t>Thread Synchronization – Mutex</a:t>
            </a:r>
            <a:endParaRPr lang="en-US" sz="3600" b="0"/>
          </a:p>
        </p:txBody>
      </p:sp>
      <p:sp>
        <p:nvSpPr>
          <p:cNvPr id="14" name="TextBox 13"/>
          <p:cNvSpPr txBox="1"/>
          <p:nvPr/>
        </p:nvSpPr>
        <p:spPr>
          <a:xfrm>
            <a:off x="5606885" y="2413256"/>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7" name="TextBox 16"/>
          <p:cNvSpPr txBox="1"/>
          <p:nvPr/>
        </p:nvSpPr>
        <p:spPr>
          <a:xfrm>
            <a:off x="0" y="6443866"/>
            <a:ext cx="12192000" cy="923330"/>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grpSp>
        <p:nvGrpSpPr>
          <p:cNvPr id="32" name="Group 31"/>
          <p:cNvGrpSpPr/>
          <p:nvPr/>
        </p:nvGrpSpPr>
        <p:grpSpPr>
          <a:xfrm>
            <a:off x="4962293" y="2626035"/>
            <a:ext cx="7394139" cy="1931666"/>
            <a:chOff x="0" y="1419690"/>
            <a:chExt cx="7258725" cy="4019400"/>
          </a:xfrm>
        </p:grpSpPr>
        <p:sp>
          <p:nvSpPr>
            <p:cNvPr id="36" name="Rectangle 35"/>
            <p:cNvSpPr/>
            <p:nvPr/>
          </p:nvSpPr>
          <p:spPr>
            <a:xfrm>
              <a:off x="0" y="1419690"/>
              <a:ext cx="6900512" cy="4019400"/>
            </a:xfrm>
            <a:prstGeom prst="rect">
              <a:avLst/>
            </a:prstGeom>
          </p:spPr>
          <p:style>
            <a:lnRef idx="2">
              <a:schemeClr val="accent2">
                <a:hueOff val="-1455363"/>
                <a:satOff val="-83927"/>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7" name="TextBox 36"/>
            <p:cNvSpPr txBox="1"/>
            <p:nvPr/>
          </p:nvSpPr>
          <p:spPr>
            <a:xfrm>
              <a:off x="0" y="1419690"/>
              <a:ext cx="7258725" cy="40194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p>
              <a:pPr marL="228600" lvl="1" indent="-228600" algn="l" defTabSz="977900">
                <a:lnSpc>
                  <a:spcPct val="90000"/>
                </a:lnSpc>
                <a:spcBef>
                  <a:spcPct val="0"/>
                </a:spcBef>
                <a:spcAft>
                  <a:spcPct val="15000"/>
                </a:spcAft>
                <a:buChar char="•"/>
              </a:pPr>
              <a:r>
                <a:rPr lang="en-US" sz="2000"/>
                <a:t>Sau khi khởi tạo,  khóa mutex rơi vào trạng thái unlocked.</a:t>
              </a:r>
              <a:endParaRPr lang="en-US" sz="2000"/>
            </a:p>
            <a:p>
              <a:pPr marL="228600" lvl="1" indent="-228600" algn="l" defTabSz="977900">
                <a:lnSpc>
                  <a:spcPct val="90000"/>
                </a:lnSpc>
                <a:spcBef>
                  <a:spcPct val="0"/>
                </a:spcBef>
                <a:spcAft>
                  <a:spcPct val="15000"/>
                </a:spcAft>
                <a:buChar char="•"/>
              </a:pPr>
              <a:r>
                <a:rPr lang="en-US" sz="2000"/>
                <a:t>Để  lock hoặc unlock một khóa mutex ta sử dụng hai hàm pthread_mutex_lock() và pthread_mutex_unlock().</a:t>
              </a:r>
              <a:endParaRPr lang="en-US" sz="2000"/>
            </a:p>
            <a:p>
              <a:pPr marL="228600" lvl="1" indent="-228600" algn="l" defTabSz="977900">
                <a:lnSpc>
                  <a:spcPct val="90000"/>
                </a:lnSpc>
                <a:spcBef>
                  <a:spcPct val="0"/>
                </a:spcBef>
                <a:spcAft>
                  <a:spcPct val="15000"/>
                </a:spcAft>
                <a:buChar char="•"/>
              </a:pPr>
              <a:endParaRPr lang="en-US" sz="2000"/>
            </a:p>
          </p:txBody>
        </p:sp>
      </p:grpSp>
      <p:grpSp>
        <p:nvGrpSpPr>
          <p:cNvPr id="33" name="Group 32"/>
          <p:cNvGrpSpPr/>
          <p:nvPr/>
        </p:nvGrpSpPr>
        <p:grpSpPr>
          <a:xfrm>
            <a:off x="5228798" y="2075487"/>
            <a:ext cx="5527434" cy="649440"/>
            <a:chOff x="345025" y="1094970"/>
            <a:chExt cx="4830358" cy="649440"/>
          </a:xfrm>
        </p:grpSpPr>
        <p:sp>
          <p:nvSpPr>
            <p:cNvPr id="34" name="Rectangle: Rounded Corners 33"/>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7"/>
                <a:lumOff val="8628"/>
                <a:alphaOff val="0"/>
              </a:schemeClr>
            </a:fillRef>
            <a:effectRef idx="0">
              <a:schemeClr val="accent2">
                <a:hueOff val="-1455363"/>
                <a:satOff val="-83927"/>
                <a:lumOff val="8628"/>
                <a:alphaOff val="0"/>
              </a:schemeClr>
            </a:effectRef>
            <a:fontRef idx="minor">
              <a:schemeClr val="lt1"/>
            </a:fontRef>
          </p:style>
        </p:sp>
        <p:sp>
          <p:nvSpPr>
            <p:cNvPr id="35" name="Rectangle: Rounded Corners 9"/>
            <p:cNvSpPr txBox="1"/>
            <p:nvPr/>
          </p:nvSpPr>
          <p:spPr>
            <a:xfrm>
              <a:off x="376728" y="1126673"/>
              <a:ext cx="4766952"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114300">
                <a:lnSpc>
                  <a:spcPct val="90000"/>
                </a:lnSpc>
                <a:spcAft>
                  <a:spcPts val="600"/>
                </a:spcAft>
              </a:pPr>
              <a:r>
                <a:rPr lang="en-US" sz="2400" b="1" i="0">
                  <a:solidFill>
                    <a:schemeClr val="bg1"/>
                  </a:solidFill>
                  <a:effectLst/>
                  <a:latin typeface="Futura-CondensedBold"/>
                </a:rPr>
                <a:t>Locking and Unlocking a Mutex</a:t>
              </a:r>
              <a:endParaRPr lang="en-US" sz="2400">
                <a:solidFill>
                  <a:schemeClr val="bg1"/>
                </a:solidFill>
              </a:endParaRPr>
            </a:p>
          </p:txBody>
        </p:sp>
      </p:grpSp>
      <p:sp>
        <p:nvSpPr>
          <p:cNvPr id="18" name="TextBox 17"/>
          <p:cNvSpPr txBox="1"/>
          <p:nvPr/>
        </p:nvSpPr>
        <p:spPr>
          <a:xfrm>
            <a:off x="200464" y="2508748"/>
            <a:ext cx="4654170" cy="349286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1800" b="1" i="0">
                <a:solidFill>
                  <a:srgbClr val="000000"/>
                </a:solidFill>
                <a:effectLst/>
                <a:latin typeface="Futura-CondensedBold"/>
              </a:rPr>
              <a:t>Locking and Unlocking a Mutex</a:t>
            </a:r>
            <a:r>
              <a:rPr lang="en-US" sz="2000"/>
              <a:t> </a:t>
            </a:r>
            <a:br>
              <a:rPr lang="en-US" sz="2000"/>
            </a:br>
            <a:endParaRPr lang="en-US" sz="2000"/>
          </a:p>
        </p:txBody>
      </p:sp>
      <p:sp>
        <p:nvSpPr>
          <p:cNvPr id="19" name="TextBox 18"/>
          <p:cNvSpPr txBox="1"/>
          <p:nvPr/>
        </p:nvSpPr>
        <p:spPr>
          <a:xfrm>
            <a:off x="5606885" y="4647065"/>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3" name="TextBox 12"/>
          <p:cNvSpPr txBox="1"/>
          <p:nvPr/>
        </p:nvSpPr>
        <p:spPr>
          <a:xfrm>
            <a:off x="5499226" y="5016397"/>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6" name="TextBox 5"/>
          <p:cNvSpPr txBox="1"/>
          <p:nvPr/>
        </p:nvSpPr>
        <p:spPr>
          <a:xfrm>
            <a:off x="1188573" y="1973095"/>
            <a:ext cx="771297" cy="369332"/>
          </a:xfrm>
          <a:prstGeom prst="rect">
            <a:avLst/>
          </a:prstGeom>
          <a:noFill/>
        </p:spPr>
        <p:txBody>
          <a:bodyPr wrap="square" rtlCol="0">
            <a:spAutoFit/>
          </a:bodyPr>
          <a:lstStyle/>
          <a:p>
            <a:pPr marL="285750" indent="-285750">
              <a:buFont typeface="Wingdings" panose="05000000000000000000" pitchFamily="2" charset="2"/>
              <a:buChar char="Ø"/>
            </a:pPr>
            <a:endParaRPr lang="en-US"/>
          </a:p>
        </p:txBody>
      </p:sp>
      <p:grpSp>
        <p:nvGrpSpPr>
          <p:cNvPr id="7" name="Group 6"/>
          <p:cNvGrpSpPr/>
          <p:nvPr/>
        </p:nvGrpSpPr>
        <p:grpSpPr>
          <a:xfrm>
            <a:off x="955558" y="1083687"/>
            <a:ext cx="10764374" cy="3414095"/>
            <a:chOff x="-16449" y="1403419"/>
            <a:chExt cx="6299866" cy="1170098"/>
          </a:xfrm>
        </p:grpSpPr>
        <p:sp>
          <p:nvSpPr>
            <p:cNvPr id="9" name="Rectangle 8"/>
            <p:cNvSpPr/>
            <p:nvPr/>
          </p:nvSpPr>
          <p:spPr>
            <a:xfrm>
              <a:off x="0" y="1403419"/>
              <a:ext cx="6283417" cy="1132221"/>
            </a:xfrm>
            <a:prstGeom prst="rect">
              <a:avLst/>
            </a:prstGeom>
          </p:spPr>
          <p:style>
            <a:lnRef idx="2">
              <a:schemeClr val="accent2">
                <a:hueOff val="-1455363"/>
                <a:satOff val="-83927"/>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11" name="TextBox 10"/>
            <p:cNvSpPr txBox="1"/>
            <p:nvPr/>
          </p:nvSpPr>
          <p:spPr>
            <a:xfrm>
              <a:off x="-16449" y="1425972"/>
              <a:ext cx="6283417" cy="114754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p>
              <a:pPr algn="l"/>
              <a:r>
                <a:rPr lang="en-US" sz="2000">
                  <a:solidFill>
                    <a:srgbClr val="1B1B1B"/>
                  </a:solidFill>
                  <a:latin typeface="Calibri (Body)"/>
                </a:rPr>
                <a:t>Khi khóa mutex ở trạng thái unlocked, pthread_mutex_lock() sẽ return ngay lập tức. Ngược lại, nếu mutex đang locked bởi một thread khác thì pthread_mutex_lock() sẽ bị block cho tới khi mutex được unlocked.</a:t>
              </a:r>
              <a:endParaRPr lang="en-US" sz="2000">
                <a:solidFill>
                  <a:srgbClr val="1B1B1B"/>
                </a:solidFill>
                <a:latin typeface="Calibri (Body)"/>
              </a:endParaRPr>
            </a:p>
            <a:p>
              <a:pPr algn="l"/>
              <a:endParaRPr lang="en-US" sz="2000">
                <a:solidFill>
                  <a:srgbClr val="1B1B1B"/>
                </a:solidFill>
                <a:latin typeface="Calibri (Body)"/>
              </a:endParaRPr>
            </a:p>
            <a:p>
              <a:pPr algn="l"/>
              <a:r>
                <a:rPr lang="en-US" sz="2000">
                  <a:solidFill>
                    <a:srgbClr val="1B1B1B"/>
                  </a:solidFill>
                  <a:latin typeface="Calibri (Body)"/>
                </a:rPr>
                <a:t>Các đối số:</a:t>
              </a:r>
              <a:endParaRPr lang="en-US" sz="2000">
                <a:solidFill>
                  <a:srgbClr val="1B1B1B"/>
                </a:solidFill>
                <a:latin typeface="Calibri (Body)"/>
              </a:endParaRPr>
            </a:p>
            <a:p>
              <a:pPr marL="800100" lvl="1" indent="-342900">
                <a:buFont typeface="Arial" panose="020B0604020202020204" pitchFamily="34" charset="0"/>
                <a:buChar char="•"/>
              </a:pPr>
              <a:r>
                <a:rPr lang="en-US" sz="2000">
                  <a:solidFill>
                    <a:srgbClr val="1B1B1B"/>
                  </a:solidFill>
                  <a:latin typeface="Calibri (Body)"/>
                </a:rPr>
                <a:t>*mutex: Con trỏ tới khóa mutex</a:t>
              </a:r>
              <a:endParaRPr lang="en-US" sz="2000">
                <a:solidFill>
                  <a:srgbClr val="1B1B1B"/>
                </a:solidFill>
                <a:latin typeface="Calibri (Body)"/>
              </a:endParaRPr>
            </a:p>
            <a:p>
              <a:pPr marL="800100" lvl="1" indent="-342900">
                <a:buFont typeface="Arial" panose="020B0604020202020204" pitchFamily="34" charset="0"/>
                <a:buChar char="•"/>
              </a:pPr>
              <a:r>
                <a:rPr lang="en-US" sz="2000">
                  <a:solidFill>
                    <a:srgbClr val="1B1B1B"/>
                  </a:solidFill>
                  <a:latin typeface="Calibri (Body)"/>
                </a:rPr>
                <a:t>Trả về 0 nếu thành công, nhỏ hơn 0 nếu thất bại.</a:t>
              </a:r>
              <a:endParaRPr lang="en-US" sz="2000">
                <a:solidFill>
                  <a:srgbClr val="1B1B1B"/>
                </a:solidFill>
                <a:latin typeface="Calibri (Body)"/>
              </a:endParaRPr>
            </a:p>
            <a:p>
              <a:pPr lvl="1"/>
              <a:endParaRPr lang="en-US" sz="2000" kern="1200">
                <a:solidFill>
                  <a:srgbClr val="1B1B1B"/>
                </a:solidFill>
                <a:latin typeface="Calibri (Body)"/>
              </a:endParaRPr>
            </a:p>
            <a:p>
              <a:pPr marL="0" lvl="1" algn="l" defTabSz="977900">
                <a:lnSpc>
                  <a:spcPct val="90000"/>
                </a:lnSpc>
                <a:spcBef>
                  <a:spcPct val="0"/>
                </a:spcBef>
                <a:spcAft>
                  <a:spcPct val="15000"/>
                </a:spcAft>
              </a:pPr>
              <a:endParaRPr lang="en-US" sz="2000" kern="1200">
                <a:latin typeface="Calibri (Body)"/>
              </a:endParaRPr>
            </a:p>
          </p:txBody>
        </p:sp>
      </p:grpSp>
      <p:grpSp>
        <p:nvGrpSpPr>
          <p:cNvPr id="12" name="Group 11"/>
          <p:cNvGrpSpPr/>
          <p:nvPr/>
        </p:nvGrpSpPr>
        <p:grpSpPr>
          <a:xfrm>
            <a:off x="204439" y="548439"/>
            <a:ext cx="6530898" cy="709308"/>
            <a:chOff x="345025" y="1094970"/>
            <a:chExt cx="4830358" cy="649440"/>
          </a:xfrm>
        </p:grpSpPr>
        <p:sp>
          <p:nvSpPr>
            <p:cNvPr id="13" name="Rectangle: Rounded Corners 12"/>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7"/>
                <a:lumOff val="8628"/>
                <a:alphaOff val="0"/>
              </a:schemeClr>
            </a:fillRef>
            <a:effectRef idx="0">
              <a:schemeClr val="accent2">
                <a:hueOff val="-1455363"/>
                <a:satOff val="-83927"/>
                <a:lumOff val="8628"/>
                <a:alphaOff val="0"/>
              </a:schemeClr>
            </a:effectRef>
            <a:fontRef idx="minor">
              <a:schemeClr val="lt1"/>
            </a:fontRef>
          </p:style>
        </p:sp>
        <p:sp>
          <p:nvSpPr>
            <p:cNvPr id="14" name="Rectangle: Rounded Corners 9"/>
            <p:cNvSpPr txBox="1"/>
            <p:nvPr/>
          </p:nvSpPr>
          <p:spPr>
            <a:xfrm>
              <a:off x="376728" y="1126673"/>
              <a:ext cx="4798655"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0" lvl="0" indent="0" algn="l" defTabSz="977900">
                <a:lnSpc>
                  <a:spcPct val="90000"/>
                </a:lnSpc>
                <a:spcBef>
                  <a:spcPct val="0"/>
                </a:spcBef>
                <a:spcAft>
                  <a:spcPct val="35000"/>
                </a:spcAft>
                <a:buNone/>
              </a:pPr>
              <a:r>
                <a:rPr lang="en-US" sz="2000" b="0" i="0">
                  <a:solidFill>
                    <a:schemeClr val="bg1"/>
                  </a:solidFill>
                  <a:effectLst/>
                  <a:latin typeface="Calibri (Body)"/>
                </a:rPr>
                <a:t>int pthread_mutex_lock(pthread_</a:t>
              </a:r>
              <a:r>
                <a:rPr lang="en-US" sz="2000">
                  <a:solidFill>
                    <a:schemeClr val="bg1"/>
                  </a:solidFill>
                  <a:latin typeface="Calibri (Body)"/>
                </a:rPr>
                <a:t>mutex_t *mutex</a:t>
              </a:r>
              <a:r>
                <a:rPr lang="en-US" sz="2000" b="0" i="0">
                  <a:solidFill>
                    <a:schemeClr val="bg1"/>
                  </a:solidFill>
                  <a:effectLst/>
                  <a:latin typeface="Calibri (Body)"/>
                </a:rPr>
                <a:t>);</a:t>
              </a:r>
              <a:endParaRPr lang="en-US" sz="2000" b="1" kern="1200">
                <a:solidFill>
                  <a:schemeClr val="bg1"/>
                </a:solidFill>
                <a:latin typeface="Calibri (Body)"/>
              </a:endParaRPr>
            </a:p>
          </p:txBody>
        </p:sp>
      </p:grpSp>
      <p:sp>
        <p:nvSpPr>
          <p:cNvPr id="15" name="TextBox 14"/>
          <p:cNvSpPr txBox="1"/>
          <p:nvPr/>
        </p:nvSpPr>
        <p:spPr>
          <a:xfrm>
            <a:off x="1425177" y="4775616"/>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6" name="TextBox 15"/>
          <p:cNvSpPr txBox="1"/>
          <p:nvPr/>
        </p:nvSpPr>
        <p:spPr>
          <a:xfrm>
            <a:off x="1188573" y="4636699"/>
            <a:ext cx="771297" cy="369332"/>
          </a:xfrm>
          <a:prstGeom prst="rect">
            <a:avLst/>
          </a:prstGeom>
          <a:noFill/>
        </p:spPr>
        <p:txBody>
          <a:bodyPr wrap="square" rtlCol="0">
            <a:spAutoFit/>
          </a:bodyPr>
          <a:lstStyle/>
          <a:p>
            <a:pPr marL="285750" indent="-285750">
              <a:buFont typeface="Wingdings" panose="05000000000000000000" pitchFamily="2" charset="2"/>
              <a:buChar char="Ø"/>
            </a:pP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6" name="TextBox 5"/>
          <p:cNvSpPr txBox="1"/>
          <p:nvPr/>
        </p:nvSpPr>
        <p:spPr>
          <a:xfrm>
            <a:off x="1188573" y="1973095"/>
            <a:ext cx="771297" cy="369332"/>
          </a:xfrm>
          <a:prstGeom prst="rect">
            <a:avLst/>
          </a:prstGeom>
          <a:noFill/>
        </p:spPr>
        <p:txBody>
          <a:bodyPr wrap="square" rtlCol="0">
            <a:spAutoFit/>
          </a:bodyPr>
          <a:lstStyle/>
          <a:p>
            <a:pPr marL="285750" indent="-285750">
              <a:buFont typeface="Wingdings" panose="05000000000000000000" pitchFamily="2" charset="2"/>
              <a:buChar char="Ø"/>
            </a:pPr>
            <a:endParaRPr lang="en-US"/>
          </a:p>
        </p:txBody>
      </p:sp>
      <p:grpSp>
        <p:nvGrpSpPr>
          <p:cNvPr id="7" name="Group 6"/>
          <p:cNvGrpSpPr/>
          <p:nvPr/>
        </p:nvGrpSpPr>
        <p:grpSpPr>
          <a:xfrm>
            <a:off x="954922" y="1083687"/>
            <a:ext cx="10765010" cy="3414095"/>
            <a:chOff x="-16821" y="1403419"/>
            <a:chExt cx="6300238" cy="1170098"/>
          </a:xfrm>
        </p:grpSpPr>
        <p:sp>
          <p:nvSpPr>
            <p:cNvPr id="9" name="Rectangle 8"/>
            <p:cNvSpPr/>
            <p:nvPr/>
          </p:nvSpPr>
          <p:spPr>
            <a:xfrm>
              <a:off x="0" y="1403419"/>
              <a:ext cx="6283417" cy="1132221"/>
            </a:xfrm>
            <a:prstGeom prst="rect">
              <a:avLst/>
            </a:prstGeom>
          </p:spPr>
          <p:style>
            <a:lnRef idx="2">
              <a:schemeClr val="accent2">
                <a:hueOff val="-1455363"/>
                <a:satOff val="-83927"/>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11" name="TextBox 10"/>
            <p:cNvSpPr txBox="1"/>
            <p:nvPr/>
          </p:nvSpPr>
          <p:spPr>
            <a:xfrm>
              <a:off x="-16821" y="1425972"/>
              <a:ext cx="6283417" cy="114754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p>
              <a:pPr algn="l"/>
              <a:r>
                <a:rPr lang="en-US" sz="2000">
                  <a:solidFill>
                    <a:srgbClr val="1B1B1B"/>
                  </a:solidFill>
                  <a:latin typeface="Calibri (Body)"/>
                </a:rPr>
                <a:t>Unlock một khóa mutex.</a:t>
              </a:r>
              <a:endParaRPr lang="en-US" sz="2000">
                <a:solidFill>
                  <a:srgbClr val="1B1B1B"/>
                </a:solidFill>
                <a:latin typeface="Calibri (Body)"/>
              </a:endParaRPr>
            </a:p>
            <a:p>
              <a:pPr algn="l"/>
              <a:endParaRPr lang="en-US" sz="2000">
                <a:solidFill>
                  <a:srgbClr val="1B1B1B"/>
                </a:solidFill>
                <a:latin typeface="Calibri (Body)"/>
              </a:endParaRPr>
            </a:p>
            <a:p>
              <a:pPr algn="l"/>
              <a:r>
                <a:rPr lang="en-US" sz="2000">
                  <a:solidFill>
                    <a:srgbClr val="1B1B1B"/>
                  </a:solidFill>
                  <a:latin typeface="Calibri (Body)"/>
                </a:rPr>
                <a:t>Các đối số:</a:t>
              </a:r>
              <a:endParaRPr lang="en-US" sz="2000">
                <a:solidFill>
                  <a:srgbClr val="1B1B1B"/>
                </a:solidFill>
                <a:latin typeface="Calibri (Body)"/>
              </a:endParaRPr>
            </a:p>
            <a:p>
              <a:pPr marL="800100" lvl="1" indent="-342900">
                <a:buFont typeface="Arial" panose="020B0604020202020204" pitchFamily="34" charset="0"/>
                <a:buChar char="•"/>
              </a:pPr>
              <a:r>
                <a:rPr lang="en-US" sz="2000">
                  <a:solidFill>
                    <a:srgbClr val="1B1B1B"/>
                  </a:solidFill>
                  <a:latin typeface="Calibri (Body)"/>
                </a:rPr>
                <a:t>*mutex: Con trỏ tới khóa mutex</a:t>
              </a:r>
              <a:endParaRPr lang="en-US" sz="2000">
                <a:solidFill>
                  <a:srgbClr val="1B1B1B"/>
                </a:solidFill>
                <a:latin typeface="Calibri (Body)"/>
              </a:endParaRPr>
            </a:p>
            <a:p>
              <a:pPr marL="800100" lvl="1" indent="-342900">
                <a:buFont typeface="Arial" panose="020B0604020202020204" pitchFamily="34" charset="0"/>
                <a:buChar char="•"/>
              </a:pPr>
              <a:r>
                <a:rPr lang="en-US" sz="2000">
                  <a:solidFill>
                    <a:srgbClr val="1B1B1B"/>
                  </a:solidFill>
                  <a:latin typeface="Calibri (Body)"/>
                </a:rPr>
                <a:t>Trả về 0 nếu thành công, nhỏ hơn 0 nếu thất bại.</a:t>
              </a:r>
              <a:endParaRPr lang="en-US" sz="2000">
                <a:solidFill>
                  <a:srgbClr val="1B1B1B"/>
                </a:solidFill>
                <a:latin typeface="Calibri (Body)"/>
              </a:endParaRPr>
            </a:p>
            <a:p>
              <a:pPr lvl="1"/>
              <a:endParaRPr lang="en-US" sz="2000" kern="1200">
                <a:solidFill>
                  <a:srgbClr val="1B1B1B"/>
                </a:solidFill>
                <a:latin typeface="Calibri (Body)"/>
              </a:endParaRPr>
            </a:p>
            <a:p>
              <a:pPr marL="0" lvl="1" algn="l" defTabSz="977900">
                <a:lnSpc>
                  <a:spcPct val="90000"/>
                </a:lnSpc>
                <a:spcBef>
                  <a:spcPct val="0"/>
                </a:spcBef>
                <a:spcAft>
                  <a:spcPct val="15000"/>
                </a:spcAft>
              </a:pPr>
              <a:endParaRPr lang="en-US" sz="2000" kern="1200">
                <a:latin typeface="Calibri (Body)"/>
              </a:endParaRPr>
            </a:p>
          </p:txBody>
        </p:sp>
      </p:grpSp>
      <p:grpSp>
        <p:nvGrpSpPr>
          <p:cNvPr id="12" name="Group 11"/>
          <p:cNvGrpSpPr/>
          <p:nvPr/>
        </p:nvGrpSpPr>
        <p:grpSpPr>
          <a:xfrm>
            <a:off x="204439" y="548439"/>
            <a:ext cx="6530898" cy="709308"/>
            <a:chOff x="345025" y="1094970"/>
            <a:chExt cx="4830358" cy="649440"/>
          </a:xfrm>
        </p:grpSpPr>
        <p:sp>
          <p:nvSpPr>
            <p:cNvPr id="13" name="Rectangle: Rounded Corners 12"/>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7"/>
                <a:lumOff val="8628"/>
                <a:alphaOff val="0"/>
              </a:schemeClr>
            </a:fillRef>
            <a:effectRef idx="0">
              <a:schemeClr val="accent2">
                <a:hueOff val="-1455363"/>
                <a:satOff val="-83927"/>
                <a:lumOff val="8628"/>
                <a:alphaOff val="0"/>
              </a:schemeClr>
            </a:effectRef>
            <a:fontRef idx="minor">
              <a:schemeClr val="lt1"/>
            </a:fontRef>
          </p:style>
        </p:sp>
        <p:sp>
          <p:nvSpPr>
            <p:cNvPr id="14" name="Rectangle: Rounded Corners 9"/>
            <p:cNvSpPr txBox="1"/>
            <p:nvPr/>
          </p:nvSpPr>
          <p:spPr>
            <a:xfrm>
              <a:off x="376728" y="1126673"/>
              <a:ext cx="4798655"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0" lvl="0" indent="0" algn="l" defTabSz="977900">
                <a:lnSpc>
                  <a:spcPct val="90000"/>
                </a:lnSpc>
                <a:spcBef>
                  <a:spcPct val="0"/>
                </a:spcBef>
                <a:spcAft>
                  <a:spcPct val="35000"/>
                </a:spcAft>
                <a:buNone/>
              </a:pPr>
              <a:r>
                <a:rPr lang="en-US" sz="2000" b="0" i="0">
                  <a:solidFill>
                    <a:schemeClr val="bg1"/>
                  </a:solidFill>
                  <a:effectLst/>
                  <a:latin typeface="Calibri (Body)"/>
                </a:rPr>
                <a:t>int pthread_mutex_unlock(pthread_</a:t>
              </a:r>
              <a:r>
                <a:rPr lang="en-US" sz="2000">
                  <a:solidFill>
                    <a:schemeClr val="bg1"/>
                  </a:solidFill>
                  <a:latin typeface="Calibri (Body)"/>
                </a:rPr>
                <a:t>mutex_t *mutex</a:t>
              </a:r>
              <a:r>
                <a:rPr lang="en-US" sz="2000" b="0" i="0">
                  <a:solidFill>
                    <a:schemeClr val="bg1"/>
                  </a:solidFill>
                  <a:effectLst/>
                  <a:latin typeface="Calibri (Body)"/>
                </a:rPr>
                <a:t>);</a:t>
              </a:r>
              <a:endParaRPr lang="en-US" sz="2000" b="1" kern="1200">
                <a:solidFill>
                  <a:schemeClr val="bg1"/>
                </a:solidFill>
                <a:latin typeface="Calibri (Body)"/>
              </a:endParaRPr>
            </a:p>
          </p:txBody>
        </p:sp>
      </p:grpSp>
      <p:sp>
        <p:nvSpPr>
          <p:cNvPr id="15" name="TextBox 14"/>
          <p:cNvSpPr txBox="1"/>
          <p:nvPr/>
        </p:nvSpPr>
        <p:spPr>
          <a:xfrm>
            <a:off x="1425177" y="4775616"/>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6" name="TextBox 15"/>
          <p:cNvSpPr txBox="1"/>
          <p:nvPr/>
        </p:nvSpPr>
        <p:spPr>
          <a:xfrm>
            <a:off x="1188573" y="4636699"/>
            <a:ext cx="771297" cy="369332"/>
          </a:xfrm>
          <a:prstGeom prst="rect">
            <a:avLst/>
          </a:prstGeom>
          <a:noFill/>
        </p:spPr>
        <p:txBody>
          <a:bodyPr wrap="square" rtlCol="0">
            <a:spAutoFit/>
          </a:bodyPr>
          <a:lstStyle/>
          <a:p>
            <a:pPr marL="285750" indent="-285750">
              <a:buFont typeface="Wingdings" panose="05000000000000000000" pitchFamily="2" charset="2"/>
              <a:buChar char="Ø"/>
            </a:pP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1480" y="991443"/>
            <a:ext cx="4443154" cy="1087819"/>
          </a:xfrm>
          <a:prstGeom prst="rect">
            <a:avLst/>
          </a:prstGeom>
        </p:spPr>
        <p:txBody>
          <a:bodyPr vert="horz" lIns="91440" tIns="45720" rIns="91440" bIns="45720" rtlCol="0" anchor="b">
            <a:normAutofit fontScale="92500" lnSpcReduction="10000"/>
          </a:bodyPr>
          <a:lstStyle/>
          <a:p>
            <a:pPr lvl="0"/>
            <a:r>
              <a:rPr lang="en-US" sz="3600" b="1"/>
              <a:t>Thread Synchronization – Mutex</a:t>
            </a:r>
            <a:endParaRPr lang="en-US" sz="3600" b="0"/>
          </a:p>
        </p:txBody>
      </p:sp>
      <p:sp>
        <p:nvSpPr>
          <p:cNvPr id="14" name="TextBox 13"/>
          <p:cNvSpPr txBox="1"/>
          <p:nvPr/>
        </p:nvSpPr>
        <p:spPr>
          <a:xfrm>
            <a:off x="5606885" y="2413256"/>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7" name="TextBox 16"/>
          <p:cNvSpPr txBox="1"/>
          <p:nvPr/>
        </p:nvSpPr>
        <p:spPr>
          <a:xfrm>
            <a:off x="0" y="6443866"/>
            <a:ext cx="12192000" cy="923330"/>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grpSp>
        <p:nvGrpSpPr>
          <p:cNvPr id="32" name="Group 31"/>
          <p:cNvGrpSpPr/>
          <p:nvPr/>
        </p:nvGrpSpPr>
        <p:grpSpPr>
          <a:xfrm>
            <a:off x="4962293" y="2626035"/>
            <a:ext cx="7029243" cy="3610378"/>
            <a:chOff x="0" y="1419690"/>
            <a:chExt cx="6900512" cy="4019400"/>
          </a:xfrm>
        </p:grpSpPr>
        <p:sp>
          <p:nvSpPr>
            <p:cNvPr id="36" name="Rectangle 35"/>
            <p:cNvSpPr/>
            <p:nvPr/>
          </p:nvSpPr>
          <p:spPr>
            <a:xfrm>
              <a:off x="0" y="1419690"/>
              <a:ext cx="6900512" cy="4019400"/>
            </a:xfrm>
            <a:prstGeom prst="rect">
              <a:avLst/>
            </a:prstGeom>
          </p:spPr>
          <p:style>
            <a:lnRef idx="2">
              <a:schemeClr val="accent2">
                <a:hueOff val="-1455363"/>
                <a:satOff val="-83927"/>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7" name="TextBox 36"/>
            <p:cNvSpPr txBox="1"/>
            <p:nvPr/>
          </p:nvSpPr>
          <p:spPr>
            <a:xfrm>
              <a:off x="0" y="1419690"/>
              <a:ext cx="6900512" cy="40194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p>
              <a:pPr marL="228600" lvl="1" indent="-228600" algn="l" defTabSz="977900">
                <a:lnSpc>
                  <a:spcPct val="90000"/>
                </a:lnSpc>
                <a:spcBef>
                  <a:spcPct val="0"/>
                </a:spcBef>
                <a:spcAft>
                  <a:spcPct val="15000"/>
                </a:spcAft>
                <a:buChar char="•"/>
              </a:pPr>
              <a:r>
                <a:rPr lang="en-US" sz="2000"/>
                <a:t>Hiện tượng một thread khóa một mutex và không thể thoát ra được được gọi là mutex deadlock.</a:t>
              </a:r>
              <a:endParaRPr lang="en-US" sz="2000"/>
            </a:p>
            <a:p>
              <a:pPr marL="228600" lvl="1" indent="-228600" algn="l" defTabSz="977900">
                <a:lnSpc>
                  <a:spcPct val="90000"/>
                </a:lnSpc>
                <a:spcBef>
                  <a:spcPct val="0"/>
                </a:spcBef>
                <a:spcAft>
                  <a:spcPct val="15000"/>
                </a:spcAft>
                <a:buChar char="•"/>
              </a:pPr>
              <a:endParaRPr lang="en-US" sz="2000"/>
            </a:p>
            <a:p>
              <a:pPr marL="228600" lvl="1" indent="-228600" algn="l" defTabSz="977900">
                <a:lnSpc>
                  <a:spcPct val="90000"/>
                </a:lnSpc>
                <a:spcBef>
                  <a:spcPct val="0"/>
                </a:spcBef>
                <a:spcAft>
                  <a:spcPct val="15000"/>
                </a:spcAft>
                <a:buChar char="•"/>
              </a:pPr>
              <a:endParaRPr lang="en-US" sz="2000"/>
            </a:p>
          </p:txBody>
        </p:sp>
      </p:grpSp>
      <p:grpSp>
        <p:nvGrpSpPr>
          <p:cNvPr id="33" name="Group 32"/>
          <p:cNvGrpSpPr/>
          <p:nvPr/>
        </p:nvGrpSpPr>
        <p:grpSpPr>
          <a:xfrm>
            <a:off x="5228798" y="2075487"/>
            <a:ext cx="4830358" cy="649440"/>
            <a:chOff x="345025" y="1094970"/>
            <a:chExt cx="4830358" cy="649440"/>
          </a:xfrm>
        </p:grpSpPr>
        <p:sp>
          <p:nvSpPr>
            <p:cNvPr id="34" name="Rectangle: Rounded Corners 33"/>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7"/>
                <a:lumOff val="8628"/>
                <a:alphaOff val="0"/>
              </a:schemeClr>
            </a:fillRef>
            <a:effectRef idx="0">
              <a:schemeClr val="accent2">
                <a:hueOff val="-1455363"/>
                <a:satOff val="-83927"/>
                <a:lumOff val="8628"/>
                <a:alphaOff val="0"/>
              </a:schemeClr>
            </a:effectRef>
            <a:fontRef idx="minor">
              <a:schemeClr val="lt1"/>
            </a:fontRef>
          </p:style>
        </p:sp>
        <p:sp>
          <p:nvSpPr>
            <p:cNvPr id="35" name="Rectangle: Rounded Corners 9"/>
            <p:cNvSpPr txBox="1"/>
            <p:nvPr/>
          </p:nvSpPr>
          <p:spPr>
            <a:xfrm>
              <a:off x="376728" y="1126673"/>
              <a:ext cx="4766952"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342900" indent="-228600">
                <a:lnSpc>
                  <a:spcPct val="90000"/>
                </a:lnSpc>
                <a:spcAft>
                  <a:spcPts val="600"/>
                </a:spcAft>
                <a:buFont typeface="Arial" panose="020B0604020202020204" pitchFamily="34" charset="0"/>
                <a:buChar char="•"/>
              </a:pPr>
              <a:r>
                <a:rPr lang="en-US" sz="2400" b="1"/>
                <a:t>Mutex Deadlocks</a:t>
              </a:r>
              <a:endParaRPr lang="en-US" sz="2400"/>
            </a:p>
          </p:txBody>
        </p:sp>
      </p:grpSp>
      <p:sp>
        <p:nvSpPr>
          <p:cNvPr id="18" name="TextBox 17"/>
          <p:cNvSpPr txBox="1"/>
          <p:nvPr/>
        </p:nvSpPr>
        <p:spPr>
          <a:xfrm>
            <a:off x="200464" y="2508748"/>
            <a:ext cx="4654170" cy="349286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000" b="1"/>
              <a:t>Mutex Deadlocks</a:t>
            </a:r>
            <a:endParaRPr lang="en-US" sz="2000"/>
          </a:p>
        </p:txBody>
      </p:sp>
      <p:sp>
        <p:nvSpPr>
          <p:cNvPr id="19" name="TextBox 18"/>
          <p:cNvSpPr txBox="1"/>
          <p:nvPr/>
        </p:nvSpPr>
        <p:spPr>
          <a:xfrm>
            <a:off x="5606885" y="4647065"/>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3" name="TextBox 12"/>
          <p:cNvSpPr txBox="1"/>
          <p:nvPr/>
        </p:nvSpPr>
        <p:spPr>
          <a:xfrm>
            <a:off x="5499226" y="5016397"/>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pic>
        <p:nvPicPr>
          <p:cNvPr id="3" name="Picture 2"/>
          <p:cNvPicPr>
            <a:picLocks noChangeAspect="1"/>
          </p:cNvPicPr>
          <p:nvPr/>
        </p:nvPicPr>
        <p:blipFill>
          <a:blip r:embed="rId1"/>
          <a:stretch>
            <a:fillRect/>
          </a:stretch>
        </p:blipFill>
        <p:spPr>
          <a:xfrm>
            <a:off x="5499226" y="3955308"/>
            <a:ext cx="6461438" cy="204630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1480" y="991443"/>
            <a:ext cx="4443154" cy="1087819"/>
          </a:xfrm>
          <a:prstGeom prst="rect">
            <a:avLst/>
          </a:prstGeom>
        </p:spPr>
        <p:txBody>
          <a:bodyPr vert="horz" lIns="91440" tIns="45720" rIns="91440" bIns="45720" rtlCol="0" anchor="b">
            <a:normAutofit fontScale="92500" lnSpcReduction="10000"/>
          </a:bodyPr>
          <a:lstStyle/>
          <a:p>
            <a:pPr lvl="0"/>
            <a:r>
              <a:rPr lang="en-US" sz="3600" b="1"/>
              <a:t>Thread Synchronization – Condition Variables</a:t>
            </a:r>
            <a:endParaRPr lang="en-US" sz="3600" b="0"/>
          </a:p>
        </p:txBody>
      </p:sp>
      <p:sp>
        <p:nvSpPr>
          <p:cNvPr id="14" name="TextBox 13"/>
          <p:cNvSpPr txBox="1"/>
          <p:nvPr/>
        </p:nvSpPr>
        <p:spPr>
          <a:xfrm>
            <a:off x="5606885" y="2413256"/>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7" name="TextBox 16"/>
          <p:cNvSpPr txBox="1"/>
          <p:nvPr/>
        </p:nvSpPr>
        <p:spPr>
          <a:xfrm>
            <a:off x="0" y="6443866"/>
            <a:ext cx="12192000" cy="923330"/>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grpSp>
        <p:nvGrpSpPr>
          <p:cNvPr id="32" name="Group 31"/>
          <p:cNvGrpSpPr/>
          <p:nvPr/>
        </p:nvGrpSpPr>
        <p:grpSpPr>
          <a:xfrm>
            <a:off x="4870809" y="2406929"/>
            <a:ext cx="7029243" cy="3861524"/>
            <a:chOff x="0" y="1419690"/>
            <a:chExt cx="6900512" cy="4019400"/>
          </a:xfrm>
        </p:grpSpPr>
        <p:sp>
          <p:nvSpPr>
            <p:cNvPr id="36" name="Rectangle 35"/>
            <p:cNvSpPr/>
            <p:nvPr/>
          </p:nvSpPr>
          <p:spPr>
            <a:xfrm>
              <a:off x="0" y="1419690"/>
              <a:ext cx="6900512" cy="4019400"/>
            </a:xfrm>
            <a:prstGeom prst="rect">
              <a:avLst/>
            </a:prstGeom>
          </p:spPr>
          <p:style>
            <a:lnRef idx="2">
              <a:schemeClr val="accent2">
                <a:hueOff val="-1455363"/>
                <a:satOff val="-83927"/>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7" name="TextBox 36"/>
            <p:cNvSpPr txBox="1"/>
            <p:nvPr/>
          </p:nvSpPr>
          <p:spPr>
            <a:xfrm>
              <a:off x="0" y="1419690"/>
              <a:ext cx="6900512" cy="40194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p>
              <a:pPr marL="228600" lvl="1" indent="-228600" algn="l" defTabSz="977900">
                <a:lnSpc>
                  <a:spcPct val="90000"/>
                </a:lnSpc>
                <a:spcBef>
                  <a:spcPct val="0"/>
                </a:spcBef>
                <a:spcAft>
                  <a:spcPct val="15000"/>
                </a:spcAft>
                <a:buChar char="•"/>
              </a:pPr>
              <a:r>
                <a:rPr lang="en-US" sz="2000"/>
                <a:t>Mutex (mutual exclusion) là một kĩ thuật được sử dụng để đảm bảo rằng tại một thời điểm chỉ có 1 thread mới có quyền truy cập vào các tài nguyên dùng chung (shared resources).</a:t>
              </a:r>
              <a:endParaRPr lang="en-US" sz="2000"/>
            </a:p>
            <a:p>
              <a:pPr marL="228600" lvl="1" indent="-228600" algn="l" defTabSz="977900">
                <a:lnSpc>
                  <a:spcPct val="90000"/>
                </a:lnSpc>
                <a:spcBef>
                  <a:spcPct val="0"/>
                </a:spcBef>
                <a:spcAft>
                  <a:spcPct val="15000"/>
                </a:spcAft>
                <a:buChar char="•"/>
              </a:pPr>
              <a:endParaRPr lang="en-US" sz="2000"/>
            </a:p>
            <a:p>
              <a:pPr marL="228600" lvl="1" indent="-228600" algn="l" defTabSz="977900">
                <a:lnSpc>
                  <a:spcPct val="90000"/>
                </a:lnSpc>
                <a:spcBef>
                  <a:spcPct val="0"/>
                </a:spcBef>
                <a:spcAft>
                  <a:spcPct val="15000"/>
                </a:spcAft>
                <a:buChar char="•"/>
              </a:pPr>
              <a:r>
                <a:rPr lang="en-US" sz="2000"/>
                <a:t>Việc triển khai mutex nhìn chung thực hiện qua 3 bước:</a:t>
              </a:r>
              <a:endParaRPr lang="en-US" sz="2000"/>
            </a:p>
            <a:p>
              <a:pPr marL="685800" lvl="2" indent="-228600" defTabSz="977900">
                <a:lnSpc>
                  <a:spcPct val="90000"/>
                </a:lnSpc>
                <a:spcBef>
                  <a:spcPct val="0"/>
                </a:spcBef>
                <a:spcAft>
                  <a:spcPct val="15000"/>
                </a:spcAft>
                <a:buChar char="•"/>
              </a:pPr>
              <a:r>
                <a:rPr lang="en-US" sz="2000"/>
                <a:t>Khởi tạo khóa mutex</a:t>
              </a:r>
              <a:endParaRPr lang="en-US" sz="2000"/>
            </a:p>
            <a:p>
              <a:pPr marL="685800" lvl="2" indent="-228600" defTabSz="977900">
                <a:lnSpc>
                  <a:spcPct val="90000"/>
                </a:lnSpc>
                <a:spcBef>
                  <a:spcPct val="0"/>
                </a:spcBef>
                <a:spcAft>
                  <a:spcPct val="15000"/>
                </a:spcAft>
                <a:buFontTx/>
                <a:buChar char="•"/>
              </a:pPr>
              <a:r>
                <a:rPr lang="en-US" sz="2000"/>
                <a:t>Thực hiện hiện khóa mutex cho các shared resource trước khi vào critical section.</a:t>
              </a:r>
              <a:endParaRPr lang="en-US" sz="2000"/>
            </a:p>
            <a:p>
              <a:pPr marL="685800" lvl="2" indent="-228600" defTabSz="977900">
                <a:lnSpc>
                  <a:spcPct val="90000"/>
                </a:lnSpc>
                <a:spcBef>
                  <a:spcPct val="0"/>
                </a:spcBef>
                <a:spcAft>
                  <a:spcPct val="15000"/>
                </a:spcAft>
                <a:buChar char="•"/>
              </a:pPr>
              <a:r>
                <a:rPr lang="en-US" sz="2000"/>
                <a:t>Thực hiện truy cập vào shared resources.</a:t>
              </a:r>
              <a:endParaRPr lang="en-US" sz="2000"/>
            </a:p>
            <a:p>
              <a:pPr marL="685800" lvl="2" indent="-228600" defTabSz="977900">
                <a:lnSpc>
                  <a:spcPct val="90000"/>
                </a:lnSpc>
                <a:spcBef>
                  <a:spcPct val="0"/>
                </a:spcBef>
                <a:spcAft>
                  <a:spcPct val="15000"/>
                </a:spcAft>
                <a:buChar char="•"/>
              </a:pPr>
              <a:r>
                <a:rPr lang="en-US" sz="2000"/>
                <a:t>Mở khóa/giải phóng khóa mutex.</a:t>
              </a:r>
              <a:endParaRPr lang="en-US" sz="2000"/>
            </a:p>
          </p:txBody>
        </p:sp>
      </p:grpSp>
      <p:grpSp>
        <p:nvGrpSpPr>
          <p:cNvPr id="33" name="Group 32"/>
          <p:cNvGrpSpPr/>
          <p:nvPr/>
        </p:nvGrpSpPr>
        <p:grpSpPr>
          <a:xfrm>
            <a:off x="5137314" y="1856381"/>
            <a:ext cx="4830358" cy="649440"/>
            <a:chOff x="345025" y="1094970"/>
            <a:chExt cx="4830358" cy="649440"/>
          </a:xfrm>
        </p:grpSpPr>
        <p:sp>
          <p:nvSpPr>
            <p:cNvPr id="34" name="Rectangle: Rounded Corners 33"/>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7"/>
                <a:lumOff val="8628"/>
                <a:alphaOff val="0"/>
              </a:schemeClr>
            </a:fillRef>
            <a:effectRef idx="0">
              <a:schemeClr val="accent2">
                <a:hueOff val="-1455363"/>
                <a:satOff val="-83927"/>
                <a:lumOff val="8628"/>
                <a:alphaOff val="0"/>
              </a:schemeClr>
            </a:effectRef>
            <a:fontRef idx="minor">
              <a:schemeClr val="lt1"/>
            </a:fontRef>
          </p:style>
        </p:sp>
        <p:sp>
          <p:nvSpPr>
            <p:cNvPr id="35" name="Rectangle: Rounded Corners 9"/>
            <p:cNvSpPr txBox="1"/>
            <p:nvPr/>
          </p:nvSpPr>
          <p:spPr>
            <a:xfrm>
              <a:off x="376728" y="1126673"/>
              <a:ext cx="4766952"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114300">
                <a:lnSpc>
                  <a:spcPct val="90000"/>
                </a:lnSpc>
                <a:spcAft>
                  <a:spcPts val="600"/>
                </a:spcAft>
              </a:pPr>
              <a:r>
                <a:rPr lang="en-US" sz="2400" b="1"/>
                <a:t>Mutex</a:t>
              </a:r>
              <a:endParaRPr lang="en-US" sz="2400" b="1"/>
            </a:p>
          </p:txBody>
        </p:sp>
      </p:grpSp>
      <p:sp>
        <p:nvSpPr>
          <p:cNvPr id="18" name="TextBox 17"/>
          <p:cNvSpPr txBox="1"/>
          <p:nvPr/>
        </p:nvSpPr>
        <p:spPr>
          <a:xfrm>
            <a:off x="200464" y="2508748"/>
            <a:ext cx="4654170" cy="349286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000" b="1"/>
              <a:t>Mutex</a:t>
            </a:r>
            <a:br>
              <a:rPr lang="en-US" sz="2000"/>
            </a:br>
            <a:endParaRPr lang="en-US" sz="2000"/>
          </a:p>
        </p:txBody>
      </p:sp>
      <p:sp>
        <p:nvSpPr>
          <p:cNvPr id="19" name="TextBox 18"/>
          <p:cNvSpPr txBox="1"/>
          <p:nvPr/>
        </p:nvSpPr>
        <p:spPr>
          <a:xfrm>
            <a:off x="5606885" y="4647065"/>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3" name="TextBox 12"/>
          <p:cNvSpPr txBox="1"/>
          <p:nvPr/>
        </p:nvSpPr>
        <p:spPr>
          <a:xfrm>
            <a:off x="5499226" y="5016397"/>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1480" y="991443"/>
            <a:ext cx="4443154" cy="1087819"/>
          </a:xfrm>
          <a:prstGeom prst="rect">
            <a:avLst/>
          </a:prstGeom>
        </p:spPr>
        <p:txBody>
          <a:bodyPr vert="horz" lIns="91440" tIns="45720" rIns="91440" bIns="45720" rtlCol="0" anchor="b">
            <a:normAutofit fontScale="92500" lnSpcReduction="10000"/>
          </a:bodyPr>
          <a:lstStyle/>
          <a:p>
            <a:pPr lvl="0"/>
            <a:r>
              <a:rPr lang="en-US" sz="3600" b="1"/>
              <a:t>Thread Synchronization – Condition Variables</a:t>
            </a:r>
            <a:endParaRPr lang="en-US" sz="3600" b="0"/>
          </a:p>
        </p:txBody>
      </p:sp>
      <p:sp>
        <p:nvSpPr>
          <p:cNvPr id="14" name="TextBox 13"/>
          <p:cNvSpPr txBox="1"/>
          <p:nvPr/>
        </p:nvSpPr>
        <p:spPr>
          <a:xfrm>
            <a:off x="5606885" y="2413256"/>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7" name="TextBox 16"/>
          <p:cNvSpPr txBox="1"/>
          <p:nvPr/>
        </p:nvSpPr>
        <p:spPr>
          <a:xfrm>
            <a:off x="0" y="6443866"/>
            <a:ext cx="12192000" cy="923330"/>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grpSp>
        <p:nvGrpSpPr>
          <p:cNvPr id="32" name="Group 31"/>
          <p:cNvGrpSpPr/>
          <p:nvPr/>
        </p:nvGrpSpPr>
        <p:grpSpPr>
          <a:xfrm>
            <a:off x="4870809" y="2406929"/>
            <a:ext cx="7029243" cy="3861524"/>
            <a:chOff x="0" y="1419690"/>
            <a:chExt cx="6900512" cy="4019400"/>
          </a:xfrm>
        </p:grpSpPr>
        <p:sp>
          <p:nvSpPr>
            <p:cNvPr id="36" name="Rectangle 35"/>
            <p:cNvSpPr/>
            <p:nvPr/>
          </p:nvSpPr>
          <p:spPr>
            <a:xfrm>
              <a:off x="0" y="1419690"/>
              <a:ext cx="6900512" cy="4019400"/>
            </a:xfrm>
            <a:prstGeom prst="rect">
              <a:avLst/>
            </a:prstGeom>
          </p:spPr>
          <p:style>
            <a:lnRef idx="2">
              <a:schemeClr val="accent2">
                <a:hueOff val="-1455363"/>
                <a:satOff val="-83927"/>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7" name="TextBox 36"/>
            <p:cNvSpPr txBox="1"/>
            <p:nvPr/>
          </p:nvSpPr>
          <p:spPr>
            <a:xfrm>
              <a:off x="0" y="1419690"/>
              <a:ext cx="6900512" cy="40194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p>
              <a:pPr marL="228600" lvl="1" indent="-228600" algn="l" defTabSz="977900">
                <a:lnSpc>
                  <a:spcPct val="90000"/>
                </a:lnSpc>
                <a:spcBef>
                  <a:spcPct val="0"/>
                </a:spcBef>
                <a:spcAft>
                  <a:spcPct val="15000"/>
                </a:spcAft>
                <a:buChar char="•"/>
              </a:pPr>
              <a:r>
                <a:rPr lang="en-US" sz="2000"/>
                <a:t>Một mutex được sử dụng việc truy cập vào shared variable cùng một thời điểm.</a:t>
              </a:r>
              <a:endParaRPr lang="en-US" sz="2000"/>
            </a:p>
            <a:p>
              <a:pPr marL="228600" lvl="1" indent="-228600" algn="l" defTabSz="977900">
                <a:lnSpc>
                  <a:spcPct val="90000"/>
                </a:lnSpc>
                <a:spcBef>
                  <a:spcPct val="0"/>
                </a:spcBef>
                <a:spcAft>
                  <a:spcPct val="15000"/>
                </a:spcAft>
                <a:buChar char="•"/>
              </a:pPr>
              <a:r>
                <a:rPr lang="en-US" sz="2000"/>
                <a:t>Một condition variable được sử dụng để thông báo tới một thead khác về sự thay đổi của một shared variable và cho phép một thread khác block cho tới khi nhận được thông báo.</a:t>
              </a:r>
              <a:endParaRPr lang="en-US" sz="2000"/>
            </a:p>
          </p:txBody>
        </p:sp>
      </p:grpSp>
      <p:grpSp>
        <p:nvGrpSpPr>
          <p:cNvPr id="33" name="Group 32"/>
          <p:cNvGrpSpPr/>
          <p:nvPr/>
        </p:nvGrpSpPr>
        <p:grpSpPr>
          <a:xfrm>
            <a:off x="5137314" y="1856381"/>
            <a:ext cx="4830358" cy="649440"/>
            <a:chOff x="345025" y="1094970"/>
            <a:chExt cx="4830358" cy="649440"/>
          </a:xfrm>
        </p:grpSpPr>
        <p:sp>
          <p:nvSpPr>
            <p:cNvPr id="34" name="Rectangle: Rounded Corners 33"/>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7"/>
                <a:lumOff val="8628"/>
                <a:alphaOff val="0"/>
              </a:schemeClr>
            </a:fillRef>
            <a:effectRef idx="0">
              <a:schemeClr val="accent2">
                <a:hueOff val="-1455363"/>
                <a:satOff val="-83927"/>
                <a:lumOff val="8628"/>
                <a:alphaOff val="0"/>
              </a:schemeClr>
            </a:effectRef>
            <a:fontRef idx="minor">
              <a:schemeClr val="lt1"/>
            </a:fontRef>
          </p:style>
        </p:sp>
        <p:sp>
          <p:nvSpPr>
            <p:cNvPr id="35" name="Rectangle: Rounded Corners 9"/>
            <p:cNvSpPr txBox="1"/>
            <p:nvPr/>
          </p:nvSpPr>
          <p:spPr>
            <a:xfrm>
              <a:off x="376728" y="1126673"/>
              <a:ext cx="4766952"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114300">
                <a:lnSpc>
                  <a:spcPct val="90000"/>
                </a:lnSpc>
                <a:spcAft>
                  <a:spcPts val="600"/>
                </a:spcAft>
              </a:pPr>
              <a:r>
                <a:rPr lang="en-US" sz="2400" b="1"/>
                <a:t>Condition Variables</a:t>
              </a:r>
              <a:endParaRPr lang="en-US" sz="2400" b="1"/>
            </a:p>
          </p:txBody>
        </p:sp>
      </p:grpSp>
      <p:sp>
        <p:nvSpPr>
          <p:cNvPr id="18" name="TextBox 17"/>
          <p:cNvSpPr txBox="1"/>
          <p:nvPr/>
        </p:nvSpPr>
        <p:spPr>
          <a:xfrm>
            <a:off x="200464" y="2508748"/>
            <a:ext cx="4654170" cy="349286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000" b="1"/>
              <a:t>Condition Variables</a:t>
            </a:r>
            <a:br>
              <a:rPr lang="en-US" sz="2000"/>
            </a:br>
            <a:endParaRPr lang="en-US" sz="2000"/>
          </a:p>
        </p:txBody>
      </p:sp>
      <p:sp>
        <p:nvSpPr>
          <p:cNvPr id="19" name="TextBox 18"/>
          <p:cNvSpPr txBox="1"/>
          <p:nvPr/>
        </p:nvSpPr>
        <p:spPr>
          <a:xfrm>
            <a:off x="5606885" y="4647065"/>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3" name="TextBox 12"/>
          <p:cNvSpPr txBox="1"/>
          <p:nvPr/>
        </p:nvSpPr>
        <p:spPr>
          <a:xfrm>
            <a:off x="5499226" y="5016397"/>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21792" y="1161288"/>
            <a:ext cx="3602736" cy="452628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a:solidFill>
                  <a:schemeClr val="tx1"/>
                </a:solidFill>
                <a:latin typeface="Times New Roman" panose="02020603050405020304" pitchFamily="18" charset="0"/>
                <a:ea typeface="+mj-ea"/>
                <a:cs typeface="Times New Roman" panose="02020603050405020304" pitchFamily="18" charset="0"/>
              </a:rPr>
              <a:t>Agenda</a:t>
            </a:r>
            <a:endParaRPr lang="en-US" sz="4000" b="1" kern="1200">
              <a:solidFill>
                <a:schemeClr val="tx1"/>
              </a:solidFill>
              <a:latin typeface="Times New Roman" panose="02020603050405020304" pitchFamily="18" charset="0"/>
              <a:ea typeface="+mj-ea"/>
              <a:cs typeface="Times New Roman" panose="02020603050405020304" pitchFamily="18" charset="0"/>
            </a:endParaRPr>
          </a:p>
        </p:txBody>
      </p:sp>
      <p:sp>
        <p:nvSpPr>
          <p:cNvPr id="9" name="TextBox 8"/>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graphicFrame>
        <p:nvGraphicFramePr>
          <p:cNvPr id="10" name="TextBox 14"/>
          <p:cNvGraphicFramePr/>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1480" y="991443"/>
            <a:ext cx="4443154" cy="1087819"/>
          </a:xfrm>
          <a:prstGeom prst="rect">
            <a:avLst/>
          </a:prstGeom>
        </p:spPr>
        <p:txBody>
          <a:bodyPr vert="horz" lIns="91440" tIns="45720" rIns="91440" bIns="45720" rtlCol="0" anchor="b">
            <a:normAutofit fontScale="92500" lnSpcReduction="10000"/>
          </a:bodyPr>
          <a:lstStyle/>
          <a:p>
            <a:pPr lvl="0"/>
            <a:r>
              <a:rPr lang="en-US" sz="3600" b="1"/>
              <a:t>Thread Synchronization – Mutex</a:t>
            </a:r>
            <a:endParaRPr lang="en-US" sz="3600" b="0"/>
          </a:p>
        </p:txBody>
      </p:sp>
      <p:sp>
        <p:nvSpPr>
          <p:cNvPr id="14" name="TextBox 13"/>
          <p:cNvSpPr txBox="1"/>
          <p:nvPr/>
        </p:nvSpPr>
        <p:spPr>
          <a:xfrm>
            <a:off x="5606885" y="2197077"/>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7" name="TextBox 16"/>
          <p:cNvSpPr txBox="1"/>
          <p:nvPr/>
        </p:nvSpPr>
        <p:spPr>
          <a:xfrm>
            <a:off x="0" y="6443866"/>
            <a:ext cx="12192000" cy="923330"/>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grpSp>
        <p:nvGrpSpPr>
          <p:cNvPr id="32" name="Group 31"/>
          <p:cNvGrpSpPr/>
          <p:nvPr/>
        </p:nvGrpSpPr>
        <p:grpSpPr>
          <a:xfrm>
            <a:off x="4962293" y="2409855"/>
            <a:ext cx="7029243" cy="3817831"/>
            <a:chOff x="0" y="1419690"/>
            <a:chExt cx="6900512" cy="4019400"/>
          </a:xfrm>
        </p:grpSpPr>
        <p:sp>
          <p:nvSpPr>
            <p:cNvPr id="36" name="Rectangle 35"/>
            <p:cNvSpPr/>
            <p:nvPr/>
          </p:nvSpPr>
          <p:spPr>
            <a:xfrm>
              <a:off x="0" y="1419690"/>
              <a:ext cx="6900512" cy="4019400"/>
            </a:xfrm>
            <a:prstGeom prst="rect">
              <a:avLst/>
            </a:prstGeom>
          </p:spPr>
          <p:style>
            <a:lnRef idx="2">
              <a:schemeClr val="accent2">
                <a:hueOff val="-1455363"/>
                <a:satOff val="-83927"/>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7" name="TextBox 36"/>
            <p:cNvSpPr txBox="1"/>
            <p:nvPr/>
          </p:nvSpPr>
          <p:spPr>
            <a:xfrm>
              <a:off x="0" y="1419690"/>
              <a:ext cx="6900512" cy="40194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p>
              <a:pPr marL="228600" lvl="1" indent="-228600" algn="l" defTabSz="977900">
                <a:lnSpc>
                  <a:spcPct val="90000"/>
                </a:lnSpc>
                <a:spcBef>
                  <a:spcPct val="0"/>
                </a:spcBef>
                <a:spcAft>
                  <a:spcPct val="15000"/>
                </a:spcAft>
                <a:buChar char="•"/>
              </a:pPr>
              <a:r>
                <a:rPr lang="en-US" sz="2000"/>
                <a:t>Condition variable là một biến kiểu pthread_cond_t. Trước khi sử dụng thì ta luôn phải khởi tạo nó.</a:t>
              </a:r>
              <a:endParaRPr lang="en-US" sz="2000"/>
            </a:p>
            <a:p>
              <a:pPr marL="228600" lvl="1" indent="-228600" defTabSz="977900">
                <a:lnSpc>
                  <a:spcPct val="90000"/>
                </a:lnSpc>
                <a:spcBef>
                  <a:spcPct val="0"/>
                </a:spcBef>
                <a:spcAft>
                  <a:spcPct val="15000"/>
                </a:spcAft>
                <a:buFontTx/>
                <a:buChar char="•"/>
              </a:pPr>
              <a:r>
                <a:rPr lang="en-US" sz="2000"/>
                <a:t>Condition variable có thể được cấp phát tĩnh hoặc động.</a:t>
              </a:r>
              <a:endParaRPr lang="en-US" sz="2000"/>
            </a:p>
            <a:p>
              <a:pPr marL="228600" lvl="1" indent="-228600" defTabSz="977900">
                <a:lnSpc>
                  <a:spcPct val="90000"/>
                </a:lnSpc>
                <a:spcBef>
                  <a:spcPct val="0"/>
                </a:spcBef>
                <a:spcAft>
                  <a:spcPct val="15000"/>
                </a:spcAft>
                <a:buFontTx/>
                <a:buChar char="•"/>
              </a:pPr>
              <a:endParaRPr lang="en-US" sz="2000"/>
            </a:p>
            <a:p>
              <a:pPr marL="228600" lvl="1" indent="-228600" defTabSz="977900">
                <a:lnSpc>
                  <a:spcPct val="90000"/>
                </a:lnSpc>
                <a:spcBef>
                  <a:spcPct val="0"/>
                </a:spcBef>
                <a:spcAft>
                  <a:spcPct val="15000"/>
                </a:spcAft>
                <a:buFontTx/>
                <a:buChar char="•"/>
              </a:pPr>
              <a:endParaRPr lang="en-US" sz="2000"/>
            </a:p>
            <a:p>
              <a:pPr marL="228600" lvl="1" indent="-228600" defTabSz="977900">
                <a:lnSpc>
                  <a:spcPct val="90000"/>
                </a:lnSpc>
                <a:spcBef>
                  <a:spcPct val="0"/>
                </a:spcBef>
                <a:spcAft>
                  <a:spcPct val="15000"/>
                </a:spcAft>
                <a:buFontTx/>
                <a:buChar char="•"/>
              </a:pPr>
              <a:endParaRPr lang="en-US" sz="2000"/>
            </a:p>
            <a:p>
              <a:pPr marL="228600" lvl="1" indent="-228600" defTabSz="977900">
                <a:lnSpc>
                  <a:spcPct val="90000"/>
                </a:lnSpc>
                <a:spcBef>
                  <a:spcPct val="0"/>
                </a:spcBef>
                <a:spcAft>
                  <a:spcPct val="15000"/>
                </a:spcAft>
                <a:buFontTx/>
                <a:buChar char="•"/>
              </a:pPr>
              <a:endParaRPr lang="en-US" sz="2000"/>
            </a:p>
            <a:p>
              <a:pPr marL="228600" lvl="1" indent="-228600" defTabSz="977900">
                <a:lnSpc>
                  <a:spcPct val="90000"/>
                </a:lnSpc>
                <a:spcBef>
                  <a:spcPct val="0"/>
                </a:spcBef>
                <a:spcAft>
                  <a:spcPct val="15000"/>
                </a:spcAft>
                <a:buFontTx/>
                <a:buChar char="•"/>
              </a:pPr>
              <a:r>
                <a:rPr lang="en-US" sz="2000"/>
                <a:t>Khi không sử dụng ta phải hủy condition variable bằng </a:t>
              </a:r>
              <a:r>
                <a:rPr lang="en-US" sz="2000" b="1" i="0">
                  <a:solidFill>
                    <a:srgbClr val="000000"/>
                  </a:solidFill>
                  <a:effectLst/>
                </a:rPr>
                <a:t>pthread_cond_destroy</a:t>
              </a:r>
              <a:r>
                <a:rPr lang="en-US" sz="2000"/>
                <a:t> (). Khởi tạo tĩnh thì không cần phải gọi hàm này.</a:t>
              </a:r>
              <a:endParaRPr lang="en-US" sz="2000"/>
            </a:p>
            <a:p>
              <a:pPr marL="228600" lvl="1" indent="-228600" algn="l" defTabSz="977900">
                <a:lnSpc>
                  <a:spcPct val="90000"/>
                </a:lnSpc>
                <a:spcBef>
                  <a:spcPct val="0"/>
                </a:spcBef>
                <a:spcAft>
                  <a:spcPct val="15000"/>
                </a:spcAft>
                <a:buChar char="•"/>
              </a:pPr>
              <a:endParaRPr lang="en-US" sz="2000"/>
            </a:p>
          </p:txBody>
        </p:sp>
      </p:grpSp>
      <p:grpSp>
        <p:nvGrpSpPr>
          <p:cNvPr id="33" name="Group 32"/>
          <p:cNvGrpSpPr/>
          <p:nvPr/>
        </p:nvGrpSpPr>
        <p:grpSpPr>
          <a:xfrm>
            <a:off x="5228798" y="1859308"/>
            <a:ext cx="4830358" cy="649440"/>
            <a:chOff x="345025" y="1094970"/>
            <a:chExt cx="4830358" cy="649440"/>
          </a:xfrm>
        </p:grpSpPr>
        <p:sp>
          <p:nvSpPr>
            <p:cNvPr id="34" name="Rectangle: Rounded Corners 33"/>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7"/>
                <a:lumOff val="8628"/>
                <a:alphaOff val="0"/>
              </a:schemeClr>
            </a:fillRef>
            <a:effectRef idx="0">
              <a:schemeClr val="accent2">
                <a:hueOff val="-1455363"/>
                <a:satOff val="-83927"/>
                <a:lumOff val="8628"/>
                <a:alphaOff val="0"/>
              </a:schemeClr>
            </a:effectRef>
            <a:fontRef idx="minor">
              <a:schemeClr val="lt1"/>
            </a:fontRef>
          </p:style>
        </p:sp>
        <p:sp>
          <p:nvSpPr>
            <p:cNvPr id="35" name="Rectangle: Rounded Corners 9"/>
            <p:cNvSpPr txBox="1"/>
            <p:nvPr/>
          </p:nvSpPr>
          <p:spPr>
            <a:xfrm>
              <a:off x="376728" y="1126673"/>
              <a:ext cx="4766952"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114300">
                <a:lnSpc>
                  <a:spcPct val="90000"/>
                </a:lnSpc>
                <a:spcAft>
                  <a:spcPts val="600"/>
                </a:spcAft>
              </a:pPr>
              <a:r>
                <a:rPr lang="en-US" sz="2400" b="1"/>
                <a:t>Allocated Condition Variables</a:t>
              </a:r>
              <a:endParaRPr lang="en-US" sz="2400"/>
            </a:p>
          </p:txBody>
        </p:sp>
      </p:grpSp>
      <p:sp>
        <p:nvSpPr>
          <p:cNvPr id="18" name="TextBox 17"/>
          <p:cNvSpPr txBox="1"/>
          <p:nvPr/>
        </p:nvSpPr>
        <p:spPr>
          <a:xfrm>
            <a:off x="200464" y="2508748"/>
            <a:ext cx="4654170" cy="349286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000" b="1"/>
              <a:t>Allocated Condition Variables</a:t>
            </a:r>
            <a:br>
              <a:rPr lang="en-US" sz="2000"/>
            </a:br>
            <a:endParaRPr lang="en-US" sz="2000"/>
          </a:p>
        </p:txBody>
      </p:sp>
      <p:sp>
        <p:nvSpPr>
          <p:cNvPr id="19" name="TextBox 18"/>
          <p:cNvSpPr txBox="1"/>
          <p:nvPr/>
        </p:nvSpPr>
        <p:spPr>
          <a:xfrm>
            <a:off x="5606885" y="4430886"/>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3" name="TextBox 12"/>
          <p:cNvSpPr txBox="1"/>
          <p:nvPr/>
        </p:nvSpPr>
        <p:spPr>
          <a:xfrm>
            <a:off x="5499226" y="4800218"/>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21" name="TextBox 20"/>
          <p:cNvSpPr txBox="1"/>
          <p:nvPr/>
        </p:nvSpPr>
        <p:spPr>
          <a:xfrm>
            <a:off x="5179977" y="4507869"/>
            <a:ext cx="6532560" cy="646331"/>
          </a:xfrm>
          <a:prstGeom prst="rect">
            <a:avLst/>
          </a:prstGeom>
          <a:noFill/>
        </p:spPr>
        <p:txBody>
          <a:bodyPr wrap="square">
            <a:spAutoFit/>
          </a:bodyPr>
          <a:lstStyle/>
          <a:p>
            <a:pPr marL="742950" lvl="1" indent="-285750">
              <a:buFont typeface="Courier New" panose="02070309020205020404" pitchFamily="49" charset="0"/>
              <a:buChar char="o"/>
            </a:pPr>
            <a:r>
              <a:rPr lang="en-US" sz="1800" b="0" i="0">
                <a:solidFill>
                  <a:srgbClr val="000000"/>
                </a:solidFill>
                <a:effectLst/>
                <a:latin typeface="TheSansMonoCondensed-Plain"/>
              </a:rPr>
              <a:t>int </a:t>
            </a:r>
            <a:r>
              <a:rPr lang="en-US" sz="1800" i="0">
                <a:solidFill>
                  <a:srgbClr val="000000"/>
                </a:solidFill>
                <a:effectLst/>
                <a:latin typeface="TheSansMonoCondensed-Bold"/>
              </a:rPr>
              <a:t>pthread_cond_init</a:t>
            </a:r>
            <a:r>
              <a:rPr lang="en-US" sz="1800" b="0" i="0">
                <a:solidFill>
                  <a:srgbClr val="000000"/>
                </a:solidFill>
                <a:effectLst/>
                <a:latin typeface="TheSansMonoCondensed-Plain"/>
              </a:rPr>
              <a:t>(pthread_cond_t *</a:t>
            </a:r>
            <a:r>
              <a:rPr lang="en-US" sz="1800" b="0" i="0">
                <a:solidFill>
                  <a:srgbClr val="000000"/>
                </a:solidFill>
                <a:effectLst/>
                <a:latin typeface="NewBaskervilleEF-RomanIta"/>
              </a:rPr>
              <a:t>cond</a:t>
            </a:r>
            <a:r>
              <a:rPr lang="en-US" sz="1800" b="0" i="0">
                <a:solidFill>
                  <a:srgbClr val="000000"/>
                </a:solidFill>
                <a:effectLst/>
                <a:latin typeface="TheSansMonoCondensed-Plain"/>
              </a:rPr>
              <a:t>, const pthread_condattr_t *</a:t>
            </a:r>
            <a:r>
              <a:rPr lang="en-US" sz="1800" b="0" i="0">
                <a:solidFill>
                  <a:srgbClr val="000000"/>
                </a:solidFill>
                <a:effectLst/>
                <a:latin typeface="NewBaskervilleEF-RomanIta"/>
              </a:rPr>
              <a:t>attr</a:t>
            </a:r>
            <a:r>
              <a:rPr lang="en-US" sz="1800" b="0" i="0">
                <a:solidFill>
                  <a:srgbClr val="000000"/>
                </a:solidFill>
                <a:effectLst/>
                <a:latin typeface="TheSansMonoCondensed-Plain"/>
              </a:rPr>
              <a:t>);</a:t>
            </a:r>
            <a:r>
              <a:rPr lang="en-US"/>
              <a:t> </a:t>
            </a:r>
            <a:endParaRPr lang="en-US" sz="1800" i="0">
              <a:solidFill>
                <a:srgbClr val="000000"/>
              </a:solidFill>
              <a:effectLst/>
              <a:latin typeface="TheSansMonoCondensed-Plain"/>
            </a:endParaRPr>
          </a:p>
        </p:txBody>
      </p:sp>
      <p:sp>
        <p:nvSpPr>
          <p:cNvPr id="22" name="TextBox 21"/>
          <p:cNvSpPr txBox="1"/>
          <p:nvPr/>
        </p:nvSpPr>
        <p:spPr>
          <a:xfrm>
            <a:off x="5179977" y="4003893"/>
            <a:ext cx="6811557" cy="369332"/>
          </a:xfrm>
          <a:prstGeom prst="rect">
            <a:avLst/>
          </a:prstGeom>
          <a:noFill/>
        </p:spPr>
        <p:txBody>
          <a:bodyPr wrap="square">
            <a:spAutoFit/>
          </a:bodyPr>
          <a:lstStyle/>
          <a:p>
            <a:pPr marL="742950" lvl="1" indent="-285750">
              <a:buFont typeface="Courier New" panose="02070309020205020404" pitchFamily="49" charset="0"/>
              <a:buChar char="o"/>
            </a:pPr>
            <a:r>
              <a:rPr lang="en-US" sz="1800" b="0" i="0">
                <a:solidFill>
                  <a:srgbClr val="000000"/>
                </a:solidFill>
                <a:effectLst/>
                <a:latin typeface="TheSansMonoCondensed-Plain"/>
              </a:rPr>
              <a:t>pthread_cond_t cond = PTHREAD_COND_INITIALIZER;</a:t>
            </a:r>
            <a:r>
              <a:rPr lang="en-US"/>
              <a:t> </a:t>
            </a:r>
            <a:endParaRPr lang="en-US" sz="1800" b="1" kern="1200">
              <a:solidFill>
                <a:srgbClr val="1B1B1B"/>
              </a:solidFill>
              <a:latin typeface="Calibri (Body)"/>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1480" y="991443"/>
            <a:ext cx="4443154" cy="1087819"/>
          </a:xfrm>
          <a:prstGeom prst="rect">
            <a:avLst/>
          </a:prstGeom>
        </p:spPr>
        <p:txBody>
          <a:bodyPr vert="horz" lIns="91440" tIns="45720" rIns="91440" bIns="45720" rtlCol="0" anchor="b">
            <a:normAutofit fontScale="92500" lnSpcReduction="10000"/>
          </a:bodyPr>
          <a:lstStyle/>
          <a:p>
            <a:pPr lvl="0"/>
            <a:r>
              <a:rPr lang="en-US" sz="3600" b="1"/>
              <a:t>Thread Synchronization – Condition Variables</a:t>
            </a:r>
            <a:endParaRPr lang="en-US" sz="3600" b="0"/>
          </a:p>
        </p:txBody>
      </p:sp>
      <p:sp>
        <p:nvSpPr>
          <p:cNvPr id="14" name="TextBox 13"/>
          <p:cNvSpPr txBox="1"/>
          <p:nvPr/>
        </p:nvSpPr>
        <p:spPr>
          <a:xfrm>
            <a:off x="5606885" y="2413256"/>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7" name="TextBox 16"/>
          <p:cNvSpPr txBox="1"/>
          <p:nvPr/>
        </p:nvSpPr>
        <p:spPr>
          <a:xfrm>
            <a:off x="0" y="6443866"/>
            <a:ext cx="12192000" cy="923330"/>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grpSp>
        <p:nvGrpSpPr>
          <p:cNvPr id="32" name="Group 31"/>
          <p:cNvGrpSpPr/>
          <p:nvPr/>
        </p:nvGrpSpPr>
        <p:grpSpPr>
          <a:xfrm>
            <a:off x="4870809" y="2406929"/>
            <a:ext cx="7029243" cy="3861524"/>
            <a:chOff x="0" y="1419690"/>
            <a:chExt cx="6900512" cy="4019400"/>
          </a:xfrm>
        </p:grpSpPr>
        <p:sp>
          <p:nvSpPr>
            <p:cNvPr id="36" name="Rectangle 35"/>
            <p:cNvSpPr/>
            <p:nvPr/>
          </p:nvSpPr>
          <p:spPr>
            <a:xfrm>
              <a:off x="0" y="1419690"/>
              <a:ext cx="6900512" cy="4019400"/>
            </a:xfrm>
            <a:prstGeom prst="rect">
              <a:avLst/>
            </a:prstGeom>
          </p:spPr>
          <p:style>
            <a:lnRef idx="2">
              <a:schemeClr val="accent2">
                <a:hueOff val="-1455363"/>
                <a:satOff val="-83927"/>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7" name="TextBox 36"/>
            <p:cNvSpPr txBox="1"/>
            <p:nvPr/>
          </p:nvSpPr>
          <p:spPr>
            <a:xfrm>
              <a:off x="0" y="1419690"/>
              <a:ext cx="6900512" cy="40194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p>
              <a:pPr marL="228600" lvl="1" indent="-228600" algn="l" defTabSz="977900">
                <a:lnSpc>
                  <a:spcPct val="90000"/>
                </a:lnSpc>
                <a:spcBef>
                  <a:spcPct val="0"/>
                </a:spcBef>
                <a:spcAft>
                  <a:spcPct val="15000"/>
                </a:spcAft>
                <a:buChar char="•"/>
              </a:pPr>
              <a:r>
                <a:rPr lang="en-US" sz="2000"/>
                <a:t>Hai hoạt động chính của condition variable là signal và wait.</a:t>
              </a:r>
              <a:endParaRPr lang="en-US" sz="2000"/>
            </a:p>
            <a:p>
              <a:pPr marL="228600" lvl="1" indent="-228600" algn="l" defTabSz="977900">
                <a:lnSpc>
                  <a:spcPct val="90000"/>
                </a:lnSpc>
                <a:spcBef>
                  <a:spcPct val="0"/>
                </a:spcBef>
                <a:spcAft>
                  <a:spcPct val="15000"/>
                </a:spcAft>
                <a:buChar char="•"/>
              </a:pPr>
              <a:endParaRPr lang="en-US" sz="2000"/>
            </a:p>
          </p:txBody>
        </p:sp>
      </p:grpSp>
      <p:grpSp>
        <p:nvGrpSpPr>
          <p:cNvPr id="33" name="Group 32"/>
          <p:cNvGrpSpPr/>
          <p:nvPr/>
        </p:nvGrpSpPr>
        <p:grpSpPr>
          <a:xfrm>
            <a:off x="5137314" y="1856381"/>
            <a:ext cx="4830358" cy="649440"/>
            <a:chOff x="345025" y="1094970"/>
            <a:chExt cx="4830358" cy="649440"/>
          </a:xfrm>
        </p:grpSpPr>
        <p:sp>
          <p:nvSpPr>
            <p:cNvPr id="34" name="Rectangle: Rounded Corners 33"/>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7"/>
                <a:lumOff val="8628"/>
                <a:alphaOff val="0"/>
              </a:schemeClr>
            </a:fillRef>
            <a:effectRef idx="0">
              <a:schemeClr val="accent2">
                <a:hueOff val="-1455363"/>
                <a:satOff val="-83927"/>
                <a:lumOff val="8628"/>
                <a:alphaOff val="0"/>
              </a:schemeClr>
            </a:effectRef>
            <a:fontRef idx="minor">
              <a:schemeClr val="lt1"/>
            </a:fontRef>
          </p:style>
        </p:sp>
        <p:sp>
          <p:nvSpPr>
            <p:cNvPr id="35" name="Rectangle: Rounded Corners 9"/>
            <p:cNvSpPr txBox="1"/>
            <p:nvPr/>
          </p:nvSpPr>
          <p:spPr>
            <a:xfrm>
              <a:off x="376728" y="1126673"/>
              <a:ext cx="4766952"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114300">
                <a:lnSpc>
                  <a:spcPct val="90000"/>
                </a:lnSpc>
                <a:spcAft>
                  <a:spcPts val="600"/>
                </a:spcAft>
              </a:pPr>
              <a:r>
                <a:rPr lang="en-US" sz="2400" b="1"/>
                <a:t>Signaling and Waiting</a:t>
              </a:r>
              <a:endParaRPr lang="en-US" sz="2400" b="1"/>
            </a:p>
          </p:txBody>
        </p:sp>
      </p:grpSp>
      <p:sp>
        <p:nvSpPr>
          <p:cNvPr id="18" name="TextBox 17"/>
          <p:cNvSpPr txBox="1"/>
          <p:nvPr/>
        </p:nvSpPr>
        <p:spPr>
          <a:xfrm>
            <a:off x="200464" y="2508748"/>
            <a:ext cx="4654170" cy="349286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1800" b="1" i="0">
                <a:solidFill>
                  <a:srgbClr val="000000"/>
                </a:solidFill>
                <a:effectLst/>
                <a:latin typeface="Futura-CondensedBold"/>
              </a:rPr>
              <a:t>Signaling/Waiting trên Condition Variables</a:t>
            </a:r>
            <a:r>
              <a:rPr lang="en-US" sz="2000"/>
              <a:t> </a:t>
            </a:r>
            <a:br>
              <a:rPr lang="en-US" sz="2000"/>
            </a:br>
            <a:br>
              <a:rPr lang="en-US" sz="2000"/>
            </a:br>
            <a:endParaRPr lang="en-US" sz="2000"/>
          </a:p>
        </p:txBody>
      </p:sp>
      <p:sp>
        <p:nvSpPr>
          <p:cNvPr id="19" name="TextBox 18"/>
          <p:cNvSpPr txBox="1"/>
          <p:nvPr/>
        </p:nvSpPr>
        <p:spPr>
          <a:xfrm>
            <a:off x="5606885" y="4647065"/>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3" name="TextBox 12"/>
          <p:cNvSpPr txBox="1"/>
          <p:nvPr/>
        </p:nvSpPr>
        <p:spPr>
          <a:xfrm>
            <a:off x="5499226" y="5016397"/>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pic>
        <p:nvPicPr>
          <p:cNvPr id="3" name="Picture 2"/>
          <p:cNvPicPr>
            <a:picLocks noChangeAspect="1"/>
          </p:cNvPicPr>
          <p:nvPr/>
        </p:nvPicPr>
        <p:blipFill>
          <a:blip r:embed="rId1"/>
          <a:stretch>
            <a:fillRect/>
          </a:stretch>
        </p:blipFill>
        <p:spPr>
          <a:xfrm>
            <a:off x="5499226" y="3533955"/>
            <a:ext cx="6237456" cy="214495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9" name="TextBox 8"/>
          <p:cNvSpPr txBox="1"/>
          <p:nvPr/>
        </p:nvSpPr>
        <p:spPr>
          <a:xfrm>
            <a:off x="411480" y="938411"/>
            <a:ext cx="4443154" cy="108781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400" b="1">
                <a:latin typeface="Times New Roman" panose="02020603050405020304" pitchFamily="18" charset="0"/>
                <a:ea typeface="+mj-ea"/>
                <a:cs typeface="Times New Roman" panose="02020603050405020304" pitchFamily="18" charset="0"/>
              </a:rPr>
              <a:t>Bài Tập</a:t>
            </a:r>
            <a:endParaRPr lang="en-US" sz="3400" b="1" kern="1200">
              <a:solidFill>
                <a:schemeClr val="tx1"/>
              </a:solidFill>
              <a:latin typeface="Times New Roman" panose="02020603050405020304" pitchFamily="18" charset="0"/>
              <a:ea typeface="+mj-ea"/>
              <a:cs typeface="Times New Roman" panose="02020603050405020304" pitchFamily="18" charset="0"/>
            </a:endParaRPr>
          </a:p>
        </p:txBody>
      </p:sp>
      <p:grpSp>
        <p:nvGrpSpPr>
          <p:cNvPr id="10" name="Group 9"/>
          <p:cNvGrpSpPr/>
          <p:nvPr/>
        </p:nvGrpSpPr>
        <p:grpSpPr>
          <a:xfrm>
            <a:off x="4313044" y="1211661"/>
            <a:ext cx="7553189" cy="5211019"/>
            <a:chOff x="0" y="1419687"/>
            <a:chExt cx="6900512" cy="4433125"/>
          </a:xfrm>
        </p:grpSpPr>
        <p:sp>
          <p:nvSpPr>
            <p:cNvPr id="11" name="Rectangle 10"/>
            <p:cNvSpPr/>
            <p:nvPr/>
          </p:nvSpPr>
          <p:spPr>
            <a:xfrm>
              <a:off x="0" y="1419690"/>
              <a:ext cx="6900512" cy="4019400"/>
            </a:xfrm>
            <a:prstGeom prst="rect">
              <a:avLst/>
            </a:prstGeom>
          </p:spPr>
          <p:style>
            <a:lnRef idx="2">
              <a:schemeClr val="accent2">
                <a:hueOff val="-1455363"/>
                <a:satOff val="-83927"/>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2" name="TextBox 11"/>
            <p:cNvSpPr txBox="1"/>
            <p:nvPr/>
          </p:nvSpPr>
          <p:spPr>
            <a:xfrm>
              <a:off x="1" y="1419687"/>
              <a:ext cx="6833424" cy="443312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p>
              <a:pPr marL="228600" lvl="1" indent="-228600" algn="l" defTabSz="977900">
                <a:lnSpc>
                  <a:spcPct val="90000"/>
                </a:lnSpc>
                <a:spcBef>
                  <a:spcPct val="0"/>
                </a:spcBef>
                <a:spcAft>
                  <a:spcPct val="15000"/>
                </a:spcAft>
                <a:buChar char="•"/>
              </a:pPr>
              <a:r>
                <a:rPr lang="en-US" sz="2200" b="0" kern="1200"/>
                <a:t>Viết một chương trình thực hiện tạo 3 threads. </a:t>
              </a:r>
              <a:endParaRPr lang="en-US" sz="2200" b="0" kern="1200"/>
            </a:p>
            <a:p>
              <a:pPr marL="685800" lvl="2" indent="-228600" defTabSz="977900">
                <a:lnSpc>
                  <a:spcPct val="90000"/>
                </a:lnSpc>
                <a:spcBef>
                  <a:spcPct val="0"/>
                </a:spcBef>
                <a:spcAft>
                  <a:spcPct val="15000"/>
                </a:spcAft>
                <a:buChar char="•"/>
              </a:pPr>
              <a:r>
                <a:rPr lang="en-US" sz="2200" b="0" kern="1200"/>
                <a:t>Thread thứ nhất thực hiện việc nhập dữ liệu sinh viên từ bàn phím, bao gồm thông tin: Họ tên, ngày sinh, quê quán.</a:t>
              </a:r>
              <a:endParaRPr lang="en-US" sz="2200" b="0" kern="1200"/>
            </a:p>
            <a:p>
              <a:pPr marL="685800" lvl="2" indent="-228600" defTabSz="977900">
                <a:lnSpc>
                  <a:spcPct val="90000"/>
                </a:lnSpc>
                <a:spcBef>
                  <a:spcPct val="0"/>
                </a:spcBef>
                <a:spcAft>
                  <a:spcPct val="15000"/>
                </a:spcAft>
                <a:buChar char="•"/>
              </a:pPr>
              <a:r>
                <a:rPr lang="en-US" sz="2200" b="0" kern="1200"/>
                <a:t> Mỗi lần nhập xong dữ liệu một sinh viên, thread thứ hai sẽ ghi thông tin sinh viên đó vào file (mỗi thông tin sinh viên nằm trên 1 dòng) thongtinsinhvien.txt. </a:t>
              </a:r>
              <a:endParaRPr lang="en-US" sz="2200" b="0" kern="1200"/>
            </a:p>
            <a:p>
              <a:pPr marL="685800" lvl="2" indent="-228600" defTabSz="977900">
                <a:lnSpc>
                  <a:spcPct val="90000"/>
                </a:lnSpc>
                <a:spcBef>
                  <a:spcPct val="0"/>
                </a:spcBef>
                <a:spcAft>
                  <a:spcPct val="15000"/>
                </a:spcAft>
                <a:buChar char="•"/>
              </a:pPr>
              <a:r>
                <a:rPr lang="en-US" sz="2200" b="0" kern="1200"/>
                <a:t>Thread thứ 3 sẽ đọc dữ liệu vừa ghi được và in ra terminal rồi thông báo cho thread 1 tiếp tục nhập thêm sinh viên.</a:t>
              </a:r>
              <a:endParaRPr lang="en-US" sz="2200" b="0" kern="1200"/>
            </a:p>
            <a:p>
              <a:pPr marL="0" lvl="1" algn="l" defTabSz="977900">
                <a:lnSpc>
                  <a:spcPct val="90000"/>
                </a:lnSpc>
                <a:spcBef>
                  <a:spcPct val="0"/>
                </a:spcBef>
                <a:spcAft>
                  <a:spcPct val="15000"/>
                </a:spcAft>
              </a:pPr>
              <a:r>
                <a:rPr lang="en-US" sz="2200" b="0" kern="1200"/>
                <a:t>Sử dụng mutex và condition variable để giải quyết bài toán.</a:t>
              </a:r>
              <a:endParaRPr lang="en-US" sz="2200" b="0" kern="1200"/>
            </a:p>
          </p:txBody>
        </p:sp>
      </p:grpSp>
      <p:grpSp>
        <p:nvGrpSpPr>
          <p:cNvPr id="13" name="Group 12"/>
          <p:cNvGrpSpPr/>
          <p:nvPr/>
        </p:nvGrpSpPr>
        <p:grpSpPr>
          <a:xfrm>
            <a:off x="4480312" y="794709"/>
            <a:ext cx="1366305" cy="433993"/>
            <a:chOff x="345025" y="1094970"/>
            <a:chExt cx="4830358" cy="649440"/>
          </a:xfrm>
        </p:grpSpPr>
        <p:sp>
          <p:nvSpPr>
            <p:cNvPr id="14" name="Rectangle: Rounded Corners 13"/>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7"/>
                <a:lumOff val="8628"/>
                <a:alphaOff val="0"/>
              </a:schemeClr>
            </a:fillRef>
            <a:effectRef idx="0">
              <a:schemeClr val="accent2">
                <a:hueOff val="-1455363"/>
                <a:satOff val="-83927"/>
                <a:lumOff val="8628"/>
                <a:alphaOff val="0"/>
              </a:schemeClr>
            </a:effectRef>
            <a:fontRef idx="minor">
              <a:schemeClr val="lt1"/>
            </a:fontRef>
          </p:style>
        </p:sp>
        <p:sp>
          <p:nvSpPr>
            <p:cNvPr id="15" name="Rectangle: Rounded Corners 9"/>
            <p:cNvSpPr txBox="1"/>
            <p:nvPr/>
          </p:nvSpPr>
          <p:spPr>
            <a:xfrm>
              <a:off x="376729" y="1126673"/>
              <a:ext cx="4766954" cy="5860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0" lvl="0" indent="0" algn="l" defTabSz="977900">
                <a:lnSpc>
                  <a:spcPct val="90000"/>
                </a:lnSpc>
                <a:spcBef>
                  <a:spcPct val="0"/>
                </a:spcBef>
                <a:spcAft>
                  <a:spcPct val="35000"/>
                </a:spcAft>
                <a:buNone/>
              </a:pPr>
              <a:r>
                <a:rPr lang="en-US" sz="2200" kern="1200"/>
                <a:t>Bài 1</a:t>
              </a:r>
              <a:endParaRPr lang="en-US" sz="2200" kern="1200"/>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21792" y="1161288"/>
            <a:ext cx="3602736" cy="452628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a:solidFill>
                  <a:schemeClr val="tx1"/>
                </a:solidFill>
                <a:latin typeface="+mj-lt"/>
                <a:ea typeface="+mj-ea"/>
                <a:cs typeface="+mj-cs"/>
              </a:rPr>
              <a:t>Summary</a:t>
            </a:r>
            <a:endParaRPr lang="en-US" sz="4000" b="1" kern="1200">
              <a:solidFill>
                <a:schemeClr val="tx1"/>
              </a:solidFill>
              <a:latin typeface="+mj-lt"/>
              <a:ea typeface="+mj-ea"/>
              <a:cs typeface="+mj-cs"/>
            </a:endParaRPr>
          </a:p>
        </p:txBody>
      </p:sp>
      <p:graphicFrame>
        <p:nvGraphicFramePr>
          <p:cNvPr id="10" name="TextBox 2"/>
          <p:cNvGraphicFramePr/>
          <p:nvPr/>
        </p:nvGraphicFramePr>
        <p:xfrm>
          <a:off x="4224528" y="691376"/>
          <a:ext cx="7443216" cy="549911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1480" y="991443"/>
            <a:ext cx="4443154" cy="1087819"/>
          </a:xfrm>
          <a:prstGeom prst="rect">
            <a:avLst/>
          </a:prstGeom>
        </p:spPr>
        <p:txBody>
          <a:bodyPr vert="horz" lIns="91440" tIns="45720" rIns="91440" bIns="45720" rtlCol="0" anchor="b">
            <a:normAutofit/>
          </a:bodyPr>
          <a:lstStyle/>
          <a:p>
            <a:pPr lvl="0"/>
            <a:r>
              <a:rPr lang="en-US" sz="3600" b="1"/>
              <a:t>Quản lý Thread</a:t>
            </a:r>
            <a:endParaRPr lang="en-US" sz="3600" b="1"/>
          </a:p>
        </p:txBody>
      </p:sp>
      <p:sp>
        <p:nvSpPr>
          <p:cNvPr id="14" name="TextBox 13"/>
          <p:cNvSpPr txBox="1"/>
          <p:nvPr/>
        </p:nvSpPr>
        <p:spPr>
          <a:xfrm>
            <a:off x="5606885" y="2885137"/>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7" name="TextBox 16"/>
          <p:cNvSpPr txBox="1"/>
          <p:nvPr/>
        </p:nvSpPr>
        <p:spPr>
          <a:xfrm>
            <a:off x="0" y="6443866"/>
            <a:ext cx="12192000" cy="923330"/>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grpSp>
        <p:nvGrpSpPr>
          <p:cNvPr id="32" name="Group 31"/>
          <p:cNvGrpSpPr/>
          <p:nvPr/>
        </p:nvGrpSpPr>
        <p:grpSpPr>
          <a:xfrm>
            <a:off x="4962293" y="2489473"/>
            <a:ext cx="7029243" cy="3288289"/>
            <a:chOff x="0" y="1419690"/>
            <a:chExt cx="6900512" cy="4019400"/>
          </a:xfrm>
        </p:grpSpPr>
        <p:sp>
          <p:nvSpPr>
            <p:cNvPr id="36" name="Rectangle 35"/>
            <p:cNvSpPr/>
            <p:nvPr/>
          </p:nvSpPr>
          <p:spPr>
            <a:xfrm>
              <a:off x="0" y="1419690"/>
              <a:ext cx="6900512" cy="4019400"/>
            </a:xfrm>
            <a:prstGeom prst="rect">
              <a:avLst/>
            </a:prstGeom>
          </p:spPr>
          <p:style>
            <a:lnRef idx="2">
              <a:schemeClr val="accent2">
                <a:hueOff val="-1455363"/>
                <a:satOff val="-83927"/>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7" name="TextBox 36"/>
            <p:cNvSpPr txBox="1"/>
            <p:nvPr/>
          </p:nvSpPr>
          <p:spPr>
            <a:xfrm>
              <a:off x="0" y="1419690"/>
              <a:ext cx="6900512" cy="40194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p>
              <a:pPr marL="228600" lvl="1" indent="-228600" algn="l" defTabSz="977900">
                <a:lnSpc>
                  <a:spcPct val="90000"/>
                </a:lnSpc>
                <a:spcBef>
                  <a:spcPct val="0"/>
                </a:spcBef>
                <a:spcAft>
                  <a:spcPct val="15000"/>
                </a:spcAft>
                <a:buChar char="•"/>
              </a:pPr>
              <a:r>
                <a:rPr lang="en-US" sz="2000"/>
                <a:t>Thread kết thúc một cách bình thường.</a:t>
              </a:r>
              <a:endParaRPr lang="en-US" sz="2000"/>
            </a:p>
            <a:p>
              <a:pPr marL="228600" lvl="1" indent="-228600" algn="l" defTabSz="977900">
                <a:lnSpc>
                  <a:spcPct val="90000"/>
                </a:lnSpc>
                <a:spcBef>
                  <a:spcPct val="0"/>
                </a:spcBef>
                <a:spcAft>
                  <a:spcPct val="15000"/>
                </a:spcAft>
                <a:buChar char="•"/>
              </a:pPr>
              <a:r>
                <a:rPr lang="en-US" sz="2000" kern="1200"/>
                <a:t>Thread </a:t>
              </a:r>
              <a:r>
                <a:rPr lang="en-US" sz="2000"/>
                <a:t>kết thúc khi gọi hàm pthread_exit().</a:t>
              </a:r>
              <a:endParaRPr lang="en-US" sz="2000"/>
            </a:p>
            <a:p>
              <a:pPr marL="228600" lvl="1" indent="-228600" algn="l" defTabSz="977900">
                <a:lnSpc>
                  <a:spcPct val="90000"/>
                </a:lnSpc>
                <a:spcBef>
                  <a:spcPct val="0"/>
                </a:spcBef>
                <a:spcAft>
                  <a:spcPct val="15000"/>
                </a:spcAft>
                <a:buChar char="•"/>
              </a:pPr>
              <a:r>
                <a:rPr lang="en-US" sz="2000" kern="1200"/>
                <a:t>Thread b</a:t>
              </a:r>
              <a:r>
                <a:rPr lang="en-US" sz="2000"/>
                <a:t>ị hủy bỏ khi gọi hàm pthread_cancel().</a:t>
              </a:r>
              <a:endParaRPr lang="en-US" sz="2000"/>
            </a:p>
            <a:p>
              <a:pPr marL="228600" lvl="1" indent="-228600" algn="l" defTabSz="977900">
                <a:lnSpc>
                  <a:spcPct val="90000"/>
                </a:lnSpc>
                <a:spcBef>
                  <a:spcPct val="0"/>
                </a:spcBef>
                <a:spcAft>
                  <a:spcPct val="15000"/>
                </a:spcAft>
                <a:buChar char="•"/>
              </a:pPr>
              <a:r>
                <a:rPr lang="en-US" sz="2000" kern="1200"/>
                <a:t>Bất cứ một thread nào gọi hàm exit(), hoặc main thread kết thúc thì tất cả các thread còn lại kết thúc ngay lập tức.</a:t>
              </a:r>
              <a:endParaRPr lang="en-US" sz="2000" kern="1200"/>
            </a:p>
          </p:txBody>
        </p:sp>
      </p:grpSp>
      <p:grpSp>
        <p:nvGrpSpPr>
          <p:cNvPr id="33" name="Group 32"/>
          <p:cNvGrpSpPr/>
          <p:nvPr/>
        </p:nvGrpSpPr>
        <p:grpSpPr>
          <a:xfrm>
            <a:off x="5228798" y="1938926"/>
            <a:ext cx="4830358" cy="649440"/>
            <a:chOff x="345025" y="1094970"/>
            <a:chExt cx="4830358" cy="649440"/>
          </a:xfrm>
        </p:grpSpPr>
        <p:sp>
          <p:nvSpPr>
            <p:cNvPr id="34" name="Rectangle: Rounded Corners 33"/>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7"/>
                <a:lumOff val="8628"/>
                <a:alphaOff val="0"/>
              </a:schemeClr>
            </a:fillRef>
            <a:effectRef idx="0">
              <a:schemeClr val="accent2">
                <a:hueOff val="-1455363"/>
                <a:satOff val="-83927"/>
                <a:lumOff val="8628"/>
                <a:alphaOff val="0"/>
              </a:schemeClr>
            </a:effectRef>
            <a:fontRef idx="minor">
              <a:schemeClr val="lt1"/>
            </a:fontRef>
          </p:style>
        </p:sp>
        <p:sp>
          <p:nvSpPr>
            <p:cNvPr id="35" name="Rectangle: Rounded Corners 9"/>
            <p:cNvSpPr txBox="1"/>
            <p:nvPr/>
          </p:nvSpPr>
          <p:spPr>
            <a:xfrm>
              <a:off x="376728" y="1126673"/>
              <a:ext cx="4766952"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defTabSz="977900">
                <a:lnSpc>
                  <a:spcPct val="90000"/>
                </a:lnSpc>
                <a:spcBef>
                  <a:spcPct val="0"/>
                </a:spcBef>
                <a:spcAft>
                  <a:spcPct val="35000"/>
                </a:spcAft>
              </a:pPr>
              <a:r>
                <a:rPr lang="en-US" sz="2400" b="1"/>
                <a:t>Thread Termination</a:t>
              </a:r>
              <a:endParaRPr lang="en-US" sz="2400" b="1"/>
            </a:p>
          </p:txBody>
        </p:sp>
      </p:grpSp>
      <p:sp>
        <p:nvSpPr>
          <p:cNvPr id="18" name="TextBox 17"/>
          <p:cNvSpPr txBox="1"/>
          <p:nvPr/>
        </p:nvSpPr>
        <p:spPr>
          <a:xfrm>
            <a:off x="200464" y="2508748"/>
            <a:ext cx="4654170" cy="349286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000" b="1"/>
              <a:t>Thread Termination</a:t>
            </a:r>
            <a:endParaRPr lang="en-US" sz="2000" b="1"/>
          </a:p>
          <a:p>
            <a:pPr marL="342900" indent="-228600">
              <a:lnSpc>
                <a:spcPct val="90000"/>
              </a:lnSpc>
              <a:spcAft>
                <a:spcPts val="600"/>
              </a:spcAft>
              <a:buFont typeface="Arial" panose="020B0604020202020204" pitchFamily="34" charset="0"/>
              <a:buChar char="•"/>
            </a:pPr>
            <a:endParaRPr lang="en-US" sz="2000"/>
          </a:p>
        </p:txBody>
      </p:sp>
      <p:sp>
        <p:nvSpPr>
          <p:cNvPr id="19" name="TextBox 18"/>
          <p:cNvSpPr txBox="1"/>
          <p:nvPr/>
        </p:nvSpPr>
        <p:spPr>
          <a:xfrm>
            <a:off x="5606885" y="5118946"/>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6" name="TextBox 5"/>
          <p:cNvSpPr txBox="1"/>
          <p:nvPr/>
        </p:nvSpPr>
        <p:spPr>
          <a:xfrm>
            <a:off x="1188573" y="1973095"/>
            <a:ext cx="771297" cy="369332"/>
          </a:xfrm>
          <a:prstGeom prst="rect">
            <a:avLst/>
          </a:prstGeom>
          <a:noFill/>
        </p:spPr>
        <p:txBody>
          <a:bodyPr wrap="square" rtlCol="0">
            <a:spAutoFit/>
          </a:bodyPr>
          <a:lstStyle/>
          <a:p>
            <a:pPr marL="285750" indent="-285750">
              <a:buFont typeface="Wingdings" panose="05000000000000000000" pitchFamily="2" charset="2"/>
              <a:buChar char="Ø"/>
            </a:pPr>
            <a:endParaRPr lang="en-US"/>
          </a:p>
        </p:txBody>
      </p:sp>
      <p:grpSp>
        <p:nvGrpSpPr>
          <p:cNvPr id="7" name="Group 6"/>
          <p:cNvGrpSpPr/>
          <p:nvPr/>
        </p:nvGrpSpPr>
        <p:grpSpPr>
          <a:xfrm>
            <a:off x="955558" y="1083688"/>
            <a:ext cx="10380362" cy="2106292"/>
            <a:chOff x="-16449" y="1403419"/>
            <a:chExt cx="6299866" cy="1138699"/>
          </a:xfrm>
        </p:grpSpPr>
        <p:sp>
          <p:nvSpPr>
            <p:cNvPr id="9" name="Rectangle 8"/>
            <p:cNvSpPr/>
            <p:nvPr/>
          </p:nvSpPr>
          <p:spPr>
            <a:xfrm>
              <a:off x="0" y="1403419"/>
              <a:ext cx="6283417" cy="1132221"/>
            </a:xfrm>
            <a:prstGeom prst="rect">
              <a:avLst/>
            </a:prstGeom>
          </p:spPr>
          <p:style>
            <a:lnRef idx="2">
              <a:schemeClr val="accent2">
                <a:hueOff val="-1455363"/>
                <a:satOff val="-83927"/>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11" name="TextBox 10"/>
            <p:cNvSpPr txBox="1"/>
            <p:nvPr/>
          </p:nvSpPr>
          <p:spPr>
            <a:xfrm>
              <a:off x="-16449" y="1425973"/>
              <a:ext cx="6299866" cy="111614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p>
              <a:pPr algn="l"/>
              <a:r>
                <a:rPr lang="en-US" sz="2000">
                  <a:solidFill>
                    <a:srgbClr val="1B1B1B"/>
                  </a:solidFill>
                  <a:latin typeface="Calibri (Body)"/>
                </a:rPr>
                <a:t>Một thread có thể được kết thức bằng cách gọi pthread_exit(). </a:t>
              </a:r>
              <a:endParaRPr lang="en-US" sz="2000">
                <a:solidFill>
                  <a:srgbClr val="1B1B1B"/>
                </a:solidFill>
                <a:latin typeface="Calibri (Body)"/>
              </a:endParaRPr>
            </a:p>
            <a:p>
              <a:pPr algn="l"/>
              <a:r>
                <a:rPr lang="en-US" sz="2000">
                  <a:solidFill>
                    <a:srgbClr val="1B1B1B"/>
                  </a:solidFill>
                  <a:latin typeface="Calibri (Body)"/>
                </a:rPr>
                <a:t>Các đối số:</a:t>
              </a:r>
              <a:endParaRPr lang="en-US" sz="2000">
                <a:solidFill>
                  <a:srgbClr val="1B1B1B"/>
                </a:solidFill>
                <a:latin typeface="Calibri (Body)"/>
              </a:endParaRPr>
            </a:p>
            <a:p>
              <a:pPr marL="800100" lvl="1" indent="-342900">
                <a:buFont typeface="Arial" panose="020B0604020202020204" pitchFamily="34" charset="0"/>
                <a:buChar char="•"/>
              </a:pPr>
              <a:r>
                <a:rPr lang="en-US" sz="2000">
                  <a:solidFill>
                    <a:srgbClr val="1B1B1B"/>
                  </a:solidFill>
                  <a:latin typeface="Calibri (Body)"/>
                </a:rPr>
                <a:t>*r</a:t>
              </a:r>
              <a:r>
                <a:rPr lang="en-US" sz="2000" kern="1200">
                  <a:solidFill>
                    <a:srgbClr val="1B1B1B"/>
                  </a:solidFill>
                  <a:latin typeface="Calibri (Body)"/>
                </a:rPr>
                <a:t>etval: </a:t>
              </a:r>
              <a:r>
                <a:rPr lang="en-US" sz="2000">
                  <a:solidFill>
                    <a:srgbClr val="1B1B1B"/>
                  </a:solidFill>
                  <a:latin typeface="Calibri (Body)"/>
                </a:rPr>
                <a:t> Chỉ định giá trị trả về của thread, giá trị này có thể thu được bởi một thread khác thông qua pthread_join().</a:t>
              </a:r>
              <a:endParaRPr lang="en-US" sz="2000">
                <a:solidFill>
                  <a:srgbClr val="1B1B1B"/>
                </a:solidFill>
                <a:latin typeface="Calibri (Body)"/>
              </a:endParaRPr>
            </a:p>
            <a:p>
              <a:pPr marL="800100" lvl="1" indent="-342900">
                <a:buFont typeface="Arial" panose="020B0604020202020204" pitchFamily="34" charset="0"/>
                <a:buChar char="•"/>
              </a:pPr>
              <a:r>
                <a:rPr lang="en-US" sz="2000">
                  <a:solidFill>
                    <a:srgbClr val="1B1B1B"/>
                  </a:solidFill>
                  <a:latin typeface="Calibri (Body)"/>
                </a:rPr>
                <a:t>Trả về 0 nếu thành công, nhỏ hơn 0 nếu thất bại.</a:t>
              </a:r>
              <a:endParaRPr lang="en-US" sz="2000">
                <a:solidFill>
                  <a:srgbClr val="1B1B1B"/>
                </a:solidFill>
                <a:latin typeface="Calibri (Body)"/>
              </a:endParaRPr>
            </a:p>
            <a:p>
              <a:pPr marL="800100" lvl="1" indent="-342900">
                <a:buFont typeface="Arial" panose="020B0604020202020204" pitchFamily="34" charset="0"/>
                <a:buChar char="•"/>
              </a:pPr>
              <a:endParaRPr lang="en-US" sz="2000">
                <a:solidFill>
                  <a:srgbClr val="1B1B1B"/>
                </a:solidFill>
                <a:latin typeface="Calibri (Body)"/>
              </a:endParaRPr>
            </a:p>
            <a:p>
              <a:pPr lvl="1"/>
              <a:endParaRPr lang="en-US" sz="2000" kern="1200">
                <a:solidFill>
                  <a:srgbClr val="1B1B1B"/>
                </a:solidFill>
                <a:latin typeface="Calibri (Body)"/>
              </a:endParaRPr>
            </a:p>
            <a:p>
              <a:pPr marL="0" lvl="1" algn="l" defTabSz="977900">
                <a:lnSpc>
                  <a:spcPct val="90000"/>
                </a:lnSpc>
                <a:spcBef>
                  <a:spcPct val="0"/>
                </a:spcBef>
                <a:spcAft>
                  <a:spcPct val="15000"/>
                </a:spcAft>
              </a:pPr>
              <a:endParaRPr lang="en-US" sz="2000" kern="1200">
                <a:latin typeface="Calibri (Body)"/>
              </a:endParaRPr>
            </a:p>
          </p:txBody>
        </p:sp>
      </p:grpSp>
      <p:grpSp>
        <p:nvGrpSpPr>
          <p:cNvPr id="12" name="Group 11"/>
          <p:cNvGrpSpPr/>
          <p:nvPr/>
        </p:nvGrpSpPr>
        <p:grpSpPr>
          <a:xfrm>
            <a:off x="204439" y="548439"/>
            <a:ext cx="4568283" cy="709308"/>
            <a:chOff x="345025" y="1094970"/>
            <a:chExt cx="4830358" cy="649440"/>
          </a:xfrm>
        </p:grpSpPr>
        <p:sp>
          <p:nvSpPr>
            <p:cNvPr id="13" name="Rectangle: Rounded Corners 12"/>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7"/>
                <a:lumOff val="8628"/>
                <a:alphaOff val="0"/>
              </a:schemeClr>
            </a:fillRef>
            <a:effectRef idx="0">
              <a:schemeClr val="accent2">
                <a:hueOff val="-1455363"/>
                <a:satOff val="-83927"/>
                <a:lumOff val="8628"/>
                <a:alphaOff val="0"/>
              </a:schemeClr>
            </a:effectRef>
            <a:fontRef idx="minor">
              <a:schemeClr val="lt1"/>
            </a:fontRef>
          </p:style>
        </p:sp>
        <p:sp>
          <p:nvSpPr>
            <p:cNvPr id="14" name="Rectangle: Rounded Corners 9"/>
            <p:cNvSpPr txBox="1"/>
            <p:nvPr/>
          </p:nvSpPr>
          <p:spPr>
            <a:xfrm>
              <a:off x="376728" y="1126673"/>
              <a:ext cx="4798655"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0" lvl="0" indent="0" algn="l" defTabSz="977900">
                <a:lnSpc>
                  <a:spcPct val="90000"/>
                </a:lnSpc>
                <a:spcBef>
                  <a:spcPct val="0"/>
                </a:spcBef>
                <a:spcAft>
                  <a:spcPct val="35000"/>
                </a:spcAft>
                <a:buNone/>
              </a:pPr>
              <a:r>
                <a:rPr lang="en-US" sz="2000" b="0" i="0">
                  <a:solidFill>
                    <a:schemeClr val="bg1"/>
                  </a:solidFill>
                  <a:effectLst/>
                  <a:latin typeface="Calibri (Body)"/>
                </a:rPr>
                <a:t>int pthread_exit(void *retval);</a:t>
              </a:r>
              <a:endParaRPr lang="en-US" sz="2000" b="1" kern="1200">
                <a:solidFill>
                  <a:schemeClr val="bg1"/>
                </a:solidFill>
                <a:latin typeface="Calibri (Body)"/>
              </a:endParaRPr>
            </a:p>
          </p:txBody>
        </p:sp>
      </p:grpSp>
      <p:sp>
        <p:nvSpPr>
          <p:cNvPr id="15" name="TextBox 14"/>
          <p:cNvSpPr txBox="1"/>
          <p:nvPr/>
        </p:nvSpPr>
        <p:spPr>
          <a:xfrm>
            <a:off x="1425177" y="4775616"/>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6" name="TextBox 15"/>
          <p:cNvSpPr txBox="1"/>
          <p:nvPr/>
        </p:nvSpPr>
        <p:spPr>
          <a:xfrm>
            <a:off x="1188573" y="4636699"/>
            <a:ext cx="771297" cy="369332"/>
          </a:xfrm>
          <a:prstGeom prst="rect">
            <a:avLst/>
          </a:prstGeom>
          <a:noFill/>
        </p:spPr>
        <p:txBody>
          <a:bodyPr wrap="square" rtlCol="0">
            <a:spAutoFit/>
          </a:bodyPr>
          <a:lstStyle/>
          <a:p>
            <a:pPr marL="285750" indent="-285750">
              <a:buFont typeface="Wingdings" panose="05000000000000000000" pitchFamily="2" charset="2"/>
              <a:buChar char="Ø"/>
            </a:pPr>
            <a:endParaRPr lang="en-US"/>
          </a:p>
        </p:txBody>
      </p:sp>
      <p:grpSp>
        <p:nvGrpSpPr>
          <p:cNvPr id="18" name="Group 17"/>
          <p:cNvGrpSpPr/>
          <p:nvPr/>
        </p:nvGrpSpPr>
        <p:grpSpPr>
          <a:xfrm>
            <a:off x="955558" y="4125647"/>
            <a:ext cx="10407536" cy="2431781"/>
            <a:chOff x="-16449" y="1403419"/>
            <a:chExt cx="6299866" cy="1485899"/>
          </a:xfrm>
        </p:grpSpPr>
        <p:sp>
          <p:nvSpPr>
            <p:cNvPr id="19" name="Rectangle 18"/>
            <p:cNvSpPr/>
            <p:nvPr/>
          </p:nvSpPr>
          <p:spPr>
            <a:xfrm>
              <a:off x="0" y="1403419"/>
              <a:ext cx="6283417" cy="1132221"/>
            </a:xfrm>
            <a:prstGeom prst="rect">
              <a:avLst/>
            </a:prstGeom>
          </p:spPr>
          <p:style>
            <a:lnRef idx="2">
              <a:schemeClr val="accent2">
                <a:hueOff val="-1455363"/>
                <a:satOff val="-83927"/>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20" name="TextBox 19"/>
            <p:cNvSpPr txBox="1"/>
            <p:nvPr/>
          </p:nvSpPr>
          <p:spPr>
            <a:xfrm>
              <a:off x="-16449" y="1425972"/>
              <a:ext cx="6283417" cy="146334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p>
              <a:pPr algn="l"/>
              <a:r>
                <a:rPr lang="en-US" sz="2000">
                  <a:solidFill>
                    <a:srgbClr val="1B1B1B"/>
                  </a:solidFill>
                  <a:latin typeface="Calibri (Body)"/>
                </a:rPr>
                <a:t>pthread_cancel() gửi một yêu cầu kết thúc thread tới một thread cụ thể.</a:t>
              </a:r>
              <a:endParaRPr lang="en-US" sz="2000">
                <a:solidFill>
                  <a:srgbClr val="1B1B1B"/>
                </a:solidFill>
                <a:latin typeface="Calibri (Body)"/>
              </a:endParaRPr>
            </a:p>
            <a:p>
              <a:pPr algn="l"/>
              <a:r>
                <a:rPr lang="en-US" sz="2000">
                  <a:solidFill>
                    <a:srgbClr val="1B1B1B"/>
                  </a:solidFill>
                  <a:latin typeface="Calibri (Body)"/>
                </a:rPr>
                <a:t>Các đối số:</a:t>
              </a:r>
              <a:endParaRPr lang="en-US" sz="2000">
                <a:solidFill>
                  <a:srgbClr val="1B1B1B"/>
                </a:solidFill>
                <a:latin typeface="Calibri (Body)"/>
              </a:endParaRPr>
            </a:p>
            <a:p>
              <a:pPr marL="800100" lvl="1" indent="-342900">
                <a:buFont typeface="Arial" panose="020B0604020202020204" pitchFamily="34" charset="0"/>
                <a:buChar char="•"/>
              </a:pPr>
              <a:r>
                <a:rPr lang="en-US" sz="2000">
                  <a:solidFill>
                    <a:srgbClr val="1B1B1B"/>
                  </a:solidFill>
                  <a:latin typeface="Calibri (Body)"/>
                </a:rPr>
                <a:t>thread</a:t>
              </a:r>
              <a:r>
                <a:rPr lang="en-US" sz="2000" kern="1200">
                  <a:solidFill>
                    <a:srgbClr val="1B1B1B"/>
                  </a:solidFill>
                  <a:latin typeface="Calibri (Body)"/>
                </a:rPr>
                <a:t>: </a:t>
              </a:r>
              <a:r>
                <a:rPr lang="en-US" sz="2000">
                  <a:solidFill>
                    <a:srgbClr val="1B1B1B"/>
                  </a:solidFill>
                  <a:latin typeface="Calibri (Body)"/>
                </a:rPr>
                <a:t> threadID của một thread cụ thể.</a:t>
              </a:r>
              <a:endParaRPr lang="en-US" sz="2000">
                <a:solidFill>
                  <a:srgbClr val="1B1B1B"/>
                </a:solidFill>
                <a:latin typeface="Calibri (Body)"/>
              </a:endParaRPr>
            </a:p>
            <a:p>
              <a:pPr marL="800100" lvl="1" indent="-342900">
                <a:buFont typeface="Arial" panose="020B0604020202020204" pitchFamily="34" charset="0"/>
                <a:buChar char="•"/>
              </a:pPr>
              <a:r>
                <a:rPr lang="en-US" sz="2000">
                  <a:solidFill>
                    <a:srgbClr val="1B1B1B"/>
                  </a:solidFill>
                  <a:latin typeface="Calibri (Body)"/>
                </a:rPr>
                <a:t>Trả về 0 nếu thành công, nhỏ hơn 0 nếu thất bại.</a:t>
              </a:r>
              <a:endParaRPr lang="en-US" sz="2000">
                <a:solidFill>
                  <a:srgbClr val="1B1B1B"/>
                </a:solidFill>
                <a:latin typeface="Calibri (Body)"/>
              </a:endParaRPr>
            </a:p>
            <a:p>
              <a:pPr lvl="1"/>
              <a:endParaRPr lang="en-US" sz="2000" kern="1200">
                <a:solidFill>
                  <a:srgbClr val="1B1B1B"/>
                </a:solidFill>
                <a:latin typeface="Calibri (Body)"/>
              </a:endParaRPr>
            </a:p>
            <a:p>
              <a:pPr marL="0" lvl="1" algn="l" defTabSz="977900">
                <a:lnSpc>
                  <a:spcPct val="90000"/>
                </a:lnSpc>
                <a:spcBef>
                  <a:spcPct val="0"/>
                </a:spcBef>
                <a:spcAft>
                  <a:spcPct val="15000"/>
                </a:spcAft>
              </a:pPr>
              <a:endParaRPr lang="en-US" sz="2000" kern="1200">
                <a:latin typeface="Calibri (Body)"/>
              </a:endParaRPr>
            </a:p>
          </p:txBody>
        </p:sp>
      </p:grpSp>
      <p:grpSp>
        <p:nvGrpSpPr>
          <p:cNvPr id="21" name="Group 20"/>
          <p:cNvGrpSpPr/>
          <p:nvPr/>
        </p:nvGrpSpPr>
        <p:grpSpPr>
          <a:xfrm>
            <a:off x="204439" y="3590398"/>
            <a:ext cx="4568283" cy="709309"/>
            <a:chOff x="345025" y="1094970"/>
            <a:chExt cx="4830358" cy="649440"/>
          </a:xfrm>
        </p:grpSpPr>
        <p:sp>
          <p:nvSpPr>
            <p:cNvPr id="22" name="Rectangle: Rounded Corners 21"/>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7"/>
                <a:lumOff val="8628"/>
                <a:alphaOff val="0"/>
              </a:schemeClr>
            </a:fillRef>
            <a:effectRef idx="0">
              <a:schemeClr val="accent2">
                <a:hueOff val="-1455363"/>
                <a:satOff val="-83927"/>
                <a:lumOff val="8628"/>
                <a:alphaOff val="0"/>
              </a:schemeClr>
            </a:effectRef>
            <a:fontRef idx="minor">
              <a:schemeClr val="lt1"/>
            </a:fontRef>
          </p:style>
        </p:sp>
        <p:sp>
          <p:nvSpPr>
            <p:cNvPr id="23" name="Rectangle: Rounded Corners 9"/>
            <p:cNvSpPr txBox="1"/>
            <p:nvPr/>
          </p:nvSpPr>
          <p:spPr>
            <a:xfrm>
              <a:off x="376728" y="1126673"/>
              <a:ext cx="4798655"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0" lvl="0" indent="0" algn="l" defTabSz="977900">
                <a:lnSpc>
                  <a:spcPct val="90000"/>
                </a:lnSpc>
                <a:spcBef>
                  <a:spcPct val="0"/>
                </a:spcBef>
                <a:spcAft>
                  <a:spcPct val="35000"/>
                </a:spcAft>
                <a:buNone/>
              </a:pPr>
              <a:r>
                <a:rPr lang="en-US" sz="2000" b="0" i="0">
                  <a:solidFill>
                    <a:schemeClr val="bg1"/>
                  </a:solidFill>
                  <a:effectLst/>
                  <a:latin typeface="Calibri (Body)"/>
                </a:rPr>
                <a:t>int pthread_cancel(pthread_t thread);</a:t>
              </a:r>
              <a:endParaRPr lang="en-US" sz="2000" b="1" kern="1200">
                <a:solidFill>
                  <a:schemeClr val="bg1"/>
                </a:solidFill>
                <a:latin typeface="Calibri (Body)"/>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1480" y="991443"/>
            <a:ext cx="4443154" cy="1087819"/>
          </a:xfrm>
          <a:prstGeom prst="rect">
            <a:avLst/>
          </a:prstGeom>
        </p:spPr>
        <p:txBody>
          <a:bodyPr vert="horz" lIns="91440" tIns="45720" rIns="91440" bIns="45720" rtlCol="0" anchor="b">
            <a:normAutofit/>
          </a:bodyPr>
          <a:lstStyle/>
          <a:p>
            <a:pPr lvl="0"/>
            <a:r>
              <a:rPr lang="en-US" sz="3600" b="1"/>
              <a:t>Quản lý Thread</a:t>
            </a:r>
            <a:endParaRPr lang="en-US" sz="3600" b="1"/>
          </a:p>
        </p:txBody>
      </p:sp>
      <p:sp>
        <p:nvSpPr>
          <p:cNvPr id="14" name="TextBox 13"/>
          <p:cNvSpPr txBox="1"/>
          <p:nvPr/>
        </p:nvSpPr>
        <p:spPr>
          <a:xfrm>
            <a:off x="5606885" y="2885137"/>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7" name="TextBox 16"/>
          <p:cNvSpPr txBox="1"/>
          <p:nvPr/>
        </p:nvSpPr>
        <p:spPr>
          <a:xfrm>
            <a:off x="0" y="6443866"/>
            <a:ext cx="12192000" cy="923330"/>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grpSp>
        <p:nvGrpSpPr>
          <p:cNvPr id="32" name="Group 31"/>
          <p:cNvGrpSpPr/>
          <p:nvPr/>
        </p:nvGrpSpPr>
        <p:grpSpPr>
          <a:xfrm>
            <a:off x="4962293" y="2489473"/>
            <a:ext cx="7029243" cy="3288289"/>
            <a:chOff x="0" y="1419690"/>
            <a:chExt cx="6900512" cy="4019400"/>
          </a:xfrm>
        </p:grpSpPr>
        <p:sp>
          <p:nvSpPr>
            <p:cNvPr id="36" name="Rectangle 35"/>
            <p:cNvSpPr/>
            <p:nvPr/>
          </p:nvSpPr>
          <p:spPr>
            <a:xfrm>
              <a:off x="0" y="1419690"/>
              <a:ext cx="6900512" cy="4019400"/>
            </a:xfrm>
            <a:prstGeom prst="rect">
              <a:avLst/>
            </a:prstGeom>
          </p:spPr>
          <p:style>
            <a:lnRef idx="2">
              <a:schemeClr val="accent2">
                <a:hueOff val="-1455363"/>
                <a:satOff val="-83927"/>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7" name="TextBox 36"/>
            <p:cNvSpPr txBox="1"/>
            <p:nvPr/>
          </p:nvSpPr>
          <p:spPr>
            <a:xfrm>
              <a:off x="0" y="1419690"/>
              <a:ext cx="6900512" cy="40194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p>
              <a:pPr marL="228600" lvl="1" indent="-228600" algn="l" defTabSz="977900">
                <a:lnSpc>
                  <a:spcPct val="90000"/>
                </a:lnSpc>
                <a:spcBef>
                  <a:spcPct val="0"/>
                </a:spcBef>
                <a:spcAft>
                  <a:spcPct val="15000"/>
                </a:spcAft>
                <a:buChar char="•"/>
              </a:pPr>
              <a:r>
                <a:rPr lang="en-US" sz="2000"/>
                <a:t>Để thu được giá trị kết thúc của một thread khác ta sử dung pthread_join().</a:t>
              </a:r>
              <a:endParaRPr lang="en-US" sz="2000"/>
            </a:p>
            <a:p>
              <a:pPr marL="228600" lvl="1" indent="-228600" algn="l" defTabSz="977900">
                <a:lnSpc>
                  <a:spcPct val="90000"/>
                </a:lnSpc>
                <a:spcBef>
                  <a:spcPct val="0"/>
                </a:spcBef>
                <a:spcAft>
                  <a:spcPct val="15000"/>
                </a:spcAft>
                <a:buChar char="•"/>
              </a:pPr>
              <a:r>
                <a:rPr lang="en-US" sz="2000" kern="1200"/>
                <a:t>Hoạt động này được gọi là joining.</a:t>
              </a:r>
              <a:endParaRPr lang="en-US" sz="2000" kern="1200"/>
            </a:p>
          </p:txBody>
        </p:sp>
      </p:grpSp>
      <p:grpSp>
        <p:nvGrpSpPr>
          <p:cNvPr id="33" name="Group 32"/>
          <p:cNvGrpSpPr/>
          <p:nvPr/>
        </p:nvGrpSpPr>
        <p:grpSpPr>
          <a:xfrm>
            <a:off x="5228798" y="1938926"/>
            <a:ext cx="4830358" cy="649440"/>
            <a:chOff x="345025" y="1094970"/>
            <a:chExt cx="4830358" cy="649440"/>
          </a:xfrm>
        </p:grpSpPr>
        <p:sp>
          <p:nvSpPr>
            <p:cNvPr id="34" name="Rectangle: Rounded Corners 33"/>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7"/>
                <a:lumOff val="8628"/>
                <a:alphaOff val="0"/>
              </a:schemeClr>
            </a:fillRef>
            <a:effectRef idx="0">
              <a:schemeClr val="accent2">
                <a:hueOff val="-1455363"/>
                <a:satOff val="-83927"/>
                <a:lumOff val="8628"/>
                <a:alphaOff val="0"/>
              </a:schemeClr>
            </a:effectRef>
            <a:fontRef idx="minor">
              <a:schemeClr val="lt1"/>
            </a:fontRef>
          </p:style>
        </p:sp>
        <p:sp>
          <p:nvSpPr>
            <p:cNvPr id="35" name="Rectangle: Rounded Corners 9"/>
            <p:cNvSpPr txBox="1"/>
            <p:nvPr/>
          </p:nvSpPr>
          <p:spPr>
            <a:xfrm>
              <a:off x="376728" y="1126673"/>
              <a:ext cx="4766952"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114300">
                <a:lnSpc>
                  <a:spcPct val="90000"/>
                </a:lnSpc>
                <a:spcAft>
                  <a:spcPts val="600"/>
                </a:spcAft>
              </a:pPr>
              <a:r>
                <a:rPr lang="en-US" sz="2400" b="1"/>
                <a:t>Joinable Thread</a:t>
              </a:r>
              <a:endParaRPr lang="en-US" sz="2400" b="1"/>
            </a:p>
          </p:txBody>
        </p:sp>
      </p:grpSp>
      <p:sp>
        <p:nvSpPr>
          <p:cNvPr id="18" name="TextBox 17"/>
          <p:cNvSpPr txBox="1"/>
          <p:nvPr/>
        </p:nvSpPr>
        <p:spPr>
          <a:xfrm>
            <a:off x="200464" y="2518908"/>
            <a:ext cx="4654170" cy="349286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000" b="1"/>
              <a:t>Joinable Thread</a:t>
            </a:r>
            <a:endParaRPr lang="en-US" sz="2000" b="1"/>
          </a:p>
          <a:p>
            <a:pPr marL="342900" indent="-228600">
              <a:lnSpc>
                <a:spcPct val="90000"/>
              </a:lnSpc>
              <a:spcAft>
                <a:spcPts val="600"/>
              </a:spcAft>
              <a:buFont typeface="Arial" panose="020B0604020202020204" pitchFamily="34" charset="0"/>
              <a:buChar char="•"/>
            </a:pPr>
            <a:endParaRPr lang="en-US" sz="2000"/>
          </a:p>
        </p:txBody>
      </p:sp>
      <p:sp>
        <p:nvSpPr>
          <p:cNvPr id="19" name="TextBox 18"/>
          <p:cNvSpPr txBox="1"/>
          <p:nvPr/>
        </p:nvSpPr>
        <p:spPr>
          <a:xfrm>
            <a:off x="5606885" y="5118946"/>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6" name="TextBox 5"/>
          <p:cNvSpPr txBox="1"/>
          <p:nvPr/>
        </p:nvSpPr>
        <p:spPr>
          <a:xfrm>
            <a:off x="1188573" y="1973095"/>
            <a:ext cx="771297" cy="369332"/>
          </a:xfrm>
          <a:prstGeom prst="rect">
            <a:avLst/>
          </a:prstGeom>
          <a:noFill/>
        </p:spPr>
        <p:txBody>
          <a:bodyPr wrap="square" rtlCol="0">
            <a:spAutoFit/>
          </a:bodyPr>
          <a:lstStyle/>
          <a:p>
            <a:pPr marL="285750" indent="-285750">
              <a:buFont typeface="Wingdings" panose="05000000000000000000" pitchFamily="2" charset="2"/>
              <a:buChar char="Ø"/>
            </a:pPr>
            <a:endParaRPr lang="en-US"/>
          </a:p>
        </p:txBody>
      </p:sp>
      <p:grpSp>
        <p:nvGrpSpPr>
          <p:cNvPr id="7" name="Group 6"/>
          <p:cNvGrpSpPr/>
          <p:nvPr/>
        </p:nvGrpSpPr>
        <p:grpSpPr>
          <a:xfrm>
            <a:off x="955558" y="1083687"/>
            <a:ext cx="10764374" cy="4848761"/>
            <a:chOff x="-16449" y="1403419"/>
            <a:chExt cx="6299866" cy="1170098"/>
          </a:xfrm>
        </p:grpSpPr>
        <p:sp>
          <p:nvSpPr>
            <p:cNvPr id="9" name="Rectangle 8"/>
            <p:cNvSpPr/>
            <p:nvPr/>
          </p:nvSpPr>
          <p:spPr>
            <a:xfrm>
              <a:off x="0" y="1403419"/>
              <a:ext cx="6283417" cy="1132221"/>
            </a:xfrm>
            <a:prstGeom prst="rect">
              <a:avLst/>
            </a:prstGeom>
          </p:spPr>
          <p:style>
            <a:lnRef idx="2">
              <a:schemeClr val="accent2">
                <a:hueOff val="-1455363"/>
                <a:satOff val="-83927"/>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11" name="TextBox 10"/>
            <p:cNvSpPr txBox="1"/>
            <p:nvPr/>
          </p:nvSpPr>
          <p:spPr>
            <a:xfrm>
              <a:off x="-16449" y="1425972"/>
              <a:ext cx="6283417" cy="114754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p>
              <a:pPr algn="l"/>
              <a:r>
                <a:rPr lang="en-US" sz="2000">
                  <a:solidFill>
                    <a:srgbClr val="1B1B1B"/>
                  </a:solidFill>
                  <a:latin typeface="Calibri (Body)"/>
                </a:rPr>
                <a:t>pthread_join() sẽ block cho đến khi một thread kết thúc (threadID được truyền vào đối số thread). Nếu thread đó đã kết thúc thì pthread_join return ngay lập tức.  </a:t>
              </a:r>
              <a:endParaRPr lang="en-US" sz="2000">
                <a:solidFill>
                  <a:srgbClr val="1B1B1B"/>
                </a:solidFill>
                <a:latin typeface="Calibri (Body)"/>
              </a:endParaRPr>
            </a:p>
            <a:p>
              <a:pPr algn="l"/>
              <a:endParaRPr lang="en-US" sz="2000">
                <a:solidFill>
                  <a:srgbClr val="1B1B1B"/>
                </a:solidFill>
                <a:latin typeface="Calibri (Body)"/>
              </a:endParaRPr>
            </a:p>
            <a:p>
              <a:pPr algn="l"/>
              <a:r>
                <a:rPr lang="en-US" sz="2000">
                  <a:solidFill>
                    <a:srgbClr val="1B1B1B"/>
                  </a:solidFill>
                  <a:latin typeface="Calibri (Body)"/>
                </a:rPr>
                <a:t>Khi thread kết thúc, về cơ bản nó sẽ được xử lý như tương tự như một zombie process. Nếu số lượng zombie thread ngày càng lớn. Một lúc nào đó ta sẽ không thể tạo thêm thread được nữa. Vai trò của pthread_join() tương tự với waitpid().</a:t>
              </a:r>
              <a:endParaRPr lang="en-US" sz="2000">
                <a:solidFill>
                  <a:srgbClr val="1B1B1B"/>
                </a:solidFill>
                <a:latin typeface="Calibri (Body)"/>
              </a:endParaRPr>
            </a:p>
            <a:p>
              <a:pPr algn="l"/>
              <a:endParaRPr lang="en-US" sz="2000">
                <a:solidFill>
                  <a:srgbClr val="1B1B1B"/>
                </a:solidFill>
                <a:latin typeface="Calibri (Body)"/>
              </a:endParaRPr>
            </a:p>
            <a:p>
              <a:pPr algn="l"/>
              <a:r>
                <a:rPr lang="en-US" sz="2000" b="1" i="1">
                  <a:solidFill>
                    <a:srgbClr val="1B1B1B"/>
                  </a:solidFill>
                  <a:latin typeface="Calibri (Body)"/>
                </a:rPr>
                <a:t>Điểm khác biệt giữa pthread_join() và waitpid()?</a:t>
              </a:r>
              <a:endParaRPr lang="en-US" sz="2000" b="1" i="1">
                <a:solidFill>
                  <a:srgbClr val="1B1B1B"/>
                </a:solidFill>
                <a:latin typeface="Calibri (Body)"/>
              </a:endParaRPr>
            </a:p>
            <a:p>
              <a:pPr algn="l"/>
              <a:endParaRPr lang="en-US" sz="2000">
                <a:solidFill>
                  <a:srgbClr val="1B1B1B"/>
                </a:solidFill>
                <a:latin typeface="Calibri (Body)"/>
              </a:endParaRPr>
            </a:p>
            <a:p>
              <a:pPr algn="l"/>
              <a:r>
                <a:rPr lang="en-US" sz="2000">
                  <a:solidFill>
                    <a:srgbClr val="1B1B1B"/>
                  </a:solidFill>
                  <a:latin typeface="Calibri (Body)"/>
                </a:rPr>
                <a:t>Các đối số:</a:t>
              </a:r>
              <a:endParaRPr lang="en-US" sz="2000">
                <a:solidFill>
                  <a:srgbClr val="1B1B1B"/>
                </a:solidFill>
                <a:latin typeface="Calibri (Body)"/>
              </a:endParaRPr>
            </a:p>
            <a:p>
              <a:pPr marL="800100" lvl="1" indent="-342900">
                <a:buFont typeface="Arial" panose="020B0604020202020204" pitchFamily="34" charset="0"/>
                <a:buChar char="•"/>
              </a:pPr>
              <a:r>
                <a:rPr lang="en-US" sz="2000">
                  <a:solidFill>
                    <a:srgbClr val="1B1B1B"/>
                  </a:solidFill>
                  <a:latin typeface="Calibri (Body)"/>
                </a:rPr>
                <a:t>thread</a:t>
              </a:r>
              <a:r>
                <a:rPr lang="en-US" sz="2000" kern="1200">
                  <a:solidFill>
                    <a:srgbClr val="1B1B1B"/>
                  </a:solidFill>
                  <a:latin typeface="Calibri (Body)"/>
                </a:rPr>
                <a:t>: </a:t>
              </a:r>
              <a:r>
                <a:rPr lang="en-US" sz="2000">
                  <a:solidFill>
                    <a:srgbClr val="1B1B1B"/>
                  </a:solidFill>
                  <a:latin typeface="Calibri (Body)"/>
                </a:rPr>
                <a:t> ThreadID của một thread cụ thể.</a:t>
              </a:r>
              <a:endParaRPr lang="en-US" sz="2000">
                <a:solidFill>
                  <a:srgbClr val="1B1B1B"/>
                </a:solidFill>
                <a:latin typeface="Calibri (Body)"/>
              </a:endParaRPr>
            </a:p>
            <a:p>
              <a:pPr marL="800100" lvl="1" indent="-342900">
                <a:buFont typeface="Arial" panose="020B0604020202020204" pitchFamily="34" charset="0"/>
                <a:buChar char="•"/>
              </a:pPr>
              <a:r>
                <a:rPr lang="en-US" sz="2000">
                  <a:solidFill>
                    <a:srgbClr val="1B1B1B"/>
                  </a:solidFill>
                  <a:latin typeface="Calibri (Body)"/>
                </a:rPr>
                <a:t>**retval: Nếu retval khác NULL, nó sẽ nhận được giá trị trả về của pthread_exit().</a:t>
              </a:r>
              <a:endParaRPr lang="en-US" sz="2000">
                <a:solidFill>
                  <a:srgbClr val="1B1B1B"/>
                </a:solidFill>
                <a:latin typeface="Calibri (Body)"/>
              </a:endParaRPr>
            </a:p>
            <a:p>
              <a:pPr marL="800100" lvl="1" indent="-342900">
                <a:buFont typeface="Arial" panose="020B0604020202020204" pitchFamily="34" charset="0"/>
                <a:buChar char="•"/>
              </a:pPr>
              <a:r>
                <a:rPr lang="en-US" sz="2000">
                  <a:solidFill>
                    <a:srgbClr val="1B1B1B"/>
                  </a:solidFill>
                  <a:latin typeface="Calibri (Body)"/>
                </a:rPr>
                <a:t>Trả về 0 nếu thành công, nhỏ hơn 0 nếu thất bại.</a:t>
              </a:r>
              <a:endParaRPr lang="en-US" sz="2000">
                <a:solidFill>
                  <a:srgbClr val="1B1B1B"/>
                </a:solidFill>
                <a:latin typeface="Calibri (Body)"/>
              </a:endParaRPr>
            </a:p>
            <a:p>
              <a:pPr lvl="1"/>
              <a:endParaRPr lang="en-US" sz="2000" kern="1200">
                <a:solidFill>
                  <a:srgbClr val="1B1B1B"/>
                </a:solidFill>
                <a:latin typeface="Calibri (Body)"/>
              </a:endParaRPr>
            </a:p>
            <a:p>
              <a:pPr marL="0" lvl="1" algn="l" defTabSz="977900">
                <a:lnSpc>
                  <a:spcPct val="90000"/>
                </a:lnSpc>
                <a:spcBef>
                  <a:spcPct val="0"/>
                </a:spcBef>
                <a:spcAft>
                  <a:spcPct val="15000"/>
                </a:spcAft>
              </a:pPr>
              <a:endParaRPr lang="en-US" sz="2000" kern="1200">
                <a:latin typeface="Calibri (Body)"/>
              </a:endParaRPr>
            </a:p>
          </p:txBody>
        </p:sp>
      </p:grpSp>
      <p:grpSp>
        <p:nvGrpSpPr>
          <p:cNvPr id="12" name="Group 11"/>
          <p:cNvGrpSpPr/>
          <p:nvPr/>
        </p:nvGrpSpPr>
        <p:grpSpPr>
          <a:xfrm>
            <a:off x="204439" y="548439"/>
            <a:ext cx="5761463" cy="709308"/>
            <a:chOff x="345025" y="1094970"/>
            <a:chExt cx="4830358" cy="649440"/>
          </a:xfrm>
        </p:grpSpPr>
        <p:sp>
          <p:nvSpPr>
            <p:cNvPr id="13" name="Rectangle: Rounded Corners 12"/>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7"/>
                <a:lumOff val="8628"/>
                <a:alphaOff val="0"/>
              </a:schemeClr>
            </a:fillRef>
            <a:effectRef idx="0">
              <a:schemeClr val="accent2">
                <a:hueOff val="-1455363"/>
                <a:satOff val="-83927"/>
                <a:lumOff val="8628"/>
                <a:alphaOff val="0"/>
              </a:schemeClr>
            </a:effectRef>
            <a:fontRef idx="minor">
              <a:schemeClr val="lt1"/>
            </a:fontRef>
          </p:style>
        </p:sp>
        <p:sp>
          <p:nvSpPr>
            <p:cNvPr id="14" name="Rectangle: Rounded Corners 9"/>
            <p:cNvSpPr txBox="1"/>
            <p:nvPr/>
          </p:nvSpPr>
          <p:spPr>
            <a:xfrm>
              <a:off x="376728" y="1126673"/>
              <a:ext cx="4798655"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0" lvl="0" indent="0" algn="l" defTabSz="977900">
                <a:lnSpc>
                  <a:spcPct val="90000"/>
                </a:lnSpc>
                <a:spcBef>
                  <a:spcPct val="0"/>
                </a:spcBef>
                <a:spcAft>
                  <a:spcPct val="35000"/>
                </a:spcAft>
                <a:buNone/>
              </a:pPr>
              <a:r>
                <a:rPr lang="en-US" sz="2000" b="0" i="0">
                  <a:solidFill>
                    <a:schemeClr val="bg1"/>
                  </a:solidFill>
                  <a:effectLst/>
                  <a:latin typeface="Calibri (Body)"/>
                </a:rPr>
                <a:t>int pthread_join(pthread_t thread, void **retval);</a:t>
              </a:r>
              <a:endParaRPr lang="en-US" sz="2000" b="1" kern="1200">
                <a:solidFill>
                  <a:schemeClr val="bg1"/>
                </a:solidFill>
                <a:latin typeface="Calibri (Body)"/>
              </a:endParaRPr>
            </a:p>
          </p:txBody>
        </p:sp>
      </p:grpSp>
      <p:sp>
        <p:nvSpPr>
          <p:cNvPr id="15" name="TextBox 14"/>
          <p:cNvSpPr txBox="1"/>
          <p:nvPr/>
        </p:nvSpPr>
        <p:spPr>
          <a:xfrm>
            <a:off x="1425177" y="4775616"/>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6" name="TextBox 15"/>
          <p:cNvSpPr txBox="1"/>
          <p:nvPr/>
        </p:nvSpPr>
        <p:spPr>
          <a:xfrm>
            <a:off x="1188573" y="4636699"/>
            <a:ext cx="771297" cy="369332"/>
          </a:xfrm>
          <a:prstGeom prst="rect">
            <a:avLst/>
          </a:prstGeom>
          <a:noFill/>
        </p:spPr>
        <p:txBody>
          <a:bodyPr wrap="square" rtlCol="0">
            <a:spAutoFit/>
          </a:bodyPr>
          <a:lstStyle/>
          <a:p>
            <a:pPr marL="285750" indent="-285750">
              <a:buFont typeface="Wingdings" panose="05000000000000000000" pitchFamily="2" charset="2"/>
              <a:buChar char="Ø"/>
            </a:pP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1480" y="991443"/>
            <a:ext cx="4443154" cy="1087819"/>
          </a:xfrm>
          <a:prstGeom prst="rect">
            <a:avLst/>
          </a:prstGeom>
        </p:spPr>
        <p:txBody>
          <a:bodyPr vert="horz" lIns="91440" tIns="45720" rIns="91440" bIns="45720" rtlCol="0" anchor="b">
            <a:normAutofit/>
          </a:bodyPr>
          <a:lstStyle/>
          <a:p>
            <a:pPr lvl="0"/>
            <a:r>
              <a:rPr lang="en-US" sz="3600" b="1"/>
              <a:t>Quản lý Thread</a:t>
            </a:r>
            <a:endParaRPr lang="en-US" sz="3600" b="1"/>
          </a:p>
        </p:txBody>
      </p:sp>
      <p:sp>
        <p:nvSpPr>
          <p:cNvPr id="14" name="TextBox 13"/>
          <p:cNvSpPr txBox="1"/>
          <p:nvPr/>
        </p:nvSpPr>
        <p:spPr>
          <a:xfrm>
            <a:off x="5606885" y="2885137"/>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7" name="TextBox 16"/>
          <p:cNvSpPr txBox="1"/>
          <p:nvPr/>
        </p:nvSpPr>
        <p:spPr>
          <a:xfrm>
            <a:off x="0" y="6443866"/>
            <a:ext cx="12192000" cy="923330"/>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grpSp>
        <p:nvGrpSpPr>
          <p:cNvPr id="32" name="Group 31"/>
          <p:cNvGrpSpPr/>
          <p:nvPr/>
        </p:nvGrpSpPr>
        <p:grpSpPr>
          <a:xfrm>
            <a:off x="4962293" y="2489473"/>
            <a:ext cx="7029243" cy="3288289"/>
            <a:chOff x="0" y="1419690"/>
            <a:chExt cx="6900512" cy="4019400"/>
          </a:xfrm>
        </p:grpSpPr>
        <p:sp>
          <p:nvSpPr>
            <p:cNvPr id="36" name="Rectangle 35"/>
            <p:cNvSpPr/>
            <p:nvPr/>
          </p:nvSpPr>
          <p:spPr>
            <a:xfrm>
              <a:off x="0" y="1419690"/>
              <a:ext cx="6900512" cy="4019400"/>
            </a:xfrm>
            <a:prstGeom prst="rect">
              <a:avLst/>
            </a:prstGeom>
          </p:spPr>
          <p:style>
            <a:lnRef idx="2">
              <a:schemeClr val="accent2">
                <a:hueOff val="-1455363"/>
                <a:satOff val="-83927"/>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7" name="TextBox 36"/>
            <p:cNvSpPr txBox="1"/>
            <p:nvPr/>
          </p:nvSpPr>
          <p:spPr>
            <a:xfrm>
              <a:off x="0" y="1419690"/>
              <a:ext cx="6900512" cy="40194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p>
              <a:pPr marL="228600" lvl="1" indent="-228600" algn="l" defTabSz="977900">
                <a:lnSpc>
                  <a:spcPct val="90000"/>
                </a:lnSpc>
                <a:spcBef>
                  <a:spcPct val="0"/>
                </a:spcBef>
                <a:spcAft>
                  <a:spcPct val="15000"/>
                </a:spcAft>
                <a:buChar char="•"/>
              </a:pPr>
              <a:r>
                <a:rPr lang="en-US" sz="2000"/>
                <a:t>Mặc định, một thread là joinable , tức là khi thread kết thúc thì một thread khác có thể thu được giá trị trả về của thread đó thôn qua pthread_join().</a:t>
              </a:r>
              <a:endParaRPr lang="en-US" sz="2000"/>
            </a:p>
            <a:p>
              <a:pPr marL="228600" lvl="1" indent="-228600" algn="l" defTabSz="977900">
                <a:lnSpc>
                  <a:spcPct val="90000"/>
                </a:lnSpc>
                <a:spcBef>
                  <a:spcPct val="0"/>
                </a:spcBef>
                <a:spcAft>
                  <a:spcPct val="15000"/>
                </a:spcAft>
                <a:buChar char="•"/>
              </a:pPr>
              <a:r>
                <a:rPr lang="en-US" sz="2000" kern="1200"/>
                <a:t>Tuy n</a:t>
              </a:r>
              <a:r>
                <a:rPr lang="en-US" sz="2000"/>
                <a:t>hiên, nhiều trường hợp chúng ta không cần quan tâm về trạng thái kết thúc của thread mà chỉ cần hệ thống tự động clean và remove thread một cách tự động.</a:t>
              </a:r>
              <a:endParaRPr lang="en-US" sz="2000"/>
            </a:p>
            <a:p>
              <a:pPr marL="228600" lvl="1" indent="-228600" algn="l" defTabSz="977900">
                <a:lnSpc>
                  <a:spcPct val="90000"/>
                </a:lnSpc>
                <a:spcBef>
                  <a:spcPct val="0"/>
                </a:spcBef>
                <a:spcAft>
                  <a:spcPct val="15000"/>
                </a:spcAft>
                <a:buChar char="•"/>
              </a:pPr>
              <a:r>
                <a:rPr lang="en-US" sz="2000"/>
                <a:t>Trường hợp này chúng ta có thể đặt thread vào trạng thái detached thông qua việc gọi pthread_detached().</a:t>
              </a:r>
              <a:endParaRPr lang="en-US" sz="2000"/>
            </a:p>
          </p:txBody>
        </p:sp>
      </p:grpSp>
      <p:grpSp>
        <p:nvGrpSpPr>
          <p:cNvPr id="33" name="Group 32"/>
          <p:cNvGrpSpPr/>
          <p:nvPr/>
        </p:nvGrpSpPr>
        <p:grpSpPr>
          <a:xfrm>
            <a:off x="5228798" y="1938926"/>
            <a:ext cx="4830358" cy="649440"/>
            <a:chOff x="345025" y="1094970"/>
            <a:chExt cx="4830358" cy="649440"/>
          </a:xfrm>
        </p:grpSpPr>
        <p:sp>
          <p:nvSpPr>
            <p:cNvPr id="34" name="Rectangle: Rounded Corners 33"/>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7"/>
                <a:lumOff val="8628"/>
                <a:alphaOff val="0"/>
              </a:schemeClr>
            </a:fillRef>
            <a:effectRef idx="0">
              <a:schemeClr val="accent2">
                <a:hueOff val="-1455363"/>
                <a:satOff val="-83927"/>
                <a:lumOff val="8628"/>
                <a:alphaOff val="0"/>
              </a:schemeClr>
            </a:effectRef>
            <a:fontRef idx="minor">
              <a:schemeClr val="lt1"/>
            </a:fontRef>
          </p:style>
        </p:sp>
        <p:sp>
          <p:nvSpPr>
            <p:cNvPr id="35" name="Rectangle: Rounded Corners 9"/>
            <p:cNvSpPr txBox="1"/>
            <p:nvPr/>
          </p:nvSpPr>
          <p:spPr>
            <a:xfrm>
              <a:off x="376728" y="1126673"/>
              <a:ext cx="4766952"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114300">
                <a:lnSpc>
                  <a:spcPct val="90000"/>
                </a:lnSpc>
                <a:spcAft>
                  <a:spcPts val="600"/>
                </a:spcAft>
              </a:pPr>
              <a:r>
                <a:rPr lang="en-US" sz="2400" b="1"/>
                <a:t>Detaching a Thread</a:t>
              </a:r>
              <a:endParaRPr lang="en-US" sz="2400" b="1"/>
            </a:p>
          </p:txBody>
        </p:sp>
      </p:grpSp>
      <p:sp>
        <p:nvSpPr>
          <p:cNvPr id="18" name="TextBox 17"/>
          <p:cNvSpPr txBox="1"/>
          <p:nvPr/>
        </p:nvSpPr>
        <p:spPr>
          <a:xfrm>
            <a:off x="200464" y="2508748"/>
            <a:ext cx="4654170" cy="349286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1800" b="1" i="0">
                <a:solidFill>
                  <a:srgbClr val="000000"/>
                </a:solidFill>
                <a:effectLst/>
                <a:latin typeface="Futura-Bold"/>
              </a:rPr>
              <a:t>Detaching a Thread</a:t>
            </a:r>
            <a:r>
              <a:rPr lang="en-US" sz="2000"/>
              <a:t> </a:t>
            </a:r>
            <a:br>
              <a:rPr lang="en-US" sz="2000"/>
            </a:br>
            <a:endParaRPr lang="en-US" sz="2000"/>
          </a:p>
        </p:txBody>
      </p:sp>
      <p:sp>
        <p:nvSpPr>
          <p:cNvPr id="19" name="TextBox 18"/>
          <p:cNvSpPr txBox="1"/>
          <p:nvPr/>
        </p:nvSpPr>
        <p:spPr>
          <a:xfrm>
            <a:off x="5606885" y="5118946"/>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6" name="TextBox 5"/>
          <p:cNvSpPr txBox="1"/>
          <p:nvPr/>
        </p:nvSpPr>
        <p:spPr>
          <a:xfrm>
            <a:off x="1188573" y="1973095"/>
            <a:ext cx="771297" cy="369332"/>
          </a:xfrm>
          <a:prstGeom prst="rect">
            <a:avLst/>
          </a:prstGeom>
          <a:noFill/>
        </p:spPr>
        <p:txBody>
          <a:bodyPr wrap="square" rtlCol="0">
            <a:spAutoFit/>
          </a:bodyPr>
          <a:lstStyle/>
          <a:p>
            <a:pPr marL="285750" indent="-285750">
              <a:buFont typeface="Wingdings" panose="05000000000000000000" pitchFamily="2" charset="2"/>
              <a:buChar char="Ø"/>
            </a:pPr>
            <a:endParaRPr lang="en-US"/>
          </a:p>
        </p:txBody>
      </p:sp>
      <p:grpSp>
        <p:nvGrpSpPr>
          <p:cNvPr id="7" name="Group 6"/>
          <p:cNvGrpSpPr/>
          <p:nvPr/>
        </p:nvGrpSpPr>
        <p:grpSpPr>
          <a:xfrm>
            <a:off x="955558" y="1083687"/>
            <a:ext cx="10764374" cy="3414095"/>
            <a:chOff x="-16449" y="1403419"/>
            <a:chExt cx="6299866" cy="1170098"/>
          </a:xfrm>
        </p:grpSpPr>
        <p:sp>
          <p:nvSpPr>
            <p:cNvPr id="9" name="Rectangle 8"/>
            <p:cNvSpPr/>
            <p:nvPr/>
          </p:nvSpPr>
          <p:spPr>
            <a:xfrm>
              <a:off x="0" y="1403419"/>
              <a:ext cx="6283417" cy="1132221"/>
            </a:xfrm>
            <a:prstGeom prst="rect">
              <a:avLst/>
            </a:prstGeom>
          </p:spPr>
          <p:style>
            <a:lnRef idx="2">
              <a:schemeClr val="accent2">
                <a:hueOff val="-1455363"/>
                <a:satOff val="-83927"/>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11" name="TextBox 10"/>
            <p:cNvSpPr txBox="1"/>
            <p:nvPr/>
          </p:nvSpPr>
          <p:spPr>
            <a:xfrm>
              <a:off x="-16449" y="1425972"/>
              <a:ext cx="6283417" cy="114754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p>
              <a:pPr algn="l"/>
              <a:r>
                <a:rPr lang="en-US" sz="2000">
                  <a:solidFill>
                    <a:srgbClr val="1B1B1B"/>
                  </a:solidFill>
                  <a:latin typeface="Calibri (Body)"/>
                </a:rPr>
                <a:t>Một khi thread bị detached, ta không thể dùng pthread_join() để thu được trạng thái kết thúc của thread, và thread không thể trở về trạng thái joinable.</a:t>
              </a:r>
              <a:endParaRPr lang="en-US" sz="2000">
                <a:solidFill>
                  <a:srgbClr val="1B1B1B"/>
                </a:solidFill>
                <a:latin typeface="Calibri (Body)"/>
              </a:endParaRPr>
            </a:p>
            <a:p>
              <a:pPr algn="l"/>
              <a:endParaRPr lang="en-US" sz="2000">
                <a:solidFill>
                  <a:srgbClr val="1B1B1B"/>
                </a:solidFill>
                <a:latin typeface="Calibri (Body)"/>
              </a:endParaRPr>
            </a:p>
            <a:p>
              <a:pPr algn="l"/>
              <a:r>
                <a:rPr lang="en-US" sz="2000">
                  <a:solidFill>
                    <a:srgbClr val="1B1B1B"/>
                  </a:solidFill>
                  <a:latin typeface="Calibri (Body)"/>
                </a:rPr>
                <a:t>Các đối số:</a:t>
              </a:r>
              <a:endParaRPr lang="en-US" sz="2000">
                <a:solidFill>
                  <a:srgbClr val="1B1B1B"/>
                </a:solidFill>
                <a:latin typeface="Calibri (Body)"/>
              </a:endParaRPr>
            </a:p>
            <a:p>
              <a:pPr marL="800100" lvl="1" indent="-342900">
                <a:buFont typeface="Arial" panose="020B0604020202020204" pitchFamily="34" charset="0"/>
                <a:buChar char="•"/>
              </a:pPr>
              <a:r>
                <a:rPr lang="en-US" sz="2000">
                  <a:solidFill>
                    <a:srgbClr val="1B1B1B"/>
                  </a:solidFill>
                  <a:latin typeface="Calibri (Body)"/>
                </a:rPr>
                <a:t>thread</a:t>
              </a:r>
              <a:r>
                <a:rPr lang="en-US" sz="2000" kern="1200">
                  <a:solidFill>
                    <a:srgbClr val="1B1B1B"/>
                  </a:solidFill>
                  <a:latin typeface="Calibri (Body)"/>
                </a:rPr>
                <a:t>: </a:t>
              </a:r>
              <a:r>
                <a:rPr lang="en-US" sz="2000">
                  <a:solidFill>
                    <a:srgbClr val="1B1B1B"/>
                  </a:solidFill>
                  <a:latin typeface="Calibri (Body)"/>
                </a:rPr>
                <a:t> ThreadID của một thread cụ thể.</a:t>
              </a:r>
              <a:endParaRPr lang="en-US" sz="2000">
                <a:solidFill>
                  <a:srgbClr val="1B1B1B"/>
                </a:solidFill>
                <a:latin typeface="Calibri (Body)"/>
              </a:endParaRPr>
            </a:p>
            <a:p>
              <a:pPr marL="800100" lvl="1" indent="-342900">
                <a:buFont typeface="Arial" panose="020B0604020202020204" pitchFamily="34" charset="0"/>
                <a:buChar char="•"/>
              </a:pPr>
              <a:r>
                <a:rPr lang="en-US" sz="2000">
                  <a:solidFill>
                    <a:srgbClr val="1B1B1B"/>
                  </a:solidFill>
                  <a:latin typeface="Calibri (Body)"/>
                </a:rPr>
                <a:t>Trả về 0 nếu thành công, nhỏ hơn 0 nếu thất bại.</a:t>
              </a:r>
              <a:endParaRPr lang="en-US" sz="2000">
                <a:solidFill>
                  <a:srgbClr val="1B1B1B"/>
                </a:solidFill>
                <a:latin typeface="Calibri (Body)"/>
              </a:endParaRPr>
            </a:p>
            <a:p>
              <a:pPr lvl="1"/>
              <a:endParaRPr lang="en-US" sz="2000" kern="1200">
                <a:solidFill>
                  <a:srgbClr val="1B1B1B"/>
                </a:solidFill>
                <a:latin typeface="Calibri (Body)"/>
              </a:endParaRPr>
            </a:p>
            <a:p>
              <a:pPr marL="0" lvl="1" algn="l" defTabSz="977900">
                <a:lnSpc>
                  <a:spcPct val="90000"/>
                </a:lnSpc>
                <a:spcBef>
                  <a:spcPct val="0"/>
                </a:spcBef>
                <a:spcAft>
                  <a:spcPct val="15000"/>
                </a:spcAft>
              </a:pPr>
              <a:endParaRPr lang="en-US" sz="2000" kern="1200">
                <a:latin typeface="Calibri (Body)"/>
              </a:endParaRPr>
            </a:p>
          </p:txBody>
        </p:sp>
      </p:grpSp>
      <p:grpSp>
        <p:nvGrpSpPr>
          <p:cNvPr id="12" name="Group 11"/>
          <p:cNvGrpSpPr/>
          <p:nvPr/>
        </p:nvGrpSpPr>
        <p:grpSpPr>
          <a:xfrm>
            <a:off x="204439" y="548439"/>
            <a:ext cx="6530898" cy="709308"/>
            <a:chOff x="345025" y="1094970"/>
            <a:chExt cx="4830358" cy="649440"/>
          </a:xfrm>
        </p:grpSpPr>
        <p:sp>
          <p:nvSpPr>
            <p:cNvPr id="13" name="Rectangle: Rounded Corners 12"/>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7"/>
                <a:lumOff val="8628"/>
                <a:alphaOff val="0"/>
              </a:schemeClr>
            </a:fillRef>
            <a:effectRef idx="0">
              <a:schemeClr val="accent2">
                <a:hueOff val="-1455363"/>
                <a:satOff val="-83927"/>
                <a:lumOff val="8628"/>
                <a:alphaOff val="0"/>
              </a:schemeClr>
            </a:effectRef>
            <a:fontRef idx="minor">
              <a:schemeClr val="lt1"/>
            </a:fontRef>
          </p:style>
        </p:sp>
        <p:sp>
          <p:nvSpPr>
            <p:cNvPr id="14" name="Rectangle: Rounded Corners 9"/>
            <p:cNvSpPr txBox="1"/>
            <p:nvPr/>
          </p:nvSpPr>
          <p:spPr>
            <a:xfrm>
              <a:off x="376728" y="1126673"/>
              <a:ext cx="4798655"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0" lvl="0" indent="0" algn="l" defTabSz="977900">
                <a:lnSpc>
                  <a:spcPct val="90000"/>
                </a:lnSpc>
                <a:spcBef>
                  <a:spcPct val="0"/>
                </a:spcBef>
                <a:spcAft>
                  <a:spcPct val="35000"/>
                </a:spcAft>
                <a:buNone/>
              </a:pPr>
              <a:r>
                <a:rPr lang="en-US" sz="2000" b="0" i="0">
                  <a:solidFill>
                    <a:schemeClr val="bg1"/>
                  </a:solidFill>
                  <a:effectLst/>
                  <a:latin typeface="Calibri (Body)"/>
                </a:rPr>
                <a:t>int pthread_detach(pthread_t thread);</a:t>
              </a:r>
              <a:endParaRPr lang="en-US" sz="2000" b="1" kern="1200">
                <a:solidFill>
                  <a:schemeClr val="bg1"/>
                </a:solidFill>
                <a:latin typeface="Calibri (Body)"/>
              </a:endParaRPr>
            </a:p>
          </p:txBody>
        </p:sp>
      </p:grpSp>
      <p:sp>
        <p:nvSpPr>
          <p:cNvPr id="15" name="TextBox 14"/>
          <p:cNvSpPr txBox="1"/>
          <p:nvPr/>
        </p:nvSpPr>
        <p:spPr>
          <a:xfrm>
            <a:off x="1425177" y="4775616"/>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6" name="TextBox 15"/>
          <p:cNvSpPr txBox="1"/>
          <p:nvPr/>
        </p:nvSpPr>
        <p:spPr>
          <a:xfrm>
            <a:off x="1188573" y="4636699"/>
            <a:ext cx="771297" cy="369332"/>
          </a:xfrm>
          <a:prstGeom prst="rect">
            <a:avLst/>
          </a:prstGeom>
          <a:noFill/>
        </p:spPr>
        <p:txBody>
          <a:bodyPr wrap="square" rtlCol="0">
            <a:spAutoFit/>
          </a:bodyPr>
          <a:lstStyle/>
          <a:p>
            <a:pPr marL="285750" indent="-285750">
              <a:buFont typeface="Wingdings" panose="05000000000000000000" pitchFamily="2" charset="2"/>
              <a:buChar char="Ø"/>
            </a:pP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1480" y="991443"/>
            <a:ext cx="4443154" cy="1087819"/>
          </a:xfrm>
          <a:prstGeom prst="rect">
            <a:avLst/>
          </a:prstGeom>
        </p:spPr>
        <p:txBody>
          <a:bodyPr vert="horz" lIns="91440" tIns="45720" rIns="91440" bIns="45720" rtlCol="0" anchor="b">
            <a:normAutofit lnSpcReduction="10000"/>
          </a:bodyPr>
          <a:lstStyle/>
          <a:p>
            <a:pPr lvl="0"/>
            <a:r>
              <a:rPr lang="en-US" sz="3600" b="1"/>
              <a:t>Thread Synchronization</a:t>
            </a:r>
            <a:endParaRPr lang="en-US" sz="3600" b="0"/>
          </a:p>
        </p:txBody>
      </p:sp>
      <p:sp>
        <p:nvSpPr>
          <p:cNvPr id="14" name="TextBox 13"/>
          <p:cNvSpPr txBox="1"/>
          <p:nvPr/>
        </p:nvSpPr>
        <p:spPr>
          <a:xfrm>
            <a:off x="5606885" y="2885137"/>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7" name="TextBox 16"/>
          <p:cNvSpPr txBox="1"/>
          <p:nvPr/>
        </p:nvSpPr>
        <p:spPr>
          <a:xfrm>
            <a:off x="0" y="6443866"/>
            <a:ext cx="12192000" cy="923330"/>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grpSp>
        <p:nvGrpSpPr>
          <p:cNvPr id="32" name="Group 31"/>
          <p:cNvGrpSpPr/>
          <p:nvPr/>
        </p:nvGrpSpPr>
        <p:grpSpPr>
          <a:xfrm>
            <a:off x="4962293" y="2489473"/>
            <a:ext cx="7029243" cy="3288289"/>
            <a:chOff x="0" y="1419690"/>
            <a:chExt cx="6900512" cy="4019400"/>
          </a:xfrm>
        </p:grpSpPr>
        <p:sp>
          <p:nvSpPr>
            <p:cNvPr id="36" name="Rectangle 35"/>
            <p:cNvSpPr/>
            <p:nvPr/>
          </p:nvSpPr>
          <p:spPr>
            <a:xfrm>
              <a:off x="0" y="1419690"/>
              <a:ext cx="6900512" cy="4019400"/>
            </a:xfrm>
            <a:prstGeom prst="rect">
              <a:avLst/>
            </a:prstGeom>
          </p:spPr>
          <p:style>
            <a:lnRef idx="2">
              <a:schemeClr val="accent2">
                <a:hueOff val="-1455363"/>
                <a:satOff val="-83927"/>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7" name="TextBox 36"/>
            <p:cNvSpPr txBox="1"/>
            <p:nvPr/>
          </p:nvSpPr>
          <p:spPr>
            <a:xfrm>
              <a:off x="0" y="1419690"/>
              <a:ext cx="6900512" cy="40194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p>
              <a:pPr marL="228600" lvl="1" indent="-228600" algn="l" defTabSz="977900">
                <a:lnSpc>
                  <a:spcPct val="90000"/>
                </a:lnSpc>
                <a:spcBef>
                  <a:spcPct val="0"/>
                </a:spcBef>
                <a:spcAft>
                  <a:spcPct val="15000"/>
                </a:spcAft>
                <a:buChar char="•"/>
              </a:pPr>
              <a:r>
                <a:rPr lang="en-US" sz="2000"/>
                <a:t>Một trong các điểm mạnh của thread đó chính là việc chia sẻ dữ liệu với nhau thông qua các biến global.</a:t>
              </a:r>
              <a:endParaRPr lang="en-US" sz="2000"/>
            </a:p>
            <a:p>
              <a:pPr marL="228600" lvl="1" indent="-228600" algn="l" defTabSz="977900">
                <a:lnSpc>
                  <a:spcPct val="90000"/>
                </a:lnSpc>
                <a:spcBef>
                  <a:spcPct val="0"/>
                </a:spcBef>
                <a:spcAft>
                  <a:spcPct val="15000"/>
                </a:spcAft>
                <a:buChar char="•"/>
              </a:pPr>
              <a:r>
                <a:rPr lang="en-US" sz="2000"/>
                <a:t>Tuy nhiên, nó sẽ tồn tại một số vấn đề về đồng bộ.</a:t>
              </a:r>
              <a:endParaRPr lang="en-US" sz="2000"/>
            </a:p>
            <a:p>
              <a:pPr marL="228600" lvl="1" indent="-228600" algn="l" defTabSz="977900">
                <a:lnSpc>
                  <a:spcPct val="90000"/>
                </a:lnSpc>
                <a:spcBef>
                  <a:spcPct val="0"/>
                </a:spcBef>
                <a:spcAft>
                  <a:spcPct val="15000"/>
                </a:spcAft>
                <a:buChar char="•"/>
              </a:pPr>
              <a:r>
                <a:rPr lang="en-US" sz="2000"/>
                <a:t>Điều gì sẽ xảy ra nếu nhiều thread cùng sửa một biến vào cùng một thời điểm? Hay một thread đang cố đọc giá trị của một biến trong khi thread khác đang sửa đổi biến đó?</a:t>
              </a:r>
              <a:endParaRPr lang="en-US" sz="2000"/>
            </a:p>
          </p:txBody>
        </p:sp>
      </p:grpSp>
      <p:grpSp>
        <p:nvGrpSpPr>
          <p:cNvPr id="33" name="Group 32"/>
          <p:cNvGrpSpPr/>
          <p:nvPr/>
        </p:nvGrpSpPr>
        <p:grpSpPr>
          <a:xfrm>
            <a:off x="5228798" y="1938926"/>
            <a:ext cx="4830358" cy="649440"/>
            <a:chOff x="345025" y="1094970"/>
            <a:chExt cx="4830358" cy="649440"/>
          </a:xfrm>
        </p:grpSpPr>
        <p:sp>
          <p:nvSpPr>
            <p:cNvPr id="34" name="Rectangle: Rounded Corners 33"/>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7"/>
                <a:lumOff val="8628"/>
                <a:alphaOff val="0"/>
              </a:schemeClr>
            </a:fillRef>
            <a:effectRef idx="0">
              <a:schemeClr val="accent2">
                <a:hueOff val="-1455363"/>
                <a:satOff val="-83927"/>
                <a:lumOff val="8628"/>
                <a:alphaOff val="0"/>
              </a:schemeClr>
            </a:effectRef>
            <a:fontRef idx="minor">
              <a:schemeClr val="lt1"/>
            </a:fontRef>
          </p:style>
        </p:sp>
        <p:sp>
          <p:nvSpPr>
            <p:cNvPr id="35" name="Rectangle: Rounded Corners 9"/>
            <p:cNvSpPr txBox="1"/>
            <p:nvPr/>
          </p:nvSpPr>
          <p:spPr>
            <a:xfrm>
              <a:off x="376728" y="1126673"/>
              <a:ext cx="4766952"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114300">
                <a:lnSpc>
                  <a:spcPct val="90000"/>
                </a:lnSpc>
                <a:spcAft>
                  <a:spcPts val="600"/>
                </a:spcAft>
              </a:pPr>
              <a:r>
                <a:rPr lang="en-US" sz="2400" b="1"/>
                <a:t>Synchronization</a:t>
              </a:r>
              <a:endParaRPr lang="en-US" sz="2400" b="1"/>
            </a:p>
          </p:txBody>
        </p:sp>
      </p:grpSp>
      <p:sp>
        <p:nvSpPr>
          <p:cNvPr id="18" name="TextBox 17"/>
          <p:cNvSpPr txBox="1"/>
          <p:nvPr/>
        </p:nvSpPr>
        <p:spPr>
          <a:xfrm>
            <a:off x="200464" y="2508748"/>
            <a:ext cx="4654170" cy="349286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000" b="1"/>
              <a:t>Synchronization</a:t>
            </a:r>
            <a:br>
              <a:rPr lang="en-US" sz="2000"/>
            </a:br>
            <a:endParaRPr lang="en-US" sz="2000"/>
          </a:p>
        </p:txBody>
      </p:sp>
      <p:sp>
        <p:nvSpPr>
          <p:cNvPr id="19" name="TextBox 18"/>
          <p:cNvSpPr txBox="1"/>
          <p:nvPr/>
        </p:nvSpPr>
        <p:spPr>
          <a:xfrm>
            <a:off x="5606885" y="5118946"/>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7842</Words>
  <Application>WPS Presentation</Application>
  <PresentationFormat>Widescreen</PresentationFormat>
  <Paragraphs>243</Paragraphs>
  <Slides>23</Slides>
  <Notes>22</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23</vt:i4>
      </vt:variant>
    </vt:vector>
  </HeadingPairs>
  <TitlesOfParts>
    <vt:vector size="45" baseType="lpstr">
      <vt:lpstr>Arial</vt:lpstr>
      <vt:lpstr>SimSun</vt:lpstr>
      <vt:lpstr>Wingdings</vt:lpstr>
      <vt:lpstr>Calibri</vt:lpstr>
      <vt:lpstr>Times New Roman</vt:lpstr>
      <vt:lpstr>Calibri (Body)</vt:lpstr>
      <vt:lpstr>Calibri</vt:lpstr>
      <vt:lpstr>urw-din</vt:lpstr>
      <vt:lpstr>NewBaskervilleEF-Roman</vt:lpstr>
      <vt:lpstr>Segoe Print</vt:lpstr>
      <vt:lpstr>NewBaskervilleEF-RomanIta</vt:lpstr>
      <vt:lpstr>Futura-Bold</vt:lpstr>
      <vt:lpstr>Roboto</vt:lpstr>
      <vt:lpstr>TheSansMonoCondensed-Plain</vt:lpstr>
      <vt:lpstr>Open Sans</vt:lpstr>
      <vt:lpstr>Microsoft YaHei</vt:lpstr>
      <vt:lpstr>Arial Unicode MS</vt:lpstr>
      <vt:lpstr>Calibri Light</vt:lpstr>
      <vt:lpstr>Courier New</vt:lpstr>
      <vt:lpstr>TheSansMonoCondensed-Bold</vt:lpstr>
      <vt:lpstr>Futura-CondensedBold</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Admin</cp:lastModifiedBy>
  <cp:revision>197</cp:revision>
  <dcterms:created xsi:type="dcterms:W3CDTF">2018-12-15T05:56:00Z</dcterms:created>
  <dcterms:modified xsi:type="dcterms:W3CDTF">2025-01-09T06:59:07Z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1033-12.2.0.19805</vt:lpwstr>
  </property>
  <property fmtid="{D5CDD505-2E9C-101B-9397-08002B2CF9AE}" pid="3" name="ICV">
    <vt:lpwstr>D23A370877B5492C875C235B5C49D04F_12</vt:lpwstr>
  </property>
</Properties>
</file>