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32"/>
  </p:notesMasterIdLst>
  <p:sldIdLst>
    <p:sldId id="309" r:id="rId2"/>
    <p:sldId id="334" r:id="rId3"/>
    <p:sldId id="307" r:id="rId4"/>
    <p:sldId id="335" r:id="rId5"/>
    <p:sldId id="316" r:id="rId6"/>
    <p:sldId id="321" r:id="rId7"/>
    <p:sldId id="322" r:id="rId8"/>
    <p:sldId id="319" r:id="rId9"/>
    <p:sldId id="320" r:id="rId10"/>
    <p:sldId id="323" r:id="rId11"/>
    <p:sldId id="337" r:id="rId12"/>
    <p:sldId id="338" r:id="rId13"/>
    <p:sldId id="324" r:id="rId14"/>
    <p:sldId id="325" r:id="rId15"/>
    <p:sldId id="326" r:id="rId16"/>
    <p:sldId id="340" r:id="rId17"/>
    <p:sldId id="341" r:id="rId18"/>
    <p:sldId id="342" r:id="rId19"/>
    <p:sldId id="343" r:id="rId20"/>
    <p:sldId id="344" r:id="rId21"/>
    <p:sldId id="327" r:id="rId22"/>
    <p:sldId id="330" r:id="rId23"/>
    <p:sldId id="328" r:id="rId24"/>
    <p:sldId id="332" r:id="rId25"/>
    <p:sldId id="331" r:id="rId26"/>
    <p:sldId id="329" r:id="rId27"/>
    <p:sldId id="333" r:id="rId28"/>
    <p:sldId id="336" r:id="rId29"/>
    <p:sldId id="339" r:id="rId30"/>
    <p:sldId id="315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FDC47"/>
    <a:srgbClr val="FFABC9"/>
    <a:srgbClr val="FFFF21"/>
    <a:srgbClr val="9900CC"/>
    <a:srgbClr val="FF9900"/>
    <a:srgbClr val="D99B01"/>
    <a:srgbClr val="FF66CC"/>
    <a:srgbClr val="FF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 autoAdjust="0"/>
    <p:restoredTop sz="94659"/>
  </p:normalViewPr>
  <p:slideViewPr>
    <p:cSldViewPr>
      <p:cViewPr varScale="1">
        <p:scale>
          <a:sx n="106" d="100"/>
          <a:sy n="106" d="100"/>
        </p:scale>
        <p:origin x="200" y="80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19D71C-6023-4EC4-8A9A-D420E2897909}" type="datetimeFigureOut">
              <a:rPr lang="en-US" smtClean="0"/>
              <a:t>4/8/21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EE014-E376-476D-8A96-35667ED92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2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54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 b="1"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0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9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5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7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9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3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244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4/8/21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n-lt"/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7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1B9008-4C0A-AE43-B37C-5B792FCBD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8" y="0"/>
            <a:ext cx="9118881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0605" y="891995"/>
            <a:ext cx="4123035" cy="1367921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Unit 8:</a:t>
            </a:r>
          </a:p>
        </p:txBody>
      </p:sp>
    </p:spTree>
    <p:extLst>
      <p:ext uri="{BB962C8B-B14F-4D97-AF65-F5344CB8AC3E}">
        <p14:creationId xmlns:p14="http://schemas.microsoft.com/office/powerpoint/2010/main" val="146584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3006089" cy="1207008"/>
          </a:xfrm>
        </p:spPr>
        <p:txBody>
          <a:bodyPr/>
          <a:lstStyle/>
          <a:p>
            <a:r>
              <a:rPr lang="en-US" b="1" dirty="0">
                <a:effectLst/>
              </a:rPr>
              <a:t>Activity 3: </a:t>
            </a: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Role play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7405"/>
            <a:ext cx="8398774" cy="30380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Instructions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Work in pairs:  Student A plays a role as an interviewer of Samsung, and student B as an interviewee who applies for a job in IT field.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dirty="0"/>
              <a:t>Make a job interview role play by using given information on the card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223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001DBC-4CC0-6542-9DEC-C3511772C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8859"/>
              </p:ext>
            </p:extLst>
          </p:nvPr>
        </p:nvGraphicFramePr>
        <p:xfrm>
          <a:off x="0" y="0"/>
          <a:ext cx="9144000" cy="51434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1180">
                  <a:extLst>
                    <a:ext uri="{9D8B030D-6E8A-4147-A177-3AD203B41FA5}">
                      <a16:colId xmlns:a16="http://schemas.microsoft.com/office/drawing/2014/main" val="3425393254"/>
                    </a:ext>
                  </a:extLst>
                </a:gridCol>
                <a:gridCol w="5182820">
                  <a:extLst>
                    <a:ext uri="{9D8B030D-6E8A-4147-A177-3AD203B41FA5}">
                      <a16:colId xmlns:a16="http://schemas.microsoft.com/office/drawing/2014/main" val="2843004964"/>
                    </a:ext>
                  </a:extLst>
                </a:gridCol>
              </a:tblGrid>
              <a:tr h="45343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A = interviewer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B = interviewee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97617"/>
                  </a:ext>
                </a:extLst>
              </a:tr>
              <a:tr h="481570">
                <a:tc>
                  <a:txBody>
                    <a:bodyPr/>
                    <a:lstStyle/>
                    <a:p>
                      <a:r>
                        <a:rPr lang="en-US" sz="1500" dirty="0"/>
                        <a:t>1. Greet, introduce your name and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2. Respond to the interviewer’s greeting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06979"/>
                  </a:ext>
                </a:extLst>
              </a:tr>
              <a:tr h="573372">
                <a:tc>
                  <a:txBody>
                    <a:bodyPr/>
                    <a:lstStyle/>
                    <a:p>
                      <a:r>
                        <a:rPr lang="en-US" sz="1500" dirty="0"/>
                        <a:t>3. Ask the candidate to introduce himself/herself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4. Introduce yourself (for example: name, educational background and personalities,…)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29010"/>
                  </a:ext>
                </a:extLst>
              </a:tr>
              <a:tr h="812277">
                <a:tc>
                  <a:txBody>
                    <a:bodyPr/>
                    <a:lstStyle/>
                    <a:p>
                      <a:r>
                        <a:rPr lang="en-US" sz="1500" dirty="0"/>
                        <a:t>5. Ask about his/her strength and weakness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6. </a:t>
                      </a:r>
                      <a:r>
                        <a:rPr lang="en-US" sz="1500" b="1" dirty="0"/>
                        <a:t>Strengths:</a:t>
                      </a:r>
                      <a:r>
                        <a:rPr lang="en-US" sz="1500" dirty="0"/>
                        <a:t> work under high pressure, master low and high-level programming languages</a:t>
                      </a:r>
                    </a:p>
                    <a:p>
                      <a:r>
                        <a:rPr lang="en-US" sz="1500" b="1" dirty="0"/>
                        <a:t>- Weaknesses:</a:t>
                      </a:r>
                      <a:r>
                        <a:rPr lang="en-US" sz="1500" dirty="0"/>
                        <a:t> be afraid of speaking in front of 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27871"/>
                  </a:ext>
                </a:extLst>
              </a:tr>
              <a:tr h="481570">
                <a:tc>
                  <a:txBody>
                    <a:bodyPr/>
                    <a:lstStyle/>
                    <a:p>
                      <a:r>
                        <a:rPr lang="en-US" sz="1500" dirty="0"/>
                        <a:t>7. Ask how he/she heard about the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8. Say that you read about it on </a:t>
                      </a:r>
                      <a:r>
                        <a:rPr lang="en-US" sz="1500" dirty="0" err="1"/>
                        <a:t>careerlink.vn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68416"/>
                  </a:ext>
                </a:extLst>
              </a:tr>
              <a:tr h="1290088">
                <a:tc>
                  <a:txBody>
                    <a:bodyPr/>
                    <a:lstStyle/>
                    <a:p>
                      <a:r>
                        <a:rPr lang="en-US" sz="1500" dirty="0"/>
                        <a:t>9. Ask about his/her working experience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10. Respond: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/>
                        <a:t>Take a part time job as a junior programmer when you were fourth-year student.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/>
                        <a:t>Work as a software developer in Y company since you graduated from university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34890"/>
                  </a:ext>
                </a:extLst>
              </a:tr>
              <a:tr h="1051183">
                <a:tc>
                  <a:txBody>
                    <a:bodyPr/>
                    <a:lstStyle/>
                    <a:p>
                      <a:r>
                        <a:rPr lang="en-US" sz="1500" dirty="0"/>
                        <a:t>11. Ask about what his/her job responsibilities in Y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500" dirty="0"/>
                        <a:t>12. Respond: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/>
                        <a:t>Meet with customers to analyze their needs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/>
                        <a:t>Develop software applications from the beginning to the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4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7516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001DBC-4CC0-6542-9DEC-C3511772C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56069"/>
              </p:ext>
            </p:extLst>
          </p:nvPr>
        </p:nvGraphicFramePr>
        <p:xfrm>
          <a:off x="0" y="0"/>
          <a:ext cx="9144000" cy="51435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6590">
                  <a:extLst>
                    <a:ext uri="{9D8B030D-6E8A-4147-A177-3AD203B41FA5}">
                      <a16:colId xmlns:a16="http://schemas.microsoft.com/office/drawing/2014/main" val="3425393254"/>
                    </a:ext>
                  </a:extLst>
                </a:gridCol>
                <a:gridCol w="4877410">
                  <a:extLst>
                    <a:ext uri="{9D8B030D-6E8A-4147-A177-3AD203B41FA5}">
                      <a16:colId xmlns:a16="http://schemas.microsoft.com/office/drawing/2014/main" val="2843004964"/>
                    </a:ext>
                  </a:extLst>
                </a:gridCol>
              </a:tblGrid>
              <a:tr h="484128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A = interviewer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B = interviewee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297617"/>
                  </a:ext>
                </a:extLst>
              </a:tr>
              <a:tr h="1056765">
                <a:tc>
                  <a:txBody>
                    <a:bodyPr/>
                    <a:lstStyle/>
                    <a:p>
                      <a:r>
                        <a:rPr lang="en-US" sz="1500" dirty="0"/>
                        <a:t>13. Ask why she/he wants to leave that job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500" dirty="0"/>
                        <a:t>14. Give reasons: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/>
                        <a:t>Expect higher income to take better care of family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/>
                        <a:t>Seek for more opportunities to work with foreign people and develop career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406979"/>
                  </a:ext>
                </a:extLst>
              </a:tr>
              <a:tr h="576417">
                <a:tc>
                  <a:txBody>
                    <a:bodyPr/>
                    <a:lstStyle/>
                    <a:p>
                      <a:r>
                        <a:rPr lang="en-US" sz="1500" dirty="0"/>
                        <a:t>15. Ask about his/her salary expectation for this new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16. Respond: Salary expectation: be in line with technical skills and qualifications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729010"/>
                  </a:ext>
                </a:extLst>
              </a:tr>
              <a:tr h="576417">
                <a:tc>
                  <a:txBody>
                    <a:bodyPr/>
                    <a:lstStyle/>
                    <a:p>
                      <a:r>
                        <a:rPr lang="en-US" sz="1500" dirty="0"/>
                        <a:t>17. Ask about his/her future plan in two coming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18. Respond: be a senior software developer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27871"/>
                  </a:ext>
                </a:extLst>
              </a:tr>
              <a:tr h="576417">
                <a:tc>
                  <a:txBody>
                    <a:bodyPr/>
                    <a:lstStyle/>
                    <a:p>
                      <a:r>
                        <a:rPr lang="en-US" sz="1500" dirty="0"/>
                        <a:t>19. Ask if he/she has any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20. Say ‘yes’ and ask about the short-term and long-term goal of the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68416"/>
                  </a:ext>
                </a:extLst>
              </a:tr>
              <a:tr h="1296939">
                <a:tc>
                  <a:txBody>
                    <a:bodyPr/>
                    <a:lstStyle/>
                    <a:p>
                      <a:r>
                        <a:rPr lang="en-US" sz="1500" dirty="0"/>
                        <a:t>21. Respond: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/>
                        <a:t>Short-term goal: launch a new software application next month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500" dirty="0"/>
                        <a:t>Long-term goal: open another branch in Singapore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22. Ask when you get the result of the interview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034890"/>
                  </a:ext>
                </a:extLst>
              </a:tr>
              <a:tr h="576417">
                <a:tc>
                  <a:txBody>
                    <a:bodyPr/>
                    <a:lstStyle/>
                    <a:p>
                      <a:r>
                        <a:rPr lang="en-US" sz="1500" dirty="0"/>
                        <a:t>23. Respond: by the end of the month</a:t>
                      </a:r>
                    </a:p>
                    <a:p>
                      <a:r>
                        <a:rPr lang="en-US" sz="1500" dirty="0"/>
                        <a:t>End the conversation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500" dirty="0"/>
                        <a:t>24. Say thanks and goodbye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24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479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0"/>
            <a:ext cx="7543800" cy="1207008"/>
          </a:xfrm>
        </p:spPr>
        <p:txBody>
          <a:bodyPr/>
          <a:lstStyle/>
          <a:p>
            <a:r>
              <a:rPr lang="en-US" dirty="0"/>
              <a:t>Suggested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97405"/>
            <a:ext cx="9144000" cy="3512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A: Interviewer		B: Interviewee</a:t>
            </a:r>
            <a:endParaRPr lang="en-US" sz="1700" dirty="0"/>
          </a:p>
          <a:p>
            <a:r>
              <a:rPr lang="en-US" sz="1700" dirty="0"/>
              <a:t>A: Good morning. I am (A), the Human Resources manager of ABC company. I’ll be interviewing you today. Can you introduce a little bit about yourself?</a:t>
            </a:r>
          </a:p>
          <a:p>
            <a:r>
              <a:rPr lang="en-US" sz="1700" dirty="0"/>
              <a:t>B: Sure. Nice to meet you.  My name is (B). I graduated from Hanoi University  of </a:t>
            </a:r>
            <a:r>
              <a:rPr lang="x-none" sz="1700" dirty="0"/>
              <a:t> </a:t>
            </a:r>
            <a:r>
              <a:rPr lang="en-US" sz="1700" dirty="0"/>
              <a:t>Industry with a degree in Software Engineering. I would describe myself as someone who is an organized person.</a:t>
            </a:r>
          </a:p>
          <a:p>
            <a:r>
              <a:rPr lang="en-US" sz="1700" dirty="0"/>
              <a:t>A: What is your greatest strength and weakness?</a:t>
            </a:r>
          </a:p>
          <a:p>
            <a:r>
              <a:rPr lang="en-US" sz="1700" dirty="0"/>
              <a:t>B: Well, I am skilled at working under high pressure and mastering low as well as high-level programming languages. But I’m afraid of speaking in front of public. </a:t>
            </a:r>
          </a:p>
          <a:p>
            <a:r>
              <a:rPr lang="en-US" sz="1700" dirty="0"/>
              <a:t>A: OK. Another question for you is that how you heard about this position?</a:t>
            </a:r>
          </a:p>
          <a:p>
            <a:r>
              <a:rPr lang="en-US" sz="1700" dirty="0"/>
              <a:t>B: To be honest, I read about it on careerlink.vn, a career website.</a:t>
            </a:r>
          </a:p>
          <a:p>
            <a:r>
              <a:rPr lang="en-US" sz="1700" dirty="0"/>
              <a:t>A: What about your working experience?</a:t>
            </a:r>
          </a:p>
        </p:txBody>
      </p:sp>
    </p:spTree>
    <p:extLst>
      <p:ext uri="{BB962C8B-B14F-4D97-AF65-F5344CB8AC3E}">
        <p14:creationId xmlns:p14="http://schemas.microsoft.com/office/powerpoint/2010/main" val="178145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785" y="-115695"/>
            <a:ext cx="7543800" cy="1207008"/>
          </a:xfrm>
        </p:spPr>
        <p:txBody>
          <a:bodyPr/>
          <a:lstStyle/>
          <a:p>
            <a:r>
              <a:rPr lang="en-US" dirty="0"/>
              <a:t>Suggested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0" y="1018380"/>
            <a:ext cx="9162300" cy="3512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A: Interviewer		B: Interviewee</a:t>
            </a:r>
            <a:endParaRPr lang="en-US" sz="1600" dirty="0"/>
          </a:p>
          <a:p>
            <a:r>
              <a:rPr lang="en-US" sz="1600" dirty="0"/>
              <a:t>B: I took a part-time job as a junior programmer when I was the fourth-year students at </a:t>
            </a:r>
            <a:r>
              <a:rPr lang="en-US" sz="1600" dirty="0" err="1"/>
              <a:t>HaUI</a:t>
            </a:r>
            <a:r>
              <a:rPr lang="en-US" sz="1600" dirty="0"/>
              <a:t>. Besides, I have been working as a software developer in Y company since I graduated from university</a:t>
            </a:r>
          </a:p>
          <a:p>
            <a:r>
              <a:rPr lang="en-US" sz="1600" dirty="0"/>
              <a:t>A: What are your responsibilities in Y company?</a:t>
            </a:r>
          </a:p>
          <a:p>
            <a:r>
              <a:rPr lang="en-US" sz="1600" dirty="0"/>
              <a:t>B: I am in charge of meeting with customers to analyze their needs</a:t>
            </a:r>
            <a:r>
              <a:rPr lang="vi-VN" sz="1600" dirty="0"/>
              <a:t> and</a:t>
            </a:r>
            <a:r>
              <a:rPr lang="en-US" sz="1600" dirty="0"/>
              <a:t> developing software applications from start to finish that allow users to do specific tasks on a computer or another device.</a:t>
            </a:r>
          </a:p>
          <a:p>
            <a:r>
              <a:rPr lang="en-US" sz="1600" dirty="0"/>
              <a:t>A: Why do you want to leave that job?</a:t>
            </a:r>
          </a:p>
          <a:p>
            <a:r>
              <a:rPr lang="en-US" sz="1600" dirty="0"/>
              <a:t>B: I expect higher income to take better care of my family. Also, I want to seek for more opportunities to work with foreign people and develop my career.</a:t>
            </a:r>
          </a:p>
          <a:p>
            <a:r>
              <a:rPr lang="en-US" sz="1600" dirty="0"/>
              <a:t>A: What salary expectation would you like for this new position?</a:t>
            </a:r>
          </a:p>
          <a:p>
            <a:r>
              <a:rPr lang="en-US" sz="1600" dirty="0"/>
              <a:t>B: I hope that my salary is in line with my qualifications. I expect to be paid about 1,000 USD.</a:t>
            </a:r>
          </a:p>
        </p:txBody>
      </p:sp>
    </p:spTree>
    <p:extLst>
      <p:ext uri="{BB962C8B-B14F-4D97-AF65-F5344CB8AC3E}">
        <p14:creationId xmlns:p14="http://schemas.microsoft.com/office/powerpoint/2010/main" val="1619587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-230221"/>
            <a:ext cx="7543800" cy="1207008"/>
          </a:xfrm>
        </p:spPr>
        <p:txBody>
          <a:bodyPr/>
          <a:lstStyle/>
          <a:p>
            <a:r>
              <a:rPr lang="en-US" dirty="0"/>
              <a:t>Suggested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55" y="739290"/>
            <a:ext cx="9162300" cy="3512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A: Interviewer		B: Interviewee</a:t>
            </a:r>
            <a:endParaRPr lang="en-US" sz="1600" dirty="0"/>
          </a:p>
          <a:p>
            <a:r>
              <a:rPr lang="en-US" sz="1600" dirty="0"/>
              <a:t>A: What are your future plans in two years? / Where do you see yourself being in two years from now?</a:t>
            </a:r>
          </a:p>
          <a:p>
            <a:r>
              <a:rPr lang="en-US" sz="1600" dirty="0"/>
              <a:t>B: Well, that’s a very hard question. ….</a:t>
            </a:r>
            <a:r>
              <a:rPr lang="en-US" sz="1600" dirty="0" err="1"/>
              <a:t>hmmmm</a:t>
            </a:r>
            <a:r>
              <a:rPr lang="en-US" sz="1600" dirty="0"/>
              <a:t>…. I’d love to be a senior software developer. </a:t>
            </a:r>
          </a:p>
          <a:p>
            <a:r>
              <a:rPr lang="en-US" sz="1600" dirty="0"/>
              <a:t>A: That’s good to hear. I think that’s enough for you. Do you have any questions for me?</a:t>
            </a:r>
          </a:p>
          <a:p>
            <a:r>
              <a:rPr lang="en-US" sz="1600" dirty="0"/>
              <a:t>B: Yes, I do. Could you tell me about the short-term and long-term goal of your company?</a:t>
            </a:r>
          </a:p>
          <a:p>
            <a:r>
              <a:rPr lang="en-US" sz="1600" dirty="0"/>
              <a:t>A: Good question. We are going to launch a new software application next month and our long term goal is to open another branch in Singapore.</a:t>
            </a:r>
          </a:p>
          <a:p>
            <a:r>
              <a:rPr lang="en-US" sz="1600" dirty="0"/>
              <a:t>B: So, when will I get the result of the interview?</a:t>
            </a:r>
          </a:p>
          <a:p>
            <a:r>
              <a:rPr lang="en-US" sz="1600" dirty="0"/>
              <a:t>A: Perhaps, by the end of this month.</a:t>
            </a:r>
          </a:p>
          <a:p>
            <a:r>
              <a:rPr lang="en-US" sz="1600" dirty="0"/>
              <a:t>B: Ok. Thank you for your time. Goodbye.</a:t>
            </a:r>
          </a:p>
          <a:p>
            <a:r>
              <a:rPr lang="en-US" sz="1600" dirty="0"/>
              <a:t>A: Thanks for coming. Bye.</a:t>
            </a:r>
          </a:p>
          <a:p>
            <a:r>
              <a:rPr lang="x-none" sz="1600" dirty="0"/>
              <a:t> </a:t>
            </a:r>
            <a:r>
              <a:rPr lang="en-US" sz="1600" dirty="0"/>
              <a:t>Spacing mistake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31544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0387-6C71-E84D-87CD-429934E08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Speaking card  - activity 2 (role-play) – p84 – teacher’s handout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B4C9-F47E-EA40-8EA2-47BA578A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08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CAFE88-C80C-D447-B3C8-224652418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330392"/>
              </p:ext>
            </p:extLst>
          </p:nvPr>
        </p:nvGraphicFramePr>
        <p:xfrm>
          <a:off x="0" y="0"/>
          <a:ext cx="9144000" cy="51435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820206116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769800641"/>
                    </a:ext>
                  </a:extLst>
                </a:gridCol>
              </a:tblGrid>
              <a:tr h="317316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 = Interviewer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 = Interviewee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05388"/>
                  </a:ext>
                </a:extLst>
              </a:tr>
              <a:tr h="761559">
                <a:tc>
                  <a:txBody>
                    <a:bodyPr/>
                    <a:lstStyle/>
                    <a:p>
                      <a:r>
                        <a:rPr lang="en-US" sz="1400" dirty="0"/>
                        <a:t>Greet, introduce your name and position</a:t>
                      </a:r>
                    </a:p>
                    <a:p>
                      <a:r>
                        <a:rPr lang="en-US" sz="1400" dirty="0"/>
                        <a:t>Ask the candidate to introduce himself/herself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Respond to the interviewer’s greeting</a:t>
                      </a:r>
                    </a:p>
                    <a:p>
                      <a:r>
                        <a:rPr lang="en-US" sz="1400" dirty="0"/>
                        <a:t>Introduce yourself: name, educational background and personalities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9209"/>
                  </a:ext>
                </a:extLst>
              </a:tr>
              <a:tr h="669340">
                <a:tc>
                  <a:txBody>
                    <a:bodyPr/>
                    <a:lstStyle/>
                    <a:p>
                      <a:r>
                        <a:rPr lang="en-US" sz="1400" dirty="0"/>
                        <a:t>Ask how she/he heard about the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Say that you read about it on a website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489188"/>
                  </a:ext>
                </a:extLst>
              </a:tr>
              <a:tr h="983681">
                <a:tc>
                  <a:txBody>
                    <a:bodyPr/>
                    <a:lstStyle/>
                    <a:p>
                      <a:r>
                        <a:rPr lang="en-US" sz="1400" dirty="0"/>
                        <a:t>Ask why he/she wants to work for your 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Respond: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You: have right skills, experience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Company: offer overseas training opportunities, attractive salary =&gt; good chance to grow career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737518"/>
                  </a:ext>
                </a:extLst>
              </a:tr>
              <a:tr h="98368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 about his/ her working experience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Respond:</a:t>
                      </a:r>
                      <a:endParaRPr lang="en-US" sz="1400" dirty="0">
                        <a:effectLst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- 2014-2017: a junior technician for FPT soft</a:t>
                      </a:r>
                      <a:endParaRPr lang="en-US" sz="1400" dirty="0">
                        <a:effectLst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- 2017-2021: a network supervisor at CMC Technology and Solutions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65102"/>
                  </a:ext>
                </a:extLst>
              </a:tr>
              <a:tr h="142792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 about his/her job duties at CMC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Respond: </a:t>
                      </a:r>
                      <a:endParaRPr lang="en-US" sz="1400" dirty="0">
                        <a:effectLst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ainly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implement, manage and troubleshoot CMC’s network </a:t>
                      </a:r>
                      <a:endParaRPr lang="en-US" sz="1400" dirty="0">
                        <a:effectLst/>
                      </a:endParaRPr>
                    </a:p>
                    <a:p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sz="14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ometimes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install, maintain and upgrade any software or hardware required to efficiently run a computer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8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985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FCAFE88-C80C-D447-B3C8-224652418A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040500"/>
              </p:ext>
            </p:extLst>
          </p:nvPr>
        </p:nvGraphicFramePr>
        <p:xfrm>
          <a:off x="33304" y="1"/>
          <a:ext cx="9144000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3286">
                  <a:extLst>
                    <a:ext uri="{9D8B030D-6E8A-4147-A177-3AD203B41FA5}">
                      <a16:colId xmlns:a16="http://schemas.microsoft.com/office/drawing/2014/main" val="2820206116"/>
                    </a:ext>
                  </a:extLst>
                </a:gridCol>
                <a:gridCol w="4910714">
                  <a:extLst>
                    <a:ext uri="{9D8B030D-6E8A-4147-A177-3AD203B41FA5}">
                      <a16:colId xmlns:a16="http://schemas.microsoft.com/office/drawing/2014/main" val="1769800641"/>
                    </a:ext>
                  </a:extLst>
                </a:gridCol>
              </a:tblGrid>
              <a:tr h="329634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 = Interviewer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B = Interviewee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405388"/>
                  </a:ext>
                </a:extLst>
              </a:tr>
              <a:tr h="104883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 why she/ he wants to leave the current job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 reasons: 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ravel on business too often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vi-V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ook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better career prospects, professional growth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19209"/>
                  </a:ext>
                </a:extLst>
              </a:tr>
              <a:tr h="80910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 about his/her future plans in the</a:t>
                      </a:r>
                      <a:r>
                        <a:rPr lang="vi-V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next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years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Respond: become a senior network systems administrator in his/ her company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489188"/>
                  </a:ext>
                </a:extLst>
              </a:tr>
              <a:tr h="80482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Ask whether she/ he has any questions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 </a:t>
                      </a:r>
                      <a:r>
                        <a:rPr lang="vi-V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r>
                        <a:rPr lang="vi-V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ask about the short-term goal of the company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737518"/>
                  </a:ext>
                </a:extLst>
              </a:tr>
              <a:tr h="1330030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Respond: 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Open intensive training courses in IT for internal staff </a:t>
                      </a:r>
                      <a:endParaRPr lang="en-US" sz="1600" dirty="0">
                        <a:effectLst/>
                      </a:endParaRPr>
                    </a:p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Get chance to connect with foreign partners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 that you wish to be a part of his/her company</a:t>
                      </a:r>
                    </a:p>
                    <a:p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465102"/>
                  </a:ext>
                </a:extLst>
              </a:tr>
              <a:tr h="565254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 to end the interview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Say thanks and goodbye</a:t>
                      </a:r>
                    </a:p>
                    <a:p>
                      <a:endParaRPr 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784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53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13CE2B-6E6E-414A-B28D-877D9AAC348B}"/>
              </a:ext>
            </a:extLst>
          </p:cNvPr>
          <p:cNvSpPr/>
          <p:nvPr/>
        </p:nvSpPr>
        <p:spPr>
          <a:xfrm>
            <a:off x="143555" y="202456"/>
            <a:ext cx="8856890" cy="4897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500" b="1" dirty="0">
                <a:latin typeface="Arial" panose="020B0604020202020204" pitchFamily="34" charset="0"/>
                <a:ea typeface="Arial" panose="020B0604020202020204" pitchFamily="34" charset="0"/>
              </a:rPr>
              <a:t>Suggested answer:</a:t>
            </a:r>
            <a:endParaRPr lang="en-US" sz="1500" dirty="0"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A: Good morning. I am …, Head of Human Resources of ABC company. I’ll be interviewing you today. Why don’t you start by introducing a little bit about yourself?</a:t>
            </a:r>
            <a:endParaRPr lang="en-US" sz="15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B: Sure. Nice to meet you.  My name is …. I graduated from Hanoi University of Industry with a degree in Information Technology. I would describe myself as someone who is patient and creative.</a:t>
            </a:r>
            <a:endParaRPr lang="en-US" sz="15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A: That sounds good. How did you hear about this position?</a:t>
            </a:r>
            <a:endParaRPr lang="en-US" sz="15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B: Actually, I read about it on a website.</a:t>
            </a:r>
            <a:endParaRPr lang="en-US" sz="15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A: Why do you want to work here?</a:t>
            </a:r>
            <a:endParaRPr lang="en-US" sz="15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B: Firstly, I think that I have right skills and experience for this position. Secondly, your company offer</a:t>
            </a:r>
            <a:r>
              <a:rPr lang="vi-VN" sz="1500" dirty="0">
                <a:solidFill>
                  <a:srgbClr val="000000"/>
                </a:solidFill>
              </a:rPr>
              <a:t>s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 attractive salary</a:t>
            </a:r>
            <a:r>
              <a:rPr lang="vi-VN" sz="1500" dirty="0">
                <a:solidFill>
                  <a:srgbClr val="000000"/>
                </a:solidFill>
              </a:rPr>
              <a:t> and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 overseas training opportunities So this is a good chance for me to grow my career.</a:t>
            </a:r>
            <a:endParaRPr lang="en-US" sz="15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A: Can you tell me about your working experience, please?</a:t>
            </a:r>
            <a:endParaRPr lang="en-US" sz="1500" dirty="0"/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B: From 2014 to 2017, I worked as a junior technician for FPT soft. From 2017 and 20</a:t>
            </a:r>
            <a:r>
              <a:rPr lang="vi-VN" sz="1500" dirty="0">
                <a:solidFill>
                  <a:srgbClr val="000000"/>
                </a:solidFill>
                <a:latin typeface="Arial" panose="020B0604020202020204" pitchFamily="34" charset="0"/>
              </a:rPr>
              <a:t>21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</a:rPr>
              <a:t>, I have been working as a network supervisor at CMC Technology and Solutions company.</a:t>
            </a:r>
            <a:endParaRPr lang="en-US" sz="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289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316307"/>
            <a:ext cx="7543800" cy="1207008"/>
          </a:xfrm>
        </p:spPr>
        <p:txBody>
          <a:bodyPr>
            <a:normAutofit/>
          </a:bodyPr>
          <a:lstStyle/>
          <a:p>
            <a:r>
              <a:rPr lang="en-US" sz="5400" b="1" dirty="0"/>
              <a:t>Session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1056"/>
            <a:ext cx="8246069" cy="1896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  <a:latin typeface="Tw Cen MT" panose="020B0602020104020603" pitchFamily="34" charset="77"/>
              </a:rPr>
              <a:t>Objective: </a:t>
            </a:r>
            <a:r>
              <a:rPr lang="en-US" sz="3600" dirty="0">
                <a:latin typeface="Tw Cen MT" panose="020B0602020104020603" pitchFamily="34" charset="77"/>
              </a:rPr>
              <a:t>At the end of this lesson, students will be able to ask and answer questions in job interviews.</a:t>
            </a:r>
          </a:p>
        </p:txBody>
      </p:sp>
    </p:spTree>
    <p:extLst>
      <p:ext uri="{BB962C8B-B14F-4D97-AF65-F5344CB8AC3E}">
        <p14:creationId xmlns:p14="http://schemas.microsoft.com/office/powerpoint/2010/main" val="13807589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2C2729-C181-B04E-8361-89759095F940}"/>
              </a:ext>
            </a:extLst>
          </p:cNvPr>
          <p:cNvSpPr/>
          <p:nvPr/>
        </p:nvSpPr>
        <p:spPr>
          <a:xfrm>
            <a:off x="143555" y="225787"/>
            <a:ext cx="8856890" cy="4178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98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A: What are your duties at CMC?</a:t>
            </a:r>
            <a:endParaRPr lang="en-US" sz="1600" dirty="0"/>
          </a:p>
          <a:p>
            <a:pPr algn="just">
              <a:lnSpc>
                <a:spcPts val="198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B: I am mainly in charge</a:t>
            </a:r>
            <a:r>
              <a:rPr lang="vi-VN" sz="1600" dirty="0">
                <a:solidFill>
                  <a:srgbClr val="000000"/>
                </a:solidFill>
              </a:rPr>
              <a:t> of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implementing, managing and troubleshooting CMC’s network. Sometimes, I have to install, maintain and upgrade software or hardware required to efficiently run a computer network. </a:t>
            </a:r>
            <a:endParaRPr lang="en-US" sz="1600" dirty="0"/>
          </a:p>
          <a:p>
            <a:pPr algn="just">
              <a:lnSpc>
                <a:spcPts val="198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A: Why do you want to leave that job?</a:t>
            </a:r>
            <a:endParaRPr lang="en-US" sz="1600" dirty="0"/>
          </a:p>
          <a:p>
            <a:pPr algn="just">
              <a:lnSpc>
                <a:spcPts val="198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B: I have to travel on business too often in my current job. Now, I’m looking for better career prospects and professional growth.</a:t>
            </a:r>
            <a:endParaRPr lang="en-US" sz="1600" dirty="0"/>
          </a:p>
          <a:p>
            <a:pPr algn="just">
              <a:lnSpc>
                <a:spcPts val="198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A: What are your future plans in</a:t>
            </a:r>
            <a:r>
              <a:rPr lang="vi-VN" sz="1600" dirty="0">
                <a:solidFill>
                  <a:srgbClr val="000000"/>
                </a:solidFill>
              </a:rPr>
              <a:t> the next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three years? </a:t>
            </a:r>
          </a:p>
          <a:p>
            <a:pPr algn="just">
              <a:lnSpc>
                <a:spcPts val="198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B: Well, I’d love 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</a:rPr>
              <a:t>to be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become a senior network systems administrator in your company.</a:t>
            </a:r>
            <a:endParaRPr lang="en-US" sz="1600" dirty="0"/>
          </a:p>
          <a:p>
            <a:pPr algn="just">
              <a:lnSpc>
                <a:spcPts val="1980"/>
              </a:lnSpc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</a:rPr>
              <a:t>A: That’s good to hear. Do you have any questions for me?</a:t>
            </a:r>
            <a:endParaRPr lang="en-US" sz="1600" dirty="0"/>
          </a:p>
          <a:p>
            <a:pPr algn="just">
              <a:lnSpc>
                <a:spcPts val="1980"/>
              </a:lnSpc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</a:rPr>
              <a:t>B: Yes, I do. Could you tell me about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the short-term goal of your company?</a:t>
            </a:r>
            <a:endParaRPr lang="en-US" sz="1600" dirty="0"/>
          </a:p>
          <a:p>
            <a:pPr algn="just">
              <a:lnSpc>
                <a:spcPts val="198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A: Good question. We are going to open intensive training courses in IT for internal staff and make efforts to get chance to connect with foreign partners at the same time.</a:t>
            </a:r>
            <a:endParaRPr lang="en-US" sz="1600" dirty="0"/>
          </a:p>
          <a:p>
            <a:pPr algn="just">
              <a:lnSpc>
                <a:spcPts val="198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B: That sounds interesting. I wish to be a part of your company.</a:t>
            </a:r>
            <a:endParaRPr lang="en-US" sz="1600" dirty="0"/>
          </a:p>
          <a:p>
            <a:pPr algn="just">
              <a:lnSpc>
                <a:spcPts val="198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A: </a:t>
            </a:r>
            <a:r>
              <a:rPr lang="en-US" sz="1600" i="1" dirty="0">
                <a:solidFill>
                  <a:srgbClr val="000000"/>
                </a:solidFill>
                <a:latin typeface="Arial" panose="020B0604020202020204" pitchFamily="34" charset="0"/>
              </a:rPr>
              <a:t>I think that’s enough for you.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Thanks for coming. Bye.</a:t>
            </a:r>
            <a:endParaRPr lang="en-US" sz="1600" dirty="0"/>
          </a:p>
          <a:p>
            <a:pPr algn="just">
              <a:lnSpc>
                <a:spcPts val="1980"/>
              </a:lnSpc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B: Thank you for your time. Goodbye.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4238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Objectives: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At the end of the lesson, students will be able to conduct a mock job interview.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92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586585"/>
            <a:ext cx="4724705" cy="8919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Activity 4: Tips for a successful job interview</a:t>
            </a:r>
            <a:r>
              <a:rPr lang="en-US" b="1" i="1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808225"/>
            <a:ext cx="7543800" cy="30380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</a:t>
            </a:r>
          </a:p>
          <a:p>
            <a:pPr marL="0" indent="0">
              <a:buNone/>
            </a:pPr>
            <a:r>
              <a:rPr lang="en-US" sz="2400" dirty="0"/>
              <a:t>Upon completion of this activity, students will be able to recognize important tips for a successful job interview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78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544692"/>
            <a:ext cx="4724705" cy="8919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Activity 4: </a:t>
            </a:r>
            <a:br>
              <a:rPr lang="en-US" b="1" dirty="0"/>
            </a:br>
            <a:r>
              <a:rPr lang="en-US" b="1" dirty="0"/>
              <a:t>Tips for a successful job interview</a:t>
            </a:r>
            <a:r>
              <a:rPr lang="en-US" b="1" i="1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Instructions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Work in groups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Read Top interview tips in the picture below, discuss and rank which tip is the most important for a successful job interview, and explain the reason(s)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Share your viewpoints with the class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1182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699061"/>
            <a:ext cx="4724705" cy="8919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Activity 4: Tips for a successful job interview</a:t>
            </a:r>
            <a:r>
              <a:rPr lang="en-US" b="1" i="1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808225"/>
            <a:ext cx="7543800" cy="303809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Instructions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Work in groups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Read Top interview tips in the picture below, discuss and rank which tip is the most important for a successful job interview, and explain the reason(s)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Share your viewpoints with the class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2443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60" y="534925"/>
            <a:ext cx="4724705" cy="8919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Activity 4: Tips for a successful job interview</a:t>
            </a:r>
            <a:r>
              <a:rPr lang="en-US" b="1" i="1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455" y="1923581"/>
            <a:ext cx="10660701" cy="42897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2489" y="1503730"/>
            <a:ext cx="1182156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490" y="1350110"/>
            <a:ext cx="6413610" cy="3369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5892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305410"/>
            <a:ext cx="4581150" cy="8919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Activity 5: Mock job interviews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Objective: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Upon completion of this activity, students will be able to carry out a mock job interview based on given job recruitment news.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23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305410"/>
            <a:ext cx="4581150" cy="89199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Activity 5: Mock job interviews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Instructions: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Choose ONE of four case studies on Job recruitment news to prepare a real CV and a cover letter at home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Work in pairs to carry out a mock job interview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Give comments based on criteria in the evaluation form below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Step 1: Preparation before class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At home, every student is required to prepare 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a real CV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a cover letter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Step 2: In class</a:t>
            </a:r>
            <a:endParaRPr lang="en-US" dirty="0"/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Bring CV, cover letter along</a:t>
            </a:r>
          </a:p>
          <a:p>
            <a:pPr lvl="0">
              <a:buFont typeface="Courier New" panose="02070309020205020404" pitchFamily="49" charset="0"/>
              <a:buChar char="o"/>
            </a:pPr>
            <a:r>
              <a:rPr lang="en-US" dirty="0"/>
              <a:t>Take turns to make a mock job interview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660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Situation 1</a:t>
            </a:r>
          </a:p>
          <a:p>
            <a:r>
              <a:rPr lang="en-US" dirty="0"/>
              <a:t>Situation 2</a:t>
            </a:r>
          </a:p>
          <a:p>
            <a:r>
              <a:rPr lang="en-US" dirty="0"/>
              <a:t>Situation 3</a:t>
            </a:r>
          </a:p>
          <a:p>
            <a:r>
              <a:rPr lang="en-US" dirty="0"/>
              <a:t>Situation 4</a:t>
            </a:r>
          </a:p>
        </p:txBody>
      </p:sp>
    </p:spTree>
    <p:extLst>
      <p:ext uri="{BB962C8B-B14F-4D97-AF65-F5344CB8AC3E}">
        <p14:creationId xmlns:p14="http://schemas.microsoft.com/office/powerpoint/2010/main" val="2171424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0222-FB3A-C94E-90CD-DDD71AE1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965" y="128470"/>
            <a:ext cx="8551480" cy="3038094"/>
          </a:xfrm>
        </p:spPr>
        <p:txBody>
          <a:bodyPr>
            <a:noAutofit/>
          </a:bodyPr>
          <a:lstStyle/>
          <a:p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Topic talk: Imagine you have taken part in a job interview recently. Retell it based on suggested questions </a:t>
            </a:r>
          </a:p>
          <a:p>
            <a:pPr marL="0" indent="0">
              <a:buNone/>
            </a:pPr>
            <a:r>
              <a:rPr lang="en-US" sz="2200" i="1" dirty="0"/>
              <a:t>1. What position and company did you apply for?</a:t>
            </a:r>
          </a:p>
          <a:p>
            <a:pPr marL="0" indent="0">
              <a:buNone/>
            </a:pPr>
            <a:r>
              <a:rPr lang="en-US" sz="2200" i="1" dirty="0"/>
              <a:t>2. Who interviewed you?</a:t>
            </a:r>
          </a:p>
          <a:p>
            <a:pPr marL="0" indent="0">
              <a:buNone/>
            </a:pPr>
            <a:r>
              <a:rPr lang="en-US" sz="2200" i="1" dirty="0"/>
              <a:t>3. What questions were you asked?</a:t>
            </a:r>
          </a:p>
          <a:p>
            <a:pPr marL="0" indent="0">
              <a:buNone/>
            </a:pPr>
            <a:r>
              <a:rPr lang="en-US" sz="2200" i="1" dirty="0"/>
              <a:t>4. What good/ bad things did you do?</a:t>
            </a:r>
          </a:p>
          <a:p>
            <a:pPr marL="0" indent="0">
              <a:buNone/>
            </a:pPr>
            <a:r>
              <a:rPr lang="en-US" sz="2200" i="1" dirty="0"/>
              <a:t>5. What was the result of the interview?</a:t>
            </a:r>
          </a:p>
          <a:p>
            <a:pPr marL="0" indent="0">
              <a:buNone/>
            </a:pPr>
            <a:r>
              <a:rPr lang="en-US" sz="2200" i="1" dirty="0"/>
              <a:t>6. What will you do to have a better job interview for the next time? / What advice can you give to have a successful interview?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303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15" y="88241"/>
            <a:ext cx="4581151" cy="1502815"/>
          </a:xfrm>
        </p:spPr>
        <p:txBody>
          <a:bodyPr>
            <a:noAutofit/>
          </a:bodyPr>
          <a:lstStyle/>
          <a:p>
            <a:r>
              <a:rPr lang="en-US" sz="4000" b="1" dirty="0">
                <a:effectLst/>
              </a:rPr>
              <a:t>Activity 1: </a:t>
            </a:r>
            <a:br>
              <a:rPr lang="en-US" sz="4000" b="1" dirty="0">
                <a:effectLst/>
              </a:rPr>
            </a:br>
            <a:r>
              <a:rPr lang="en-US" sz="4000" b="1" dirty="0">
                <a:effectLst/>
              </a:rPr>
              <a:t>Who is faster? </a:t>
            </a:r>
            <a:endParaRPr lang="en-US" sz="4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591056"/>
            <a:ext cx="8847739" cy="23550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Objectives:</a:t>
            </a:r>
          </a:p>
          <a:p>
            <a:pPr marL="0" indent="0">
              <a:buNone/>
            </a:pPr>
            <a:r>
              <a:rPr lang="en-US" sz="3600" dirty="0"/>
              <a:t>Upon completion of this activity, students will be able to recall expressions for job interview.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6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80" y="70770"/>
            <a:ext cx="8093364" cy="4428444"/>
          </a:xfrm>
        </p:spPr>
      </p:pic>
    </p:spTree>
    <p:extLst>
      <p:ext uri="{BB962C8B-B14F-4D97-AF65-F5344CB8AC3E}">
        <p14:creationId xmlns:p14="http://schemas.microsoft.com/office/powerpoint/2010/main" val="821340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48" y="449886"/>
            <a:ext cx="4521862" cy="891995"/>
          </a:xfrm>
        </p:spPr>
        <p:txBody>
          <a:bodyPr>
            <a:noAutofit/>
          </a:bodyPr>
          <a:lstStyle/>
          <a:p>
            <a:r>
              <a:rPr lang="en-US" b="1" dirty="0">
                <a:effectLst/>
              </a:rPr>
              <a:t>Activity 1: </a:t>
            </a: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Who is faster?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60" y="1655520"/>
            <a:ext cx="8045354" cy="303809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>
                <a:solidFill>
                  <a:srgbClr val="FF0000"/>
                </a:solidFill>
              </a:rPr>
              <a:t>Instructions:</a:t>
            </a:r>
          </a:p>
          <a:p>
            <a:pPr algn="just"/>
            <a:r>
              <a:rPr lang="en-US" sz="3200" dirty="0"/>
              <a:t> Work individually</a:t>
            </a:r>
          </a:p>
          <a:p>
            <a:pPr algn="just"/>
            <a:r>
              <a:rPr lang="en-US" sz="3200" dirty="0"/>
              <a:t> Listen to questions often asked in job interviews from the teacher and give responses as quickly as possible</a:t>
            </a:r>
            <a:endParaRPr lang="en-US" sz="3200" dirty="0">
              <a:solidFill>
                <a:srgbClr val="FF0000"/>
              </a:solidFill>
            </a:endParaRPr>
          </a:p>
          <a:p>
            <a:pPr algn="just"/>
            <a:r>
              <a:rPr lang="en-US" sz="3200" dirty="0"/>
              <a:t> Other students listen and give comments</a:t>
            </a:r>
          </a:p>
        </p:txBody>
      </p:sp>
    </p:spTree>
    <p:extLst>
      <p:ext uri="{BB962C8B-B14F-4D97-AF65-F5344CB8AC3E}">
        <p14:creationId xmlns:p14="http://schemas.microsoft.com/office/powerpoint/2010/main" val="96788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600" b="1" dirty="0"/>
              <a:t>T:</a:t>
            </a:r>
            <a:r>
              <a:rPr lang="en-US" sz="3600" dirty="0"/>
              <a:t> How would you describe yourself?</a:t>
            </a:r>
            <a:br>
              <a:rPr lang="en-US" sz="3600" dirty="0"/>
            </a:br>
            <a:r>
              <a:rPr lang="en-US" sz="3600" b="1" dirty="0"/>
              <a:t>S:</a:t>
            </a:r>
            <a:r>
              <a:rPr lang="en-US" sz="3600" dirty="0"/>
              <a:t> I’m a very organized person.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370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-168927"/>
            <a:ext cx="7177135" cy="2571750"/>
          </a:xfrm>
        </p:spPr>
        <p:txBody>
          <a:bodyPr>
            <a:noAutofit/>
          </a:bodyPr>
          <a:lstStyle/>
          <a:p>
            <a:r>
              <a:rPr lang="en-US" sz="4400" b="1" dirty="0">
                <a:effectLst/>
              </a:rPr>
              <a:t>Activity 2: </a:t>
            </a:r>
            <a:br>
              <a:rPr lang="en-US" sz="4400" b="1" dirty="0">
                <a:effectLst/>
              </a:rPr>
            </a:br>
            <a:r>
              <a:rPr lang="en-US" sz="4400" b="1" dirty="0">
                <a:effectLst/>
              </a:rPr>
              <a:t>Completing an interview dialogue</a:t>
            </a:r>
            <a:r>
              <a:rPr lang="en-US" sz="4400" dirty="0">
                <a:effectLst/>
              </a:rPr>
              <a:t>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99" y="2419045"/>
            <a:ext cx="8200345" cy="183246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Objectives:</a:t>
            </a:r>
          </a:p>
          <a:p>
            <a:pPr marL="0" indent="0">
              <a:buNone/>
            </a:pPr>
            <a:r>
              <a:rPr lang="en-US" sz="2800" dirty="0"/>
              <a:t>Upon completion of this  activity,  </a:t>
            </a:r>
            <a:r>
              <a:rPr lang="x-none" sz="2800" dirty="0"/>
              <a:t> </a:t>
            </a:r>
            <a:r>
              <a:rPr lang="en-US" sz="2800" dirty="0"/>
              <a:t>students  will  be  able  to identify expressions for job interview. </a:t>
            </a:r>
            <a:r>
              <a:rPr lang="x-none" sz="2800"/>
              <a:t> 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54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891995"/>
            <a:ext cx="5497380" cy="891995"/>
          </a:xfrm>
        </p:spPr>
        <p:txBody>
          <a:bodyPr>
            <a:noAutofit/>
          </a:bodyPr>
          <a:lstStyle/>
          <a:p>
            <a:r>
              <a:rPr lang="en-US" sz="4000" b="1" dirty="0">
                <a:effectLst/>
              </a:rPr>
              <a:t>Activity 2: Completing an interview dialogue</a:t>
            </a:r>
            <a:r>
              <a:rPr lang="en-US" sz="4000" dirty="0">
                <a:effectLst/>
              </a:rPr>
              <a:t> </a:t>
            </a:r>
            <a:br>
              <a:rPr lang="en-US" sz="4000" dirty="0">
                <a:effectLst/>
              </a:rPr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960930"/>
            <a:ext cx="8246069" cy="30380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Instructions: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Work independently to complete the dialogue using statements from A to 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Compare answers with your partner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/>
              <a:t>Check the answers with the whole class, then </a:t>
            </a:r>
            <a:r>
              <a:rPr lang="x-none" sz="2800" dirty="0"/>
              <a:t> </a:t>
            </a:r>
            <a:r>
              <a:rPr lang="en-US" sz="2800" dirty="0"/>
              <a:t>practice the dialogue in pairs.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630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55" y="32217"/>
            <a:ext cx="5039265" cy="45811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Suggested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86585"/>
            <a:ext cx="9144000" cy="519197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why don’t you start by telling me about educational background?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worked as a computer lab tutor at the university for about 2 years. Guiding students through their projects helped me get experience in several programming languages.   My final school project was actually developing a mobile application, so I am fairly competent in developing mobile and web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Interviewer: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you want to leave this job?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am a diligent person and a fast learner. I am very eager to learn, and I get along fine with people.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want to be working for your company in a leadership role.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Interviewee: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vi-V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tell me what is the goal of the company for the next 12 months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very interesting. Sir, when will I get to know the result of this interview?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Interviewee: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No, I think I have a pretty good understanding of the job. I believe that I can handle it with ease, and I hope to have the opportunity to work for you. Thank you for your time, sir.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2700679" cy="1207008"/>
          </a:xfrm>
        </p:spPr>
        <p:txBody>
          <a:bodyPr/>
          <a:lstStyle/>
          <a:p>
            <a:r>
              <a:rPr lang="en-US" b="1" dirty="0">
                <a:effectLst/>
              </a:rPr>
              <a:t>Activity 3: </a:t>
            </a: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Role play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591056"/>
            <a:ext cx="8398775" cy="303809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Objectives: </a:t>
            </a:r>
            <a:r>
              <a:rPr lang="en-US" sz="2400" dirty="0"/>
              <a:t>Upon completion of this  activity,  </a:t>
            </a:r>
            <a:r>
              <a:rPr lang="x-none" sz="2400" dirty="0"/>
              <a:t> </a:t>
            </a:r>
            <a:r>
              <a:rPr lang="en-US" sz="2400" dirty="0"/>
              <a:t>students  will  be  able  to identify expressions for job interview. </a:t>
            </a:r>
            <a:r>
              <a:rPr lang="x-none" sz="2400" dirty="0"/>
              <a:t> 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2739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{F6E2EC25-18EC-584C-AEE4-FDE46F8F2009}tf10001070</Template>
  <TotalTime>3046</TotalTime>
  <Words>2501</Words>
  <Application>Microsoft Macintosh PowerPoint</Application>
  <PresentationFormat>On-screen Show (16:9)</PresentationFormat>
  <Paragraphs>206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Apple Chancery</vt:lpstr>
      <vt:lpstr>Arial</vt:lpstr>
      <vt:lpstr>Calibri</vt:lpstr>
      <vt:lpstr>Courier New</vt:lpstr>
      <vt:lpstr>Georgia</vt:lpstr>
      <vt:lpstr>Rockwell Extra Bold</vt:lpstr>
      <vt:lpstr>Times New Roman</vt:lpstr>
      <vt:lpstr>Trebuchet MS</vt:lpstr>
      <vt:lpstr>Tw Cen MT</vt:lpstr>
      <vt:lpstr>Wingdings</vt:lpstr>
      <vt:lpstr>Wood Type</vt:lpstr>
      <vt:lpstr>Unit 8:</vt:lpstr>
      <vt:lpstr>Session 1</vt:lpstr>
      <vt:lpstr>Activity 1:  Who is faster? </vt:lpstr>
      <vt:lpstr>Activity 1:  Who is faster? </vt:lpstr>
      <vt:lpstr>Sample:</vt:lpstr>
      <vt:lpstr>Activity 2:  Completing an interview dialogue </vt:lpstr>
      <vt:lpstr>Activity 2: Completing an interview dialogue  </vt:lpstr>
      <vt:lpstr>Suggested answer</vt:lpstr>
      <vt:lpstr>Activity 3:  Role play</vt:lpstr>
      <vt:lpstr>Activity 3:  Role play</vt:lpstr>
      <vt:lpstr>PowerPoint Presentation</vt:lpstr>
      <vt:lpstr>PowerPoint Presentation</vt:lpstr>
      <vt:lpstr>Suggested answer</vt:lpstr>
      <vt:lpstr>Suggested answer</vt:lpstr>
      <vt:lpstr>Suggested answer</vt:lpstr>
      <vt:lpstr>Speaking card  - activity 2 (role-play) – p84 – teacher’s handout</vt:lpstr>
      <vt:lpstr>PowerPoint Presentation</vt:lpstr>
      <vt:lpstr>PowerPoint Presentation</vt:lpstr>
      <vt:lpstr>PowerPoint Presentation</vt:lpstr>
      <vt:lpstr>PowerPoint Presentation</vt:lpstr>
      <vt:lpstr>Session 2</vt:lpstr>
      <vt:lpstr>Activity 4: Tips for a successful job interview  </vt:lpstr>
      <vt:lpstr>Activity 4:  Tips for a successful job interview  </vt:lpstr>
      <vt:lpstr>Activity 4: Tips for a successful job interview  </vt:lpstr>
      <vt:lpstr>Activity 4: Tips for a successful job interview  </vt:lpstr>
      <vt:lpstr>Activity 5: Mock job interviews </vt:lpstr>
      <vt:lpstr>Activity 5: Mock job interviews 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Lan Phuong</cp:lastModifiedBy>
  <cp:revision>267</cp:revision>
  <dcterms:created xsi:type="dcterms:W3CDTF">2013-08-21T19:17:07Z</dcterms:created>
  <dcterms:modified xsi:type="dcterms:W3CDTF">2021-04-08T04:22:14Z</dcterms:modified>
</cp:coreProperties>
</file>