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09DDA66-63D6-423B-B8FE-5CD4437CF9C9}"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2D466-598F-4DB3-B05D-5E5841CEA04D}" type="slidenum">
              <a:rPr lang="en-US" smtClean="0"/>
              <a:t>‹#›</a:t>
            </a:fld>
            <a:endParaRPr lang="en-US"/>
          </a:p>
        </p:txBody>
      </p:sp>
    </p:spTree>
    <p:extLst>
      <p:ext uri="{BB962C8B-B14F-4D97-AF65-F5344CB8AC3E}">
        <p14:creationId xmlns:p14="http://schemas.microsoft.com/office/powerpoint/2010/main" val="121167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9DDA66-63D6-423B-B8FE-5CD4437CF9C9}"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2D466-598F-4DB3-B05D-5E5841CEA04D}" type="slidenum">
              <a:rPr lang="en-US" smtClean="0"/>
              <a:t>‹#›</a:t>
            </a:fld>
            <a:endParaRPr lang="en-US"/>
          </a:p>
        </p:txBody>
      </p:sp>
    </p:spTree>
    <p:extLst>
      <p:ext uri="{BB962C8B-B14F-4D97-AF65-F5344CB8AC3E}">
        <p14:creationId xmlns:p14="http://schemas.microsoft.com/office/powerpoint/2010/main" val="3360881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9DDA66-63D6-423B-B8FE-5CD4437CF9C9}"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2D466-598F-4DB3-B05D-5E5841CEA04D}" type="slidenum">
              <a:rPr lang="en-US" smtClean="0"/>
              <a:t>‹#›</a:t>
            </a:fld>
            <a:endParaRPr lang="en-US"/>
          </a:p>
        </p:txBody>
      </p:sp>
    </p:spTree>
    <p:extLst>
      <p:ext uri="{BB962C8B-B14F-4D97-AF65-F5344CB8AC3E}">
        <p14:creationId xmlns:p14="http://schemas.microsoft.com/office/powerpoint/2010/main" val="173250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9DDA66-63D6-423B-B8FE-5CD4437CF9C9}"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2D466-598F-4DB3-B05D-5E5841CEA04D}" type="slidenum">
              <a:rPr lang="en-US" smtClean="0"/>
              <a:t>‹#›</a:t>
            </a:fld>
            <a:endParaRPr lang="en-US"/>
          </a:p>
        </p:txBody>
      </p:sp>
    </p:spTree>
    <p:extLst>
      <p:ext uri="{BB962C8B-B14F-4D97-AF65-F5344CB8AC3E}">
        <p14:creationId xmlns:p14="http://schemas.microsoft.com/office/powerpoint/2010/main" val="323406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DDA66-63D6-423B-B8FE-5CD4437CF9C9}"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2D466-598F-4DB3-B05D-5E5841CEA04D}" type="slidenum">
              <a:rPr lang="en-US" smtClean="0"/>
              <a:t>‹#›</a:t>
            </a:fld>
            <a:endParaRPr lang="en-US"/>
          </a:p>
        </p:txBody>
      </p:sp>
    </p:spTree>
    <p:extLst>
      <p:ext uri="{BB962C8B-B14F-4D97-AF65-F5344CB8AC3E}">
        <p14:creationId xmlns:p14="http://schemas.microsoft.com/office/powerpoint/2010/main" val="31883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9DDA66-63D6-423B-B8FE-5CD4437CF9C9}"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2D466-598F-4DB3-B05D-5E5841CEA04D}" type="slidenum">
              <a:rPr lang="en-US" smtClean="0"/>
              <a:t>‹#›</a:t>
            </a:fld>
            <a:endParaRPr lang="en-US"/>
          </a:p>
        </p:txBody>
      </p:sp>
    </p:spTree>
    <p:extLst>
      <p:ext uri="{BB962C8B-B14F-4D97-AF65-F5344CB8AC3E}">
        <p14:creationId xmlns:p14="http://schemas.microsoft.com/office/powerpoint/2010/main" val="160389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9DDA66-63D6-423B-B8FE-5CD4437CF9C9}"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52D466-598F-4DB3-B05D-5E5841CEA04D}" type="slidenum">
              <a:rPr lang="en-US" smtClean="0"/>
              <a:t>‹#›</a:t>
            </a:fld>
            <a:endParaRPr lang="en-US"/>
          </a:p>
        </p:txBody>
      </p:sp>
    </p:spTree>
    <p:extLst>
      <p:ext uri="{BB962C8B-B14F-4D97-AF65-F5344CB8AC3E}">
        <p14:creationId xmlns:p14="http://schemas.microsoft.com/office/powerpoint/2010/main" val="2404304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9DDA66-63D6-423B-B8FE-5CD4437CF9C9}"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2D466-598F-4DB3-B05D-5E5841CEA04D}" type="slidenum">
              <a:rPr lang="en-US" smtClean="0"/>
              <a:t>‹#›</a:t>
            </a:fld>
            <a:endParaRPr lang="en-US"/>
          </a:p>
        </p:txBody>
      </p:sp>
    </p:spTree>
    <p:extLst>
      <p:ext uri="{BB962C8B-B14F-4D97-AF65-F5344CB8AC3E}">
        <p14:creationId xmlns:p14="http://schemas.microsoft.com/office/powerpoint/2010/main" val="41572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DDA66-63D6-423B-B8FE-5CD4437CF9C9}"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52D466-598F-4DB3-B05D-5E5841CEA04D}" type="slidenum">
              <a:rPr lang="en-US" smtClean="0"/>
              <a:t>‹#›</a:t>
            </a:fld>
            <a:endParaRPr lang="en-US"/>
          </a:p>
        </p:txBody>
      </p:sp>
    </p:spTree>
    <p:extLst>
      <p:ext uri="{BB962C8B-B14F-4D97-AF65-F5344CB8AC3E}">
        <p14:creationId xmlns:p14="http://schemas.microsoft.com/office/powerpoint/2010/main" val="194020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9DDA66-63D6-423B-B8FE-5CD4437CF9C9}"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2D466-598F-4DB3-B05D-5E5841CEA04D}" type="slidenum">
              <a:rPr lang="en-US" smtClean="0"/>
              <a:t>‹#›</a:t>
            </a:fld>
            <a:endParaRPr lang="en-US"/>
          </a:p>
        </p:txBody>
      </p:sp>
    </p:spTree>
    <p:extLst>
      <p:ext uri="{BB962C8B-B14F-4D97-AF65-F5344CB8AC3E}">
        <p14:creationId xmlns:p14="http://schemas.microsoft.com/office/powerpoint/2010/main" val="3069431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9DDA66-63D6-423B-B8FE-5CD4437CF9C9}"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2D466-598F-4DB3-B05D-5E5841CEA04D}" type="slidenum">
              <a:rPr lang="en-US" smtClean="0"/>
              <a:t>‹#›</a:t>
            </a:fld>
            <a:endParaRPr lang="en-US"/>
          </a:p>
        </p:txBody>
      </p:sp>
    </p:spTree>
    <p:extLst>
      <p:ext uri="{BB962C8B-B14F-4D97-AF65-F5344CB8AC3E}">
        <p14:creationId xmlns:p14="http://schemas.microsoft.com/office/powerpoint/2010/main" val="164010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DDA66-63D6-423B-B8FE-5CD4437CF9C9}" type="datetimeFigureOut">
              <a:rPr lang="en-US" smtClean="0"/>
              <a:t>4/22/2024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2D466-598F-4DB3-B05D-5E5841CEA04D}" type="slidenum">
              <a:rPr lang="en-US" smtClean="0"/>
              <a:t>‹#›</a:t>
            </a:fld>
            <a:endParaRPr lang="en-US"/>
          </a:p>
        </p:txBody>
      </p:sp>
    </p:spTree>
    <p:extLst>
      <p:ext uri="{BB962C8B-B14F-4D97-AF65-F5344CB8AC3E}">
        <p14:creationId xmlns:p14="http://schemas.microsoft.com/office/powerpoint/2010/main" val="851347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Rectangle 3"/>
          <p:cNvSpPr/>
          <p:nvPr/>
        </p:nvSpPr>
        <p:spPr>
          <a:xfrm>
            <a:off x="303810" y="86570"/>
            <a:ext cx="10999496" cy="6794681"/>
          </a:xfrm>
          <a:prstGeom prst="rect">
            <a:avLst/>
          </a:prstGeom>
        </p:spPr>
        <p:txBody>
          <a:bodyPr wrap="square">
            <a:spAutoFit/>
          </a:bodyPr>
          <a:lstStyle/>
          <a:p>
            <a:pPr marL="457200" algn="ctr">
              <a:lnSpc>
                <a:spcPct val="115000"/>
              </a:lnSpc>
              <a:spcAft>
                <a:spcPts val="0"/>
              </a:spcAft>
            </a:pPr>
            <a:r>
              <a:rPr lang="en-US" sz="2400" b="1">
                <a:effectLst/>
                <a:latin typeface="Arial" panose="020B0604020202020204" pitchFamily="34" charset="0"/>
                <a:ea typeface="Calibri" panose="020F0502020204030204" pitchFamily="34" charset="0"/>
                <a:cs typeface="Times New Roman" panose="02020603050405020304" pitchFamily="18" charset="0"/>
              </a:rPr>
              <a:t>Bài 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Tại trang chủ </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Website giới thiệu hàng của công ty Sharp </a:t>
            </a:r>
            <a:r>
              <a:rPr lang="en-US" sz="2400">
                <a:effectLst/>
                <a:latin typeface="Times New Roman" panose="02020603050405020304" pitchFamily="18" charset="0"/>
                <a:ea typeface="Calibri" panose="020F0502020204030204" pitchFamily="34" charset="0"/>
                <a:cs typeface="Times New Roman" panose="02020603050405020304" pitchFamily="18" charset="0"/>
              </a:rPr>
              <a:t>khách hàng có thể thực hiện chức năng Xem hàng để xem thông tin về các mặt hàng.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Các luồng cơ bản của use case </a:t>
            </a:r>
            <a:r>
              <a:rPr lang="en-US" sz="2400" b="1">
                <a:effectLst/>
                <a:latin typeface="Times New Roman" panose="02020603050405020304" pitchFamily="18" charset="0"/>
                <a:ea typeface="Calibri" panose="020F0502020204030204" pitchFamily="34" charset="0"/>
                <a:cs typeface="Times New Roman" panose="02020603050405020304" pitchFamily="18" charset="0"/>
              </a:rPr>
              <a:t>Xem hàng</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US" sz="2400">
                <a:effectLst/>
                <a:latin typeface="Times New Roman" panose="02020603050405020304" pitchFamily="18" charset="0"/>
                <a:ea typeface="Calibri" panose="020F0502020204030204" pitchFamily="34" charset="0"/>
                <a:cs typeface="Times New Roman" panose="02020603050405020304" pitchFamily="18" charset="0"/>
              </a:rPr>
              <a:t>Use case bắt đầu khi khách hàng kích vào nút “Xem hàng” trong mục Tra cứu. Hệ thống sẽ lấy thông tin về các tên danh mục hàng từ bảng DANH_MUC và hiển thị lên màn hình.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US" sz="2400">
                <a:effectLst/>
                <a:latin typeface="Times New Roman" panose="02020603050405020304" pitchFamily="18" charset="0"/>
                <a:ea typeface="Calibri" panose="020F0502020204030204" pitchFamily="34" charset="0"/>
                <a:cs typeface="Times New Roman" panose="02020603050405020304" pitchFamily="18" charset="0"/>
              </a:rPr>
              <a:t>Khách hàng chọn một tên danh mục và kích vào nút “Xem”. Hệ thống sẽ lấy thông tên các mặt hàng trong danh mục đó từ bảng HANG và hiển thị ra màn hình.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sz="2400">
                <a:effectLst/>
                <a:latin typeface="Times New Roman" panose="02020603050405020304" pitchFamily="18" charset="0"/>
                <a:ea typeface="Calibri" panose="020F0502020204030204" pitchFamily="34" charset="0"/>
                <a:cs typeface="Times New Roman" panose="02020603050405020304" pitchFamily="18" charset="0"/>
              </a:rPr>
              <a:t>Khi khách hàng chọn tên một mặt hàng trong danh sách và kích vào nút “Chi tiết”, hệ thống sẽ hiển thị thông tin chi tiết về mặt hàng đó bao gồm mã hàng, tên hàng, hình ảnh, giá lên màn hình. Use case kết thúc.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r>
              <a:rPr lang="en-US" sz="2400"/>
              <a:t>Thiết kế giao diện của use case “</a:t>
            </a:r>
            <a:r>
              <a:rPr lang="en-US" sz="2400" b="1"/>
              <a:t>Xem hàng</a:t>
            </a:r>
            <a:r>
              <a:rPr lang="en-US" sz="2400"/>
              <a:t>” - Phần luồng cơ bản.</a:t>
            </a:r>
          </a:p>
          <a:p>
            <a:pPr lvl="0"/>
            <a:r>
              <a:rPr lang="en-US" sz="2400"/>
              <a:t>Hình dung màn hình</a:t>
            </a:r>
          </a:p>
          <a:p>
            <a:pPr lvl="0"/>
            <a:r>
              <a:rPr lang="en-US" sz="2400"/>
              <a:t>Vẽ biểu đồ các lớp màn hình</a:t>
            </a:r>
          </a:p>
          <a:p>
            <a:pPr lvl="0"/>
            <a:r>
              <a:rPr lang="en-US" sz="2400"/>
              <a:t>Vẽ biểu đồ trình tự mô tả sự cộng tác màn hình</a:t>
            </a:r>
          </a:p>
        </p:txBody>
      </p:sp>
    </p:spTree>
    <p:extLst>
      <p:ext uri="{BB962C8B-B14F-4D97-AF65-F5344CB8AC3E}">
        <p14:creationId xmlns:p14="http://schemas.microsoft.com/office/powerpoint/2010/main" val="2675201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55364" y="0"/>
            <a:ext cx="11398786" cy="7016280"/>
          </a:xfrm>
          <a:prstGeom prst="rect">
            <a:avLst/>
          </a:prstGeom>
        </p:spPr>
        <p:txBody>
          <a:bodyPr wrap="square">
            <a:spAutoFit/>
          </a:bodyPr>
          <a:lstStyle/>
          <a:p>
            <a:pPr algn="just">
              <a:lnSpc>
                <a:spcPct val="115000"/>
              </a:lnSpc>
              <a:spcAft>
                <a:spcPts val="0"/>
              </a:spcAft>
            </a:pPr>
            <a:r>
              <a:rPr lang="en-US" sz="2400">
                <a:latin typeface="Times New Roman" panose="02020603050405020304" pitchFamily="18" charset="0"/>
                <a:ea typeface="Calibri" panose="020F0502020204030204" pitchFamily="34" charset="0"/>
                <a:cs typeface="Times New Roman" panose="02020603050405020304" pitchFamily="18" charset="0"/>
              </a:rPr>
              <a:t>Tại trang chủ </a:t>
            </a:r>
            <a:r>
              <a:rPr lang="en-US" sz="2400">
                <a:latin typeface="Times New Roman" panose="02020603050405020304" pitchFamily="18" charset="0"/>
                <a:ea typeface="Times New Roman" panose="02020603050405020304" pitchFamily="18" charset="0"/>
                <a:cs typeface="Times New Roman" panose="02020603050405020304" pitchFamily="18" charset="0"/>
              </a:rPr>
              <a:t>Website giới thiệu hàng của công ty Sony </a:t>
            </a:r>
            <a:r>
              <a:rPr lang="en-US" sz="2400">
                <a:latin typeface="Times New Roman" panose="02020603050405020304" pitchFamily="18" charset="0"/>
                <a:ea typeface="Calibri" panose="020F0502020204030204" pitchFamily="34" charset="0"/>
                <a:cs typeface="Times New Roman" panose="02020603050405020304" pitchFamily="18" charset="0"/>
              </a:rPr>
              <a:t>người phép người quản trị hệ thống sau khi đăng nhập với quyền Admin có thể thực hiện chức năng Sửa loại sản phẩm để sửa thông tin về các sản phẩm đã lưu trong cơ sở dữ liệu. </a:t>
            </a:r>
            <a:endParaRPr lang="en-US" sz="240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en-US" sz="2400">
                <a:latin typeface="Times New Roman" panose="02020603050405020304" pitchFamily="18" charset="0"/>
                <a:ea typeface="Calibri" panose="020F0502020204030204" pitchFamily="34" charset="0"/>
                <a:cs typeface="Times New Roman" panose="02020603050405020304" pitchFamily="18" charset="0"/>
              </a:rPr>
              <a:t>Các luồng cơ bản của use case </a:t>
            </a:r>
            <a:r>
              <a:rPr lang="en-US" sz="2400" b="1">
                <a:latin typeface="Times New Roman" panose="02020603050405020304" pitchFamily="18" charset="0"/>
                <a:ea typeface="Calibri" panose="020F0502020204030204" pitchFamily="34" charset="0"/>
                <a:cs typeface="Times New Roman" panose="02020603050405020304" pitchFamily="18" charset="0"/>
              </a:rPr>
              <a:t>Sửa loại sản phẩm </a:t>
            </a:r>
            <a:r>
              <a:rPr lang="en-US" sz="2400">
                <a:latin typeface="Times New Roman" panose="02020603050405020304" pitchFamily="18" charset="0"/>
                <a:ea typeface="Calibri" panose="020F0502020204030204" pitchFamily="34" charset="0"/>
                <a:cs typeface="Times New Roman" panose="02020603050405020304" pitchFamily="18" charset="0"/>
              </a:rPr>
              <a:t>như sau:</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US" sz="2400">
                <a:latin typeface="Times New Roman" panose="02020603050405020304" pitchFamily="18" charset="0"/>
                <a:ea typeface="Calibri" panose="020F0502020204030204" pitchFamily="34" charset="0"/>
                <a:cs typeface="Times New Roman" panose="02020603050405020304" pitchFamily="18" charset="0"/>
              </a:rPr>
              <a:t>Use case bắt đầu khi người quản trị kích vào nút “Sửa loại sản phẩm” trong thực đơn Quản lý dữ liệu (Quản lý loại sản phẩm, Quản lý đơn hàng…)--&gt; chọn Quản lý loại sản phẩm. Hệ thống sẽ lấy thông tin của loại sản phẩm bao gồm mã loại sản phẩm, hình ảnh, mô tả từ bảng LOAISP và hiển thị lên màn hình. </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US" sz="2400">
                <a:latin typeface="Times New Roman" panose="02020603050405020304" pitchFamily="18" charset="0"/>
                <a:ea typeface="Calibri" panose="020F0502020204030204" pitchFamily="34" charset="0"/>
                <a:cs typeface="Times New Roman" panose="02020603050405020304" pitchFamily="18" charset="0"/>
              </a:rPr>
              <a:t>Người quản trị nhập thông tin mới của hình ảnh, mô tả và kích vào nút “Cập nhật”. Hệ thống sẽ hiển thị yêu cầu người dùng xác nhận lại có thực sự muốn sửa không.</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sz="2400">
                <a:latin typeface="Times New Roman" panose="02020603050405020304" pitchFamily="18" charset="0"/>
                <a:ea typeface="Calibri" panose="020F0502020204030204" pitchFamily="34" charset="0"/>
                <a:cs typeface="Times New Roman" panose="02020603050405020304" pitchFamily="18" charset="0"/>
              </a:rPr>
              <a:t>Người quản trị kích vào nút “Lưu lại”. Hệ thống sẽ lưu thông tin sửa vào bảng LOAISP và hiển thị thông báo lên màn hình. Use case kết thúc.</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0"/>
              </a:spcAft>
            </a:pPr>
            <a:r>
              <a:rPr lang="en-US" sz="2400" b="1">
                <a:latin typeface="Times New Roman" panose="02020603050405020304" pitchFamily="18" charset="0"/>
                <a:ea typeface="Calibri" panose="020F0502020204030204" pitchFamily="34" charset="0"/>
                <a:cs typeface="Times New Roman" panose="02020603050405020304" pitchFamily="18" charset="0"/>
              </a:rPr>
              <a:t>Câu 1 (3 đ)</a:t>
            </a:r>
            <a:r>
              <a:rPr lang="en-US" sz="2400">
                <a:latin typeface="Times New Roman" panose="02020603050405020304" pitchFamily="18" charset="0"/>
                <a:ea typeface="Calibri" panose="020F0502020204030204" pitchFamily="34" charset="0"/>
                <a:cs typeface="Times New Roman" panose="02020603050405020304" pitchFamily="18" charset="0"/>
              </a:rPr>
              <a:t>:</a:t>
            </a:r>
            <a:r>
              <a:rPr lang="en-US" sz="2400">
                <a:latin typeface="Times New Roman" panose="02020603050405020304" pitchFamily="18" charset="0"/>
                <a:ea typeface="SimSun" panose="02010600030101010101" pitchFamily="2" charset="-122"/>
                <a:cs typeface="Times New Roman" panose="02020603050405020304" pitchFamily="18" charset="0"/>
              </a:rPr>
              <a:t> Thiết kế giao diện bằng phần mềm phù hợp cho use case “</a:t>
            </a:r>
            <a:r>
              <a:rPr lang="en-US" sz="2400">
                <a:latin typeface="Calibri" panose="020F0502020204030204" pitchFamily="34" charset="0"/>
                <a:ea typeface="Calibri" panose="020F0502020204030204" pitchFamily="34" charset="0"/>
                <a:cs typeface="Times New Roman" panose="02020603050405020304" pitchFamily="18" charset="0"/>
              </a:rPr>
              <a:t>Sửa sản phẩm</a:t>
            </a:r>
            <a:r>
              <a:rPr lang="en-US" sz="2400">
                <a:latin typeface="Times New Roman" panose="02020603050405020304" pitchFamily="18" charset="0"/>
                <a:ea typeface="SimSun" panose="02010600030101010101" pitchFamily="2" charset="-122"/>
                <a:cs typeface="Times New Roman" panose="02020603050405020304" pitchFamily="18" charset="0"/>
              </a:rPr>
              <a:t>”.</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0"/>
              </a:spcAft>
            </a:pPr>
            <a:r>
              <a:rPr lang="en-US" sz="2400" b="1">
                <a:latin typeface="Times New Roman" panose="02020603050405020304" pitchFamily="18" charset="0"/>
                <a:ea typeface="Calibri" panose="020F0502020204030204" pitchFamily="34" charset="0"/>
                <a:cs typeface="Times New Roman" panose="02020603050405020304" pitchFamily="18" charset="0"/>
              </a:rPr>
              <a:t>Câu 2 (4 đ)</a:t>
            </a:r>
            <a:r>
              <a:rPr lang="en-US" sz="2400">
                <a:latin typeface="Times New Roman" panose="02020603050405020304" pitchFamily="18" charset="0"/>
                <a:ea typeface="Calibri" panose="020F0502020204030204" pitchFamily="34" charset="0"/>
                <a:cs typeface="Times New Roman" panose="02020603050405020304" pitchFamily="18" charset="0"/>
              </a:rPr>
              <a:t>Vẽ biểu đồ các lớp màn hình trong use case </a:t>
            </a:r>
            <a:r>
              <a:rPr lang="en-US" sz="2400">
                <a:latin typeface="Times New Roman" panose="02020603050405020304" pitchFamily="18" charset="0"/>
                <a:ea typeface="SimSun" panose="02010600030101010101" pitchFamily="2" charset="-122"/>
                <a:cs typeface="Times New Roman" panose="02020603050405020304" pitchFamily="18" charset="0"/>
              </a:rPr>
              <a:t>“</a:t>
            </a:r>
            <a:r>
              <a:rPr lang="en-US" sz="2400">
                <a:latin typeface="Calibri" panose="020F0502020204030204" pitchFamily="34" charset="0"/>
                <a:ea typeface="Calibri" panose="020F0502020204030204" pitchFamily="34" charset="0"/>
                <a:cs typeface="Times New Roman" panose="02020603050405020304" pitchFamily="18" charset="0"/>
              </a:rPr>
              <a:t>Sửa sản phẩm</a:t>
            </a:r>
            <a:r>
              <a:rPr lang="en-US" sz="2400">
                <a:latin typeface="Times New Roman" panose="02020603050405020304" pitchFamily="18" charset="0"/>
                <a:ea typeface="SimSun" panose="02010600030101010101" pitchFamily="2" charset="-122"/>
                <a:cs typeface="Times New Roman" panose="02020603050405020304" pitchFamily="18" charset="0"/>
              </a:rPr>
              <a:t>”.</a:t>
            </a:r>
          </a:p>
          <a:p>
            <a:pPr marL="228600">
              <a:lnSpc>
                <a:spcPct val="115000"/>
              </a:lnSpc>
              <a:spcAft>
                <a:spcPts val="0"/>
              </a:spcAft>
            </a:pPr>
            <a:r>
              <a:rPr lang="en-US" sz="2400" b="1">
                <a:latin typeface="Calibri" panose="020F0502020204030204" pitchFamily="34" charset="0"/>
                <a:ea typeface="Calibri" panose="020F0502020204030204" pitchFamily="34" charset="0"/>
                <a:cs typeface="Times New Roman" panose="02020603050405020304" pitchFamily="18" charset="0"/>
              </a:rPr>
              <a:t>Câu 3 (3 đ)</a:t>
            </a:r>
            <a:r>
              <a:rPr lang="en-US" sz="2400">
                <a:latin typeface="Calibri" panose="020F0502020204030204" pitchFamily="34" charset="0"/>
                <a:ea typeface="Calibri" panose="020F0502020204030204" pitchFamily="34" charset="0"/>
                <a:cs typeface="Times New Roman" panose="02020603050405020304" pitchFamily="18" charset="0"/>
              </a:rPr>
              <a:t>: Vẽ biểu đồ trình tự mô tả sự cộng tác màn hình trong use </a:t>
            </a:r>
            <a:r>
              <a:rPr lang="en-US" sz="2400">
                <a:latin typeface="Times New Roman" panose="02020603050405020304" pitchFamily="18" charset="0"/>
                <a:ea typeface="SimSun" panose="02010600030101010101" pitchFamily="2" charset="-122"/>
                <a:cs typeface="Times New Roman" panose="02020603050405020304" pitchFamily="18" charset="0"/>
              </a:rPr>
              <a:t>“</a:t>
            </a:r>
            <a:r>
              <a:rPr lang="en-US" sz="2400">
                <a:latin typeface="Calibri" panose="020F0502020204030204" pitchFamily="34" charset="0"/>
                <a:ea typeface="Calibri" panose="020F0502020204030204" pitchFamily="34" charset="0"/>
                <a:cs typeface="Times New Roman" panose="02020603050405020304" pitchFamily="18" charset="0"/>
              </a:rPr>
              <a:t>Sửa sản phẩm</a:t>
            </a:r>
            <a:r>
              <a:rPr lang="en-US" sz="2400">
                <a:latin typeface="Times New Roman" panose="02020603050405020304" pitchFamily="18" charset="0"/>
                <a:ea typeface="SimSun" panose="02010600030101010101" pitchFamily="2" charset="-122"/>
                <a:cs typeface="Times New Roman" panose="02020603050405020304" pitchFamily="18" charset="0"/>
              </a:rPr>
              <a:t>” </a:t>
            </a:r>
            <a:r>
              <a:rPr lang="en-US" sz="2400">
                <a:latin typeface="Calibri" panose="020F0502020204030204" pitchFamily="34" charset="0"/>
                <a:ea typeface="SimSun" panose="02010600030101010101" pitchFamily="2" charset="-122"/>
                <a:cs typeface="Times New Roman" panose="02020603050405020304" pitchFamily="18" charset="0"/>
              </a:rPr>
              <a:t> </a:t>
            </a:r>
            <a:r>
              <a:rPr lang="en-US" sz="2400">
                <a:latin typeface="Calibri" panose="020F0502020204030204" pitchFamily="34" charset="0"/>
                <a:ea typeface="Calibri" panose="020F0502020204030204" pitchFamily="34" charset="0"/>
                <a:cs typeface="Times New Roman" panose="02020603050405020304" pitchFamily="18" charset="0"/>
              </a:rPr>
              <a:t>– Phần luồng cơ bản</a:t>
            </a:r>
            <a:r>
              <a:rPr lang="en-US" sz="2400">
                <a:latin typeface="Calibri" panose="020F0502020204030204" pitchFamily="34" charset="0"/>
                <a:ea typeface="SimSun" panose="02010600030101010101" pitchFamily="2" charset="-122"/>
                <a:cs typeface="Times New Roman" panose="02020603050405020304" pitchFamily="18" charset="0"/>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1496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F72B-E529-E714-0FB4-E308755884A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C12352D-F45D-B15D-7C0D-FCE20C047696}"/>
              </a:ext>
            </a:extLst>
          </p:cNvPr>
          <p:cNvSpPr>
            <a:spLocks noGrp="1"/>
          </p:cNvSpPr>
          <p:nvPr>
            <p:ph idx="1"/>
          </p:nvPr>
        </p:nvSpPr>
        <p:spPr>
          <a:xfrm>
            <a:off x="419100" y="592137"/>
            <a:ext cx="11353800" cy="5900738"/>
          </a:xfrm>
        </p:spPr>
        <p:txBody>
          <a:bodyPr>
            <a:noAutofit/>
          </a:bodyPr>
          <a:lstStyle/>
          <a:p>
            <a:pPr marL="457200" algn="just">
              <a:lnSpc>
                <a:spcPct val="130000"/>
              </a:lnSpc>
              <a:spcBef>
                <a:spcPts val="300"/>
              </a:spcBef>
              <a:spcAft>
                <a:spcPts val="300"/>
              </a:spcAft>
            </a:pP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Website </a:t>
            </a:r>
            <a:r>
              <a:rPr lang="en-US" sz="2600" dirty="0" err="1">
                <a:effectLst/>
                <a:latin typeface="Times New Roman" panose="02020603050405020304" pitchFamily="18" charset="0"/>
                <a:ea typeface="Times New Roman" panose="02020603050405020304" pitchFamily="18" charset="0"/>
                <a:cs typeface="Times New Roman" panose="02020603050405020304" pitchFamily="18" charset="0"/>
              </a:rPr>
              <a:t>giới</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effectLst/>
                <a:latin typeface="Times New Roman" panose="02020603050405020304" pitchFamily="18" charset="0"/>
                <a:ea typeface="Times New Roman" panose="02020603050405020304" pitchFamily="18" charset="0"/>
                <a:cs typeface="Times New Roman" panose="02020603050405020304" pitchFamily="18" charset="0"/>
              </a:rPr>
              <a:t>thiệu</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ty </a:t>
            </a:r>
            <a:r>
              <a:rPr lang="en-US" sz="2600" dirty="0" err="1">
                <a:effectLst/>
                <a:latin typeface="Times New Roman" panose="02020603050405020304" pitchFamily="18" charset="0"/>
                <a:ea typeface="Times New Roman" panose="02020603050405020304" pitchFamily="18" charset="0"/>
                <a:cs typeface="Times New Roman" panose="02020603050405020304" pitchFamily="18" charset="0"/>
              </a:rPr>
              <a:t>Thiên</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effectLst/>
                <a:latin typeface="Times New Roman" panose="02020603050405020304" pitchFamily="18" charset="0"/>
                <a:ea typeface="Times New Roman" panose="02020603050405020304" pitchFamily="18" charset="0"/>
                <a:cs typeface="Times New Roman" panose="02020603050405020304" pitchFamily="18" charset="0"/>
              </a:rPr>
              <a:t>Phúc</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thuốc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thuốc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tân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dược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30000"/>
              </a:lnSpc>
              <a:spcBef>
                <a:spcPts val="300"/>
              </a:spcBef>
              <a:spcAft>
                <a:spcPts val="300"/>
              </a:spcAft>
            </a:pP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use case </a:t>
            </a:r>
            <a:r>
              <a:rPr lang="en-US" sz="2600" b="1"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dirty="0" err="1">
                <a:effectLst/>
                <a:latin typeface="Times New Roman" panose="02020603050405020304" pitchFamily="18" charset="0"/>
                <a:ea typeface="Calibri" panose="020F0502020204030204" pitchFamily="34" charset="0"/>
                <a:cs typeface="Times New Roman" panose="02020603050405020304" pitchFamily="18" charset="0"/>
              </a:rPr>
              <a:t>thuốc</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Bef>
                <a:spcPts val="300"/>
              </a:spcBef>
              <a:spcAft>
                <a:spcPts val="1000"/>
              </a:spcAft>
              <a:buFont typeface="+mj-lt"/>
              <a:buAutoNum type="arabicPeriod"/>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Use case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kích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2600" dirty="0">
                <a:effectLst/>
                <a:latin typeface="Times New Roman" panose="02020603050405020304" pitchFamily="18" charset="0"/>
                <a:ea typeface="Calibri" panose="020F0502020204030204" pitchFamily="34" charset="0"/>
                <a:cs typeface="Times New Roman" panose="02020603050405020304" pitchFamily="18" charset="0"/>
              </a:rPr>
              <a:t>vào</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thuốc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thuốc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bảng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LOAISP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lên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màn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15000"/>
              </a:lnSpc>
              <a:spcAft>
                <a:spcPts val="1000"/>
              </a:spcAft>
              <a:buFont typeface="+mj-lt"/>
              <a:buAutoNum type="arabicPeriod"/>
            </a:pP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thuốc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kích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thuốc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thuốc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bảng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THUOC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màn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15000"/>
              </a:lnSpc>
              <a:spcAft>
                <a:spcPts val="1000"/>
              </a:spcAft>
              <a:buFont typeface="+mj-lt"/>
              <a:buAutoNum type="arabicPeriod"/>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Khi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thuốc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kích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tin chi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thuốc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thuốc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thuốc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lên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màn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Use case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thúc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sz="2600" dirty="0"/>
          </a:p>
        </p:txBody>
      </p:sp>
    </p:spTree>
    <p:extLst>
      <p:ext uri="{BB962C8B-B14F-4D97-AF65-F5344CB8AC3E}">
        <p14:creationId xmlns:p14="http://schemas.microsoft.com/office/powerpoint/2010/main" val="1972920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C11C-C31B-EB32-4D03-E716B72B04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18D9EE-D1B6-46CA-600E-29F8B1AF2937}"/>
              </a:ext>
            </a:extLst>
          </p:cNvPr>
          <p:cNvSpPr>
            <a:spLocks noGrp="1"/>
          </p:cNvSpPr>
          <p:nvPr>
            <p:ph idx="1"/>
          </p:nvPr>
        </p:nvSpPr>
        <p:spPr/>
        <p:txBody>
          <a:bodyPr/>
          <a:lstStyle/>
          <a:p>
            <a:endParaRPr lang="en-US"/>
          </a:p>
        </p:txBody>
      </p:sp>
      <p:pic>
        <p:nvPicPr>
          <p:cNvPr id="2054" name="Picture 6">
            <a:extLst>
              <a:ext uri="{FF2B5EF4-FFF2-40B4-BE49-F238E27FC236}">
                <a16:creationId xmlns:a16="http://schemas.microsoft.com/office/drawing/2014/main" id="{94601F3D-0073-CC54-235D-395E26678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650" y="479902"/>
            <a:ext cx="2374900" cy="1511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7">
            <a:extLst>
              <a:ext uri="{FF2B5EF4-FFF2-40B4-BE49-F238E27FC236}">
                <a16:creationId xmlns:a16="http://schemas.microsoft.com/office/drawing/2014/main" id="{F73D734F-8125-1AA5-FAC9-9E3AA5564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950" y="463550"/>
            <a:ext cx="4756150" cy="17335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8">
            <a:extLst>
              <a:ext uri="{FF2B5EF4-FFF2-40B4-BE49-F238E27FC236}">
                <a16:creationId xmlns:a16="http://schemas.microsoft.com/office/drawing/2014/main" id="{7AA2545F-9D8C-D788-D7F9-1638368048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2322513"/>
            <a:ext cx="4356100" cy="18415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9">
            <a:extLst>
              <a:ext uri="{FF2B5EF4-FFF2-40B4-BE49-F238E27FC236}">
                <a16:creationId xmlns:a16="http://schemas.microsoft.com/office/drawing/2014/main" id="{132BE81D-70C6-B3AE-AF6C-67D1F0E833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261802"/>
            <a:ext cx="4368800" cy="15049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43D81B16-4E71-BFF6-40B4-1EEAEFA35F05}"/>
              </a:ext>
            </a:extLst>
          </p:cNvPr>
          <p:cNvCxnSpPr>
            <a:cxnSpLocks/>
          </p:cNvCxnSpPr>
          <p:nvPr/>
        </p:nvCxnSpPr>
        <p:spPr>
          <a:xfrm flipV="1">
            <a:off x="2324100" y="914400"/>
            <a:ext cx="2609850" cy="711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 name="Straight Arrow Connector 4">
            <a:extLst>
              <a:ext uri="{FF2B5EF4-FFF2-40B4-BE49-F238E27FC236}">
                <a16:creationId xmlns:a16="http://schemas.microsoft.com/office/drawing/2014/main" id="{35CC9B0D-189C-823A-4503-0F7C45FB2C33}"/>
              </a:ext>
            </a:extLst>
          </p:cNvPr>
          <p:cNvCxnSpPr>
            <a:cxnSpLocks/>
          </p:cNvCxnSpPr>
          <p:nvPr/>
        </p:nvCxnSpPr>
        <p:spPr>
          <a:xfrm>
            <a:off x="7473315" y="1440180"/>
            <a:ext cx="813435" cy="9537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 name="Straight Arrow Connector 5">
            <a:extLst>
              <a:ext uri="{FF2B5EF4-FFF2-40B4-BE49-F238E27FC236}">
                <a16:creationId xmlns:a16="http://schemas.microsoft.com/office/drawing/2014/main" id="{6B60BB77-119D-1356-F298-49A846D045CE}"/>
              </a:ext>
            </a:extLst>
          </p:cNvPr>
          <p:cNvCxnSpPr>
            <a:cxnSpLocks/>
          </p:cNvCxnSpPr>
          <p:nvPr/>
        </p:nvCxnSpPr>
        <p:spPr>
          <a:xfrm flipH="1">
            <a:off x="5124450" y="3319145"/>
            <a:ext cx="2836545" cy="18243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Rectangle 8">
            <a:extLst>
              <a:ext uri="{FF2B5EF4-FFF2-40B4-BE49-F238E27FC236}">
                <a16:creationId xmlns:a16="http://schemas.microsoft.com/office/drawing/2014/main" id="{56987716-6EBB-4A20-699E-8038ED057C6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Hình dung màn hình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A86E81C6-3159-1A62-A604-AA0583E723A4}"/>
              </a:ext>
            </a:extLst>
          </p:cNvPr>
          <p:cNvSpPr>
            <a:spLocks noChangeArrowheads="1"/>
          </p:cNvSpPr>
          <p:nvPr/>
        </p:nvSpPr>
        <p:spPr bwMode="auto">
          <a:xfrm>
            <a:off x="0" y="495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0">
            <a:extLst>
              <a:ext uri="{FF2B5EF4-FFF2-40B4-BE49-F238E27FC236}">
                <a16:creationId xmlns:a16="http://schemas.microsoft.com/office/drawing/2014/main" id="{58BA7010-A645-7307-BC27-E51BD54F26A5}"/>
              </a:ext>
            </a:extLst>
          </p:cNvPr>
          <p:cNvSpPr>
            <a:spLocks noChangeArrowheads="1"/>
          </p:cNvSpPr>
          <p:nvPr/>
        </p:nvSpPr>
        <p:spPr bwMode="auto">
          <a:xfrm>
            <a:off x="0" y="2006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1">
            <a:extLst>
              <a:ext uri="{FF2B5EF4-FFF2-40B4-BE49-F238E27FC236}">
                <a16:creationId xmlns:a16="http://schemas.microsoft.com/office/drawing/2014/main" id="{F4A417A1-792A-3E7D-1C54-EE119B2340EC}"/>
              </a:ext>
            </a:extLst>
          </p:cNvPr>
          <p:cNvSpPr>
            <a:spLocks noChangeArrowheads="1"/>
          </p:cNvSpPr>
          <p:nvPr/>
        </p:nvSpPr>
        <p:spPr bwMode="auto">
          <a:xfrm>
            <a:off x="0" y="2006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2">
            <a:extLst>
              <a:ext uri="{FF2B5EF4-FFF2-40B4-BE49-F238E27FC236}">
                <a16:creationId xmlns:a16="http://schemas.microsoft.com/office/drawing/2014/main" id="{2093D64F-289B-5299-DFE5-8E5A84E6E04A}"/>
              </a:ext>
            </a:extLst>
          </p:cNvPr>
          <p:cNvSpPr>
            <a:spLocks noChangeArrowheads="1"/>
          </p:cNvSpPr>
          <p:nvPr/>
        </p:nvSpPr>
        <p:spPr bwMode="auto">
          <a:xfrm>
            <a:off x="0" y="3702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3">
            <a:extLst>
              <a:ext uri="{FF2B5EF4-FFF2-40B4-BE49-F238E27FC236}">
                <a16:creationId xmlns:a16="http://schemas.microsoft.com/office/drawing/2014/main" id="{183DDB71-7CC5-8C66-BF5A-EE9EC05744FE}"/>
              </a:ext>
            </a:extLst>
          </p:cNvPr>
          <p:cNvSpPr>
            <a:spLocks noChangeArrowheads="1"/>
          </p:cNvSpPr>
          <p:nvPr/>
        </p:nvSpPr>
        <p:spPr bwMode="auto">
          <a:xfrm>
            <a:off x="0" y="4197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93429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4347-A496-2D63-85FC-9AAAD50A13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54216E-B18F-EF83-5734-44D05B89EBA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3499957-6819-24AB-0573-1C62B65E206C}"/>
              </a:ext>
            </a:extLst>
          </p:cNvPr>
          <p:cNvPicPr>
            <a:picLocks noChangeAspect="1"/>
          </p:cNvPicPr>
          <p:nvPr/>
        </p:nvPicPr>
        <p:blipFill rotWithShape="1">
          <a:blip r:embed="rId2"/>
          <a:srcRect l="28874" t="14405" r="24122" b="40106"/>
          <a:stretch/>
        </p:blipFill>
        <p:spPr bwMode="auto">
          <a:xfrm>
            <a:off x="427742" y="180975"/>
            <a:ext cx="11901687" cy="64960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23296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23520-D819-3EC4-E4AB-A6E0C5B7CE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247772-C05E-0B6A-1989-7941D7F11FC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7AB36B4-E6F0-AF18-4BEB-8071E986EF19}"/>
              </a:ext>
            </a:extLst>
          </p:cNvPr>
          <p:cNvPicPr>
            <a:picLocks noChangeAspect="1"/>
          </p:cNvPicPr>
          <p:nvPr/>
        </p:nvPicPr>
        <p:blipFill rotWithShape="1">
          <a:blip r:embed="rId2"/>
          <a:srcRect l="29526" t="11123" r="6050" b="28146"/>
          <a:stretch/>
        </p:blipFill>
        <p:spPr bwMode="auto">
          <a:xfrm>
            <a:off x="723899" y="365125"/>
            <a:ext cx="11232203" cy="59769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09257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683</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Thúy Hoàng</cp:lastModifiedBy>
  <cp:revision>6</cp:revision>
  <dcterms:created xsi:type="dcterms:W3CDTF">2022-05-16T02:55:48Z</dcterms:created>
  <dcterms:modified xsi:type="dcterms:W3CDTF">2024-04-22T17:37:02Z</dcterms:modified>
</cp:coreProperties>
</file>