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PT Sans Narrow" charset="0"/>
      <p:regular r:id="rId24"/>
      <p:bold r:id="rId25"/>
    </p:embeddedFont>
    <p:embeddedFont>
      <p:font typeface="Montserrat" charset="0"/>
      <p:regular r:id="rId26"/>
      <p:bold r:id="rId27"/>
      <p:italic r:id="rId28"/>
      <p:boldItalic r:id="rId29"/>
    </p:embeddedFont>
    <p:embeddedFont>
      <p:font typeface="Open Sans" charset="0"/>
      <p:regular r:id="rId30"/>
      <p:bold r:id="rId31"/>
      <p:italic r:id="rId32"/>
      <p:boldItalic r:id="rId33"/>
    </p:embeddedFont>
    <p:embeddedFont>
      <p:font typeface="Verdana" pitchFamily="34" charset="0"/>
      <p:regular r:id="rId34"/>
      <p:bold r:id="rId35"/>
      <p:italic r:id="rId36"/>
      <p:boldItalic r:id="rId37"/>
    </p:embeddedFont>
    <p:embeddedFont>
      <p:font typeface="Calibri" pitchFamily="34" charset="0"/>
      <p:regular r:id="rId38"/>
      <p:bold r:id="rId39"/>
      <p:italic r:id="rId40"/>
      <p:boldItalic r:id="rId41"/>
    </p:embeddedFont>
    <p:embeddedFont>
      <p:font typeface="Georgia" pitchFamily="18" charset="0"/>
      <p:regular r:id="rId42"/>
      <p:bold r:id="rId43"/>
      <p:italic r:id="rId44"/>
      <p:boldItalic r:id="rId45"/>
    </p:embeddedFont>
    <p:embeddedFont>
      <p:font typeface="Roboto"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CBC878DF-8B2F-4009-A299-6A5E13E9F69E}">
  <a:tblStyle styleId="{CBC878DF-8B2F-4009-A299-6A5E13E9F69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384" y="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font" Target="fonts/font16.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font" Target="fonts/font19.fntdata"/><Relationship Id="rId47" Type="http://schemas.openxmlformats.org/officeDocument/2006/relationships/font" Target="fonts/font24.fntdata"/><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46" Type="http://schemas.openxmlformats.org/officeDocument/2006/relationships/font" Target="fonts/font2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font" Target="fonts/font17.fntdata"/><Relationship Id="rId45" Type="http://schemas.openxmlformats.org/officeDocument/2006/relationships/font" Target="fonts/font22.fntdata"/><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49" Type="http://schemas.openxmlformats.org/officeDocument/2006/relationships/font" Target="fonts/font2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4" Type="http://schemas.openxmlformats.org/officeDocument/2006/relationships/font" Target="fonts/font21.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font" Target="fonts/font20.fntdata"/><Relationship Id="rId48" Type="http://schemas.openxmlformats.org/officeDocument/2006/relationships/font" Target="fonts/font25.fntdata"/><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85255261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b5266dcf4a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b5266dcf4a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b5266dcf4a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b5266dcf4a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abd86fbbed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abd86fbbed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b5266dcf4a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b5266dcf4a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b600cdb076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b600cdb07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b600cdb076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b600cdb076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b600cdb076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b600cdb076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b600cdb076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b600cdb076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b600cdb076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b600cdb07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b600cdb076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b600cdb076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b5266dcf4a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b5266dcf4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b600cdb076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b600cdb076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b600cdb076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b600cdb076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e0070baee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e0070bae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abd86fbbed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abd86fbbed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b5266dcf4a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b5266dcf4a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b5266dcf4a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b5266dcf4a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b5266dcf4a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b5266dcf4a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b5266dcf4a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b5266dcf4a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b5266dcf4a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b5266dcf4a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machinelearningcoban.com/2017/04/09/smv/"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scikit-learn.org/stable/supervised_learning.html#supervised-learning"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paperswithcode.com/" TargetMode="External"/><Relationship Id="rId7" Type="http://schemas.openxmlformats.org/officeDocument/2006/relationships/hyperlink" Target="https://huyenchip.com/blog/"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hyperlink" Target="https://deepmind.com/blog" TargetMode="External"/><Relationship Id="rId5" Type="http://schemas.openxmlformats.org/officeDocument/2006/relationships/hyperlink" Target="https://ai.googleblog.com/" TargetMode="External"/><Relationship Id="rId4" Type="http://schemas.openxmlformats.org/officeDocument/2006/relationships/hyperlink" Target="https://ruder.io/"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Supervised Model</a:t>
            </a:r>
            <a:endParaRPr/>
          </a:p>
        </p:txBody>
      </p:sp>
      <p:sp>
        <p:nvSpPr>
          <p:cNvPr id="67" name="Google Shape;67;p13"/>
          <p:cNvSpPr txBox="1">
            <a:spLocks noGrp="1"/>
          </p:cNvSpPr>
          <p:nvPr>
            <p:ph type="subTitle" idx="1"/>
          </p:nvPr>
        </p:nvSpPr>
        <p:spPr>
          <a:xfrm>
            <a:off x="2137250" y="2774164"/>
            <a:ext cx="4870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Dang Quang 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Homework</a:t>
            </a:r>
            <a:endParaRPr/>
          </a:p>
        </p:txBody>
      </p:sp>
      <p:sp>
        <p:nvSpPr>
          <p:cNvPr id="127" name="Google Shape;127;p22"/>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Read the following strategy:</a:t>
            </a:r>
            <a:endParaRPr dirty="0"/>
          </a:p>
          <a:p>
            <a:pPr marL="914400" lvl="1" indent="-317500" algn="l" rtl="0">
              <a:spcBef>
                <a:spcPts val="0"/>
              </a:spcBef>
              <a:spcAft>
                <a:spcPts val="0"/>
              </a:spcAft>
              <a:buSzPts val="1400"/>
              <a:buChar char="○"/>
            </a:pPr>
            <a:r>
              <a:rPr lang="en" dirty="0"/>
              <a:t>K-folds</a:t>
            </a:r>
            <a:endParaRPr dirty="0"/>
          </a:p>
          <a:p>
            <a:pPr marL="914400" lvl="1" indent="-317500" algn="l" rtl="0">
              <a:spcBef>
                <a:spcPts val="0"/>
              </a:spcBef>
              <a:spcAft>
                <a:spcPts val="0"/>
              </a:spcAft>
              <a:buSzPts val="1400"/>
              <a:buChar char="○"/>
            </a:pPr>
            <a:r>
              <a:rPr lang="en" dirty="0"/>
              <a:t>Stratified k-fold</a:t>
            </a:r>
            <a:endParaRPr dirty="0"/>
          </a:p>
          <a:p>
            <a:pPr marL="914400" lvl="1" indent="-317500" algn="l" rtl="0">
              <a:spcBef>
                <a:spcPts val="0"/>
              </a:spcBef>
              <a:spcAft>
                <a:spcPts val="0"/>
              </a:spcAft>
              <a:buSzPts val="1400"/>
              <a:buChar char="○"/>
            </a:pPr>
            <a:r>
              <a:rPr lang="en" dirty="0"/>
              <a:t>Leave one-out</a:t>
            </a:r>
            <a:endParaRPr dirty="0"/>
          </a:p>
          <a:p>
            <a:pPr marL="914400" lvl="1" indent="-317500" algn="l" rtl="0">
              <a:spcBef>
                <a:spcPts val="0"/>
              </a:spcBef>
              <a:spcAft>
                <a:spcPts val="0"/>
              </a:spcAft>
              <a:buSzPts val="1400"/>
              <a:buChar char="○"/>
            </a:pPr>
            <a:r>
              <a:rPr lang="en" dirty="0"/>
              <a:t>Leave P-out</a:t>
            </a:r>
            <a:endParaRPr dirty="0"/>
          </a:p>
          <a:p>
            <a:pPr marL="457200" lvl="0" indent="-342900" algn="l" rtl="0">
              <a:spcBef>
                <a:spcPts val="0"/>
              </a:spcBef>
              <a:spcAft>
                <a:spcPts val="0"/>
              </a:spcAft>
              <a:buSzPts val="1800"/>
              <a:buChar char="●"/>
            </a:pPr>
            <a:r>
              <a:rPr lang="en" dirty="0"/>
              <a:t>Applied above strategies with “advertising.csv”. And choose the best strategy</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Logistic Regression</a:t>
            </a:r>
            <a:endParaRPr/>
          </a:p>
        </p:txBody>
      </p:sp>
      <p:sp>
        <p:nvSpPr>
          <p:cNvPr id="133" name="Google Shape;133;p2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150">
                <a:solidFill>
                  <a:srgbClr val="000000"/>
                </a:solidFill>
                <a:highlight>
                  <a:srgbClr val="FFFFFF"/>
                </a:highlight>
                <a:latin typeface="Verdana"/>
                <a:ea typeface="Verdana"/>
                <a:cs typeface="Verdana"/>
                <a:sym typeface="Verdana"/>
              </a:rPr>
              <a:t>Logistic regression is another supervised learning algorithm which is used to solve the classification problems</a:t>
            </a:r>
            <a:endParaRPr sz="1150">
              <a:solidFill>
                <a:srgbClr val="000000"/>
              </a:solidFill>
              <a:highlight>
                <a:srgbClr val="FFFFFF"/>
              </a:highlight>
              <a:latin typeface="Verdana"/>
              <a:ea typeface="Verdana"/>
              <a:cs typeface="Verdana"/>
              <a:sym typeface="Verdana"/>
            </a:endParaRPr>
          </a:p>
          <a:p>
            <a:pPr marL="914400" marR="25400" lvl="1" indent="-301625" algn="l" rtl="0">
              <a:lnSpc>
                <a:spcPct val="163043"/>
              </a:lnSpc>
              <a:spcBef>
                <a:spcPts val="0"/>
              </a:spcBef>
              <a:spcAft>
                <a:spcPts val="0"/>
              </a:spcAft>
              <a:buClr>
                <a:srgbClr val="000000"/>
              </a:buClr>
              <a:buSzPts val="1150"/>
              <a:buFont typeface="Verdana"/>
              <a:buChar char="○"/>
            </a:pPr>
            <a:r>
              <a:rPr lang="en" sz="1150">
                <a:solidFill>
                  <a:srgbClr val="000000"/>
                </a:solidFill>
                <a:highlight>
                  <a:srgbClr val="FFFFFF"/>
                </a:highlight>
                <a:latin typeface="Verdana"/>
                <a:ea typeface="Verdana"/>
                <a:cs typeface="Verdana"/>
                <a:sym typeface="Verdana"/>
              </a:rPr>
              <a:t>Logistic regression algorithm works with the categorical variable such as 0 or 1, Yes or No, True or False, Spam or not spam, etc.</a:t>
            </a:r>
            <a:endParaRPr sz="1150">
              <a:solidFill>
                <a:srgbClr val="000000"/>
              </a:solidFill>
              <a:highlight>
                <a:srgbClr val="FFFFFF"/>
              </a:highlight>
              <a:latin typeface="Verdana"/>
              <a:ea typeface="Verdana"/>
              <a:cs typeface="Verdana"/>
              <a:sym typeface="Verdana"/>
            </a:endParaRPr>
          </a:p>
          <a:p>
            <a:pPr marL="457200" marR="25400" lvl="0" indent="-301625" algn="l" rtl="0">
              <a:lnSpc>
                <a:spcPct val="163043"/>
              </a:lnSpc>
              <a:spcBef>
                <a:spcPts val="0"/>
              </a:spcBef>
              <a:spcAft>
                <a:spcPts val="0"/>
              </a:spcAft>
              <a:buClr>
                <a:srgbClr val="000000"/>
              </a:buClr>
              <a:buSzPts val="1150"/>
              <a:buFont typeface="Verdana"/>
              <a:buChar char="●"/>
            </a:pPr>
            <a:r>
              <a:rPr lang="en" sz="1150">
                <a:solidFill>
                  <a:srgbClr val="000000"/>
                </a:solidFill>
                <a:highlight>
                  <a:srgbClr val="FFFFFF"/>
                </a:highlight>
                <a:latin typeface="Verdana"/>
                <a:ea typeface="Verdana"/>
                <a:cs typeface="Verdana"/>
                <a:sym typeface="Verdana"/>
              </a:rPr>
              <a:t>It is a predictive analysis algorithm which works on the concept of probability.</a:t>
            </a:r>
            <a:endParaRPr sz="1150">
              <a:solidFill>
                <a:srgbClr val="000000"/>
              </a:solidFill>
              <a:highlight>
                <a:srgbClr val="FFFFFF"/>
              </a:highlight>
              <a:latin typeface="Verdana"/>
              <a:ea typeface="Verdana"/>
              <a:cs typeface="Verdana"/>
              <a:sym typeface="Verdana"/>
            </a:endParaRPr>
          </a:p>
          <a:p>
            <a:pPr marL="457200" marR="25400" lvl="0" indent="-301625" algn="l" rtl="0">
              <a:lnSpc>
                <a:spcPct val="163043"/>
              </a:lnSpc>
              <a:spcBef>
                <a:spcPts val="0"/>
              </a:spcBef>
              <a:spcAft>
                <a:spcPts val="0"/>
              </a:spcAft>
              <a:buClr>
                <a:srgbClr val="000000"/>
              </a:buClr>
              <a:buSzPts val="1150"/>
              <a:buFont typeface="Verdana"/>
              <a:buChar char="●"/>
            </a:pPr>
            <a:r>
              <a:rPr lang="en" sz="1150">
                <a:solidFill>
                  <a:srgbClr val="000000"/>
                </a:solidFill>
                <a:highlight>
                  <a:srgbClr val="FFFFFF"/>
                </a:highlight>
                <a:latin typeface="Verdana"/>
                <a:ea typeface="Verdana"/>
                <a:cs typeface="Verdana"/>
                <a:sym typeface="Verdana"/>
              </a:rPr>
              <a:t>Logistic regression uses </a:t>
            </a:r>
            <a:r>
              <a:rPr lang="en" sz="1150" b="1">
                <a:solidFill>
                  <a:srgbClr val="000000"/>
                </a:solidFill>
                <a:highlight>
                  <a:srgbClr val="FFFFFF"/>
                </a:highlight>
                <a:latin typeface="Verdana"/>
                <a:ea typeface="Verdana"/>
                <a:cs typeface="Verdana"/>
                <a:sym typeface="Verdana"/>
              </a:rPr>
              <a:t>sigmoid function</a:t>
            </a:r>
            <a:r>
              <a:rPr lang="en" sz="1150">
                <a:solidFill>
                  <a:srgbClr val="000000"/>
                </a:solidFill>
                <a:highlight>
                  <a:srgbClr val="FFFFFF"/>
                </a:highlight>
                <a:latin typeface="Verdana"/>
                <a:ea typeface="Verdana"/>
                <a:cs typeface="Verdana"/>
                <a:sym typeface="Verdana"/>
              </a:rPr>
              <a:t> or logistic function which is a complex cost function. This sigmoid function is used to model the data in logistic regression. The function can be represented a</a:t>
            </a:r>
            <a:endParaRPr sz="1150">
              <a:solidFill>
                <a:srgbClr val="000000"/>
              </a:solidFill>
              <a:highlight>
                <a:srgbClr val="FFFFFF"/>
              </a:highlight>
              <a:latin typeface="Verdana"/>
              <a:ea typeface="Verdana"/>
              <a:cs typeface="Verdana"/>
              <a:sym typeface="Verdana"/>
            </a:endParaRPr>
          </a:p>
        </p:txBody>
      </p:sp>
      <p:pic>
        <p:nvPicPr>
          <p:cNvPr id="134" name="Google Shape;134;p23"/>
          <p:cNvPicPr preferRelativeResize="0"/>
          <p:nvPr/>
        </p:nvPicPr>
        <p:blipFill>
          <a:blip r:embed="rId3">
            <a:alphaModFix/>
          </a:blip>
          <a:stretch>
            <a:fillRect/>
          </a:stretch>
        </p:blipFill>
        <p:spPr>
          <a:xfrm>
            <a:off x="1478374" y="3882125"/>
            <a:ext cx="1133525" cy="535275"/>
          </a:xfrm>
          <a:prstGeom prst="rect">
            <a:avLst/>
          </a:prstGeom>
          <a:noFill/>
          <a:ln>
            <a:noFill/>
          </a:ln>
        </p:spPr>
      </p:pic>
      <p:pic>
        <p:nvPicPr>
          <p:cNvPr id="135" name="Google Shape;135;p23"/>
          <p:cNvPicPr preferRelativeResize="0"/>
          <p:nvPr/>
        </p:nvPicPr>
        <p:blipFill>
          <a:blip r:embed="rId4">
            <a:alphaModFix/>
          </a:blip>
          <a:stretch>
            <a:fillRect/>
          </a:stretch>
        </p:blipFill>
        <p:spPr>
          <a:xfrm>
            <a:off x="3942525" y="3249850"/>
            <a:ext cx="2999700" cy="1799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Logistic Regression</a:t>
            </a:r>
            <a:endParaRPr/>
          </a:p>
        </p:txBody>
      </p:sp>
      <p:sp>
        <p:nvSpPr>
          <p:cNvPr id="141" name="Google Shape;141;p2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Cost function</a:t>
            </a:r>
            <a:endParaRPr/>
          </a:p>
        </p:txBody>
      </p:sp>
      <p:pic>
        <p:nvPicPr>
          <p:cNvPr id="142" name="Google Shape;142;p24"/>
          <p:cNvPicPr preferRelativeResize="0"/>
          <p:nvPr/>
        </p:nvPicPr>
        <p:blipFill>
          <a:blip r:embed="rId3">
            <a:alphaModFix/>
          </a:blip>
          <a:stretch>
            <a:fillRect/>
          </a:stretch>
        </p:blipFill>
        <p:spPr>
          <a:xfrm>
            <a:off x="642925" y="1694325"/>
            <a:ext cx="7858125" cy="3124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Practice</a:t>
            </a:r>
            <a:endParaRPr/>
          </a:p>
        </p:txBody>
      </p:sp>
      <p:sp>
        <p:nvSpPr>
          <p:cNvPr id="148" name="Google Shape;148;p2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(Updating)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SVM</a:t>
            </a:r>
            <a:r>
              <a:rPr lang="en"/>
              <a:t> (Support Vector Machine)</a:t>
            </a:r>
            <a:endParaRPr/>
          </a:p>
        </p:txBody>
      </p:sp>
      <p:sp>
        <p:nvSpPr>
          <p:cNvPr id="154" name="Google Shape;154;p2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solidFill>
                  <a:srgbClr val="000000"/>
                </a:solidFill>
                <a:latin typeface="Georgia"/>
                <a:ea typeface="Georgia"/>
                <a:cs typeface="Georgia"/>
                <a:sym typeface="Georgia"/>
              </a:rPr>
              <a:t>The objective of the support vector machine algorithm is to find a hyperplane in an N-dimensional space(N — the number of features) that distinctly classifies the data points.</a:t>
            </a:r>
            <a:endParaRPr sz="1600">
              <a:solidFill>
                <a:srgbClr val="000000"/>
              </a:solidFill>
              <a:latin typeface="Georgia"/>
              <a:ea typeface="Georgia"/>
              <a:cs typeface="Georgia"/>
              <a:sym typeface="Georgia"/>
            </a:endParaRPr>
          </a:p>
        </p:txBody>
      </p:sp>
      <p:pic>
        <p:nvPicPr>
          <p:cNvPr id="155" name="Google Shape;155;p26"/>
          <p:cNvPicPr preferRelativeResize="0"/>
          <p:nvPr/>
        </p:nvPicPr>
        <p:blipFill>
          <a:blip r:embed="rId4">
            <a:alphaModFix/>
          </a:blip>
          <a:stretch>
            <a:fillRect/>
          </a:stretch>
        </p:blipFill>
        <p:spPr>
          <a:xfrm>
            <a:off x="1833212" y="2042375"/>
            <a:ext cx="5477576" cy="2891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Hyper plane and support Vector</a:t>
            </a:r>
            <a:endParaRPr/>
          </a:p>
        </p:txBody>
      </p:sp>
      <p:sp>
        <p:nvSpPr>
          <p:cNvPr id="161" name="Google Shape;161;p2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62" name="Google Shape;162;p27"/>
          <p:cNvPicPr preferRelativeResize="0"/>
          <p:nvPr/>
        </p:nvPicPr>
        <p:blipFill>
          <a:blip r:embed="rId3">
            <a:alphaModFix/>
          </a:blip>
          <a:stretch>
            <a:fillRect/>
          </a:stretch>
        </p:blipFill>
        <p:spPr>
          <a:xfrm>
            <a:off x="1711048" y="1266325"/>
            <a:ext cx="5808877" cy="38771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SVM</a:t>
            </a:r>
            <a:endParaRPr/>
          </a:p>
        </p:txBody>
      </p:sp>
      <p:sp>
        <p:nvSpPr>
          <p:cNvPr id="168" name="Google Shape;168;p2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36550" algn="l" rtl="0">
              <a:spcBef>
                <a:spcPts val="600"/>
              </a:spcBef>
              <a:spcAft>
                <a:spcPts val="0"/>
              </a:spcAft>
              <a:buClr>
                <a:srgbClr val="000000"/>
              </a:buClr>
              <a:buSzPts val="1700"/>
              <a:buFont typeface="Arial"/>
              <a:buChar char="●"/>
            </a:pPr>
            <a:r>
              <a:rPr lang="en" sz="1700">
                <a:solidFill>
                  <a:srgbClr val="000000"/>
                </a:solidFill>
                <a:latin typeface="Arial"/>
                <a:ea typeface="Arial"/>
                <a:cs typeface="Arial"/>
                <a:sym typeface="Arial"/>
              </a:rPr>
              <a:t>To find the maximum margin separator, we have to solve the following optimization problem:</a:t>
            </a:r>
            <a:endParaRPr sz="1700">
              <a:solidFill>
                <a:srgbClr val="000000"/>
              </a:solidFill>
              <a:latin typeface="Arial"/>
              <a:ea typeface="Arial"/>
              <a:cs typeface="Arial"/>
              <a:sym typeface="Arial"/>
            </a:endParaRPr>
          </a:p>
          <a:p>
            <a:pPr marL="457200" lvl="0" indent="0" algn="l" rtl="0">
              <a:spcBef>
                <a:spcPts val="600"/>
              </a:spcBef>
              <a:spcAft>
                <a:spcPts val="0"/>
              </a:spcAft>
              <a:buNone/>
            </a:pPr>
            <a:endParaRPr sz="1700">
              <a:solidFill>
                <a:srgbClr val="000000"/>
              </a:solidFill>
              <a:latin typeface="Arial"/>
              <a:ea typeface="Arial"/>
              <a:cs typeface="Arial"/>
              <a:sym typeface="Arial"/>
            </a:endParaRPr>
          </a:p>
          <a:p>
            <a:pPr marL="457200" lvl="0" indent="0" algn="l" rtl="0">
              <a:spcBef>
                <a:spcPts val="600"/>
              </a:spcBef>
              <a:spcAft>
                <a:spcPts val="0"/>
              </a:spcAft>
              <a:buNone/>
            </a:pPr>
            <a:endParaRPr sz="1700">
              <a:solidFill>
                <a:srgbClr val="000000"/>
              </a:solidFill>
              <a:latin typeface="Arial"/>
              <a:ea typeface="Arial"/>
              <a:cs typeface="Arial"/>
              <a:sym typeface="Arial"/>
            </a:endParaRPr>
          </a:p>
          <a:p>
            <a:pPr marL="457200" lvl="0" indent="0" algn="l" rtl="0">
              <a:spcBef>
                <a:spcPts val="600"/>
              </a:spcBef>
              <a:spcAft>
                <a:spcPts val="0"/>
              </a:spcAft>
              <a:buNone/>
            </a:pPr>
            <a:endParaRPr sz="1700">
              <a:solidFill>
                <a:srgbClr val="000000"/>
              </a:solidFill>
              <a:latin typeface="Arial"/>
              <a:ea typeface="Arial"/>
              <a:cs typeface="Arial"/>
              <a:sym typeface="Arial"/>
            </a:endParaRPr>
          </a:p>
          <a:p>
            <a:pPr marL="457200" lvl="0" indent="-336550" algn="l" rtl="0">
              <a:spcBef>
                <a:spcPts val="600"/>
              </a:spcBef>
              <a:spcAft>
                <a:spcPts val="0"/>
              </a:spcAft>
              <a:buClr>
                <a:srgbClr val="000000"/>
              </a:buClr>
              <a:buSzPts val="1700"/>
              <a:buFont typeface="Arial"/>
              <a:buChar char="●"/>
            </a:pPr>
            <a:r>
              <a:rPr lang="en" sz="1700">
                <a:solidFill>
                  <a:srgbClr val="000000"/>
                </a:solidFill>
                <a:latin typeface="Arial"/>
                <a:ea typeface="Arial"/>
                <a:cs typeface="Arial"/>
                <a:sym typeface="Arial"/>
              </a:rPr>
              <a:t>This is tricky but it’s a convex problem. There is only one optimum and we can find it without fiddling with learning rates or weight decay or early stopping.</a:t>
            </a:r>
            <a:endParaRPr sz="1700">
              <a:solidFill>
                <a:srgbClr val="000000"/>
              </a:solidFill>
              <a:latin typeface="Arial"/>
              <a:ea typeface="Arial"/>
              <a:cs typeface="Arial"/>
              <a:sym typeface="Arial"/>
            </a:endParaRPr>
          </a:p>
          <a:p>
            <a:pPr marL="914400" lvl="1" indent="-336550" algn="l" rtl="0">
              <a:spcBef>
                <a:spcPts val="0"/>
              </a:spcBef>
              <a:spcAft>
                <a:spcPts val="0"/>
              </a:spcAft>
              <a:buClr>
                <a:srgbClr val="000000"/>
              </a:buClr>
              <a:buSzPts val="1700"/>
              <a:buFont typeface="Arial"/>
              <a:buChar char="○"/>
            </a:pPr>
            <a:r>
              <a:rPr lang="en" sz="1700">
                <a:solidFill>
                  <a:srgbClr val="000000"/>
                </a:solidFill>
                <a:latin typeface="Arial"/>
                <a:ea typeface="Arial"/>
                <a:cs typeface="Arial"/>
                <a:sym typeface="Arial"/>
              </a:rPr>
              <a:t>Don’t worry about the optimization problem. It has been solved. Its called quadratic programming.</a:t>
            </a:r>
            <a:endParaRPr sz="1700">
              <a:solidFill>
                <a:srgbClr val="000000"/>
              </a:solidFill>
              <a:latin typeface="Arial"/>
              <a:ea typeface="Arial"/>
              <a:cs typeface="Arial"/>
              <a:sym typeface="Arial"/>
            </a:endParaRPr>
          </a:p>
          <a:p>
            <a:pPr marL="914400" lvl="1" indent="-336550" algn="l" rtl="0">
              <a:spcBef>
                <a:spcPts val="0"/>
              </a:spcBef>
              <a:spcAft>
                <a:spcPts val="0"/>
              </a:spcAft>
              <a:buClr>
                <a:srgbClr val="000000"/>
              </a:buClr>
              <a:buSzPts val="1700"/>
              <a:buFont typeface="Arial"/>
              <a:buChar char="○"/>
            </a:pPr>
            <a:r>
              <a:rPr lang="en" sz="1700">
                <a:solidFill>
                  <a:srgbClr val="000000"/>
                </a:solidFill>
                <a:latin typeface="Arial"/>
                <a:ea typeface="Arial"/>
                <a:cs typeface="Arial"/>
                <a:sym typeface="Arial"/>
              </a:rPr>
              <a:t>It takes time proportional to N^2 which is really bad for very big datasets</a:t>
            </a:r>
            <a:endParaRPr sz="1700">
              <a:solidFill>
                <a:srgbClr val="000000"/>
              </a:solidFill>
              <a:latin typeface="Arial"/>
              <a:ea typeface="Arial"/>
              <a:cs typeface="Arial"/>
              <a:sym typeface="Arial"/>
            </a:endParaRPr>
          </a:p>
          <a:p>
            <a:pPr marL="0" lvl="0" indent="0" algn="l" rtl="0">
              <a:spcBef>
                <a:spcPts val="500"/>
              </a:spcBef>
              <a:spcAft>
                <a:spcPts val="0"/>
              </a:spcAft>
              <a:buNone/>
            </a:pPr>
            <a:r>
              <a:rPr lang="en" sz="1300">
                <a:solidFill>
                  <a:srgbClr val="000000"/>
                </a:solidFill>
                <a:latin typeface="Arial"/>
                <a:ea typeface="Arial"/>
                <a:cs typeface="Arial"/>
                <a:sym typeface="Arial"/>
              </a:rPr>
              <a:t>•so for big datasets we end up doing approximate optimization!</a:t>
            </a:r>
            <a:endParaRPr sz="1300">
              <a:solidFill>
                <a:srgbClr val="000000"/>
              </a:solidFill>
              <a:latin typeface="Arial"/>
              <a:ea typeface="Arial"/>
              <a:cs typeface="Arial"/>
              <a:sym typeface="Arial"/>
            </a:endParaRPr>
          </a:p>
          <a:p>
            <a:pPr marL="0" lvl="0" indent="0" algn="l" rtl="0">
              <a:spcBef>
                <a:spcPts val="0"/>
              </a:spcBef>
              <a:spcAft>
                <a:spcPts val="1600"/>
              </a:spcAft>
              <a:buNone/>
            </a:pPr>
            <a:endParaRPr sz="1100">
              <a:solidFill>
                <a:srgbClr val="000000"/>
              </a:solidFill>
            </a:endParaRPr>
          </a:p>
        </p:txBody>
      </p:sp>
      <p:pic>
        <p:nvPicPr>
          <p:cNvPr id="169" name="Google Shape;169;p28"/>
          <p:cNvPicPr preferRelativeResize="0"/>
          <p:nvPr/>
        </p:nvPicPr>
        <p:blipFill>
          <a:blip r:embed="rId3">
            <a:alphaModFix/>
          </a:blip>
          <a:stretch>
            <a:fillRect/>
          </a:stretch>
        </p:blipFill>
        <p:spPr>
          <a:xfrm>
            <a:off x="2752725" y="1818388"/>
            <a:ext cx="3638550" cy="12858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Linear SVM vs Non-Linear SVM</a:t>
            </a:r>
            <a:endParaRPr/>
          </a:p>
        </p:txBody>
      </p:sp>
      <p:graphicFrame>
        <p:nvGraphicFramePr>
          <p:cNvPr id="175" name="Google Shape;175;p29"/>
          <p:cNvGraphicFramePr/>
          <p:nvPr/>
        </p:nvGraphicFramePr>
        <p:xfrm>
          <a:off x="1040850" y="1266325"/>
          <a:ext cx="3000000" cy="3000000"/>
        </p:xfrm>
        <a:graphic>
          <a:graphicData uri="http://schemas.openxmlformats.org/drawingml/2006/table">
            <a:tbl>
              <a:tblPr>
                <a:noFill/>
                <a:tableStyleId>{CBC878DF-8B2F-4009-A299-6A5E13E9F69E}</a:tableStyleId>
              </a:tblPr>
              <a:tblGrid>
                <a:gridCol w="3619500"/>
                <a:gridCol w="3619500"/>
              </a:tblGrid>
              <a:tr h="381000">
                <a:tc>
                  <a:txBody>
                    <a:bodyPr/>
                    <a:lstStyle/>
                    <a:p>
                      <a:pPr marL="0" lvl="0" indent="0" algn="l" rtl="0">
                        <a:lnSpc>
                          <a:spcPct val="115000"/>
                        </a:lnSpc>
                        <a:spcBef>
                          <a:spcPts val="0"/>
                        </a:spcBef>
                        <a:spcAft>
                          <a:spcPts val="1900"/>
                        </a:spcAft>
                        <a:buNone/>
                      </a:pPr>
                      <a:r>
                        <a:rPr lang="en" sz="1200" b="1">
                          <a:solidFill>
                            <a:srgbClr val="212127"/>
                          </a:solidFill>
                          <a:highlight>
                            <a:srgbClr val="FFFFFF"/>
                          </a:highlight>
                          <a:latin typeface="Montserrat"/>
                          <a:ea typeface="Montserrat"/>
                          <a:cs typeface="Montserrat"/>
                          <a:sym typeface="Montserrat"/>
                        </a:rPr>
                        <a:t>Linear SVM</a:t>
                      </a:r>
                      <a:endParaRPr sz="1200" b="1">
                        <a:solidFill>
                          <a:srgbClr val="212127"/>
                        </a:solidFill>
                        <a:highlight>
                          <a:srgbClr val="FFFFFF"/>
                        </a:highlight>
                        <a:latin typeface="Montserrat"/>
                        <a:ea typeface="Montserrat"/>
                        <a:cs typeface="Montserrat"/>
                        <a:sym typeface="Montserrat"/>
                      </a:endParaRPr>
                    </a:p>
                  </a:txBody>
                  <a:tcPr marL="95250" marR="95250" marT="95250" marB="95250">
                    <a:lnL w="9525" cap="flat" cmpd="sng">
                      <a:solidFill>
                        <a:srgbClr val="E2E2E2"/>
                      </a:solidFill>
                      <a:prstDash val="solid"/>
                      <a:round/>
                      <a:headEnd type="none" w="sm" len="sm"/>
                      <a:tailEnd type="none" w="sm" len="sm"/>
                    </a:lnL>
                    <a:lnR w="9525" cap="flat" cmpd="sng">
                      <a:solidFill>
                        <a:srgbClr val="E2E2E2"/>
                      </a:solidFill>
                      <a:prstDash val="solid"/>
                      <a:round/>
                      <a:headEnd type="none" w="sm" len="sm"/>
                      <a:tailEnd type="none" w="sm" len="sm"/>
                    </a:lnR>
                    <a:lnT w="9525" cap="flat" cmpd="sng">
                      <a:solidFill>
                        <a:srgbClr val="E2E2E2"/>
                      </a:solidFill>
                      <a:prstDash val="solid"/>
                      <a:round/>
                      <a:headEnd type="none" w="sm" len="sm"/>
                      <a:tailEnd type="none" w="sm" len="sm"/>
                    </a:lnT>
                    <a:lnB w="9525" cap="flat" cmpd="sng">
                      <a:solidFill>
                        <a:srgbClr val="E2E2E2"/>
                      </a:solidFill>
                      <a:prstDash val="solid"/>
                      <a:round/>
                      <a:headEnd type="none" w="sm" len="sm"/>
                      <a:tailEnd type="none" w="sm" len="sm"/>
                    </a:lnB>
                  </a:tcPr>
                </a:tc>
                <a:tc>
                  <a:txBody>
                    <a:bodyPr/>
                    <a:lstStyle/>
                    <a:p>
                      <a:pPr marL="0" lvl="0" indent="0" algn="l" rtl="0">
                        <a:lnSpc>
                          <a:spcPct val="115000"/>
                        </a:lnSpc>
                        <a:spcBef>
                          <a:spcPts val="0"/>
                        </a:spcBef>
                        <a:spcAft>
                          <a:spcPts val="1900"/>
                        </a:spcAft>
                        <a:buNone/>
                      </a:pPr>
                      <a:r>
                        <a:rPr lang="en" sz="1200" b="1">
                          <a:solidFill>
                            <a:srgbClr val="212127"/>
                          </a:solidFill>
                          <a:highlight>
                            <a:srgbClr val="FFFFFF"/>
                          </a:highlight>
                          <a:latin typeface="Montserrat"/>
                          <a:ea typeface="Montserrat"/>
                          <a:cs typeface="Montserrat"/>
                          <a:sym typeface="Montserrat"/>
                        </a:rPr>
                        <a:t>Non-Linear SVM</a:t>
                      </a:r>
                      <a:endParaRPr sz="1200" b="1">
                        <a:solidFill>
                          <a:srgbClr val="212127"/>
                        </a:solidFill>
                        <a:highlight>
                          <a:srgbClr val="FFFFFF"/>
                        </a:highlight>
                        <a:latin typeface="Montserrat"/>
                        <a:ea typeface="Montserrat"/>
                        <a:cs typeface="Montserrat"/>
                        <a:sym typeface="Montserrat"/>
                      </a:endParaRPr>
                    </a:p>
                  </a:txBody>
                  <a:tcPr marL="95250" marR="95250" marT="95250" marB="95250">
                    <a:lnL w="9525" cap="flat" cmpd="sng">
                      <a:solidFill>
                        <a:srgbClr val="E2E2E2"/>
                      </a:solidFill>
                      <a:prstDash val="solid"/>
                      <a:round/>
                      <a:headEnd type="none" w="sm" len="sm"/>
                      <a:tailEnd type="none" w="sm" len="sm"/>
                    </a:lnL>
                    <a:lnR w="9525" cap="flat" cmpd="sng">
                      <a:solidFill>
                        <a:srgbClr val="E2E2E2"/>
                      </a:solidFill>
                      <a:prstDash val="solid"/>
                      <a:round/>
                      <a:headEnd type="none" w="sm" len="sm"/>
                      <a:tailEnd type="none" w="sm" len="sm"/>
                    </a:lnR>
                    <a:lnT w="9525" cap="flat" cmpd="sng">
                      <a:solidFill>
                        <a:srgbClr val="E2E2E2"/>
                      </a:solidFill>
                      <a:prstDash val="solid"/>
                      <a:round/>
                      <a:headEnd type="none" w="sm" len="sm"/>
                      <a:tailEnd type="none" w="sm" len="sm"/>
                    </a:lnT>
                    <a:lnB w="9525" cap="flat" cmpd="sng">
                      <a:solidFill>
                        <a:srgbClr val="E2E2E2"/>
                      </a:solidFill>
                      <a:prstDash val="solid"/>
                      <a:round/>
                      <a:headEnd type="none" w="sm" len="sm"/>
                      <a:tailEnd type="none" w="sm" len="sm"/>
                    </a:lnB>
                  </a:tcPr>
                </a:tc>
              </a:tr>
              <a:tr h="381000">
                <a:tc>
                  <a:txBody>
                    <a:bodyPr/>
                    <a:lstStyle/>
                    <a:p>
                      <a:pPr marL="0" lvl="0" indent="0" algn="l" rtl="0">
                        <a:lnSpc>
                          <a:spcPct val="115000"/>
                        </a:lnSpc>
                        <a:spcBef>
                          <a:spcPts val="0"/>
                        </a:spcBef>
                        <a:spcAft>
                          <a:spcPts val="1900"/>
                        </a:spcAft>
                        <a:buNone/>
                      </a:pPr>
                      <a:r>
                        <a:rPr lang="en" sz="1200">
                          <a:solidFill>
                            <a:srgbClr val="212127"/>
                          </a:solidFill>
                          <a:highlight>
                            <a:srgbClr val="FFFFFF"/>
                          </a:highlight>
                          <a:latin typeface="Montserrat"/>
                          <a:ea typeface="Montserrat"/>
                          <a:cs typeface="Montserrat"/>
                          <a:sym typeface="Montserrat"/>
                        </a:rPr>
                        <a:t>It can be easily separated with a linear line.</a:t>
                      </a:r>
                      <a:endParaRPr sz="1200">
                        <a:solidFill>
                          <a:srgbClr val="212127"/>
                        </a:solidFill>
                        <a:highlight>
                          <a:srgbClr val="FFFFFF"/>
                        </a:highlight>
                        <a:latin typeface="Montserrat"/>
                        <a:ea typeface="Montserrat"/>
                        <a:cs typeface="Montserrat"/>
                        <a:sym typeface="Montserrat"/>
                      </a:endParaRPr>
                    </a:p>
                  </a:txBody>
                  <a:tcPr marL="95250" marR="95250" marT="95250" marB="95250">
                    <a:lnL w="9525" cap="flat" cmpd="sng">
                      <a:solidFill>
                        <a:srgbClr val="E2E2E2"/>
                      </a:solidFill>
                      <a:prstDash val="solid"/>
                      <a:round/>
                      <a:headEnd type="none" w="sm" len="sm"/>
                      <a:tailEnd type="none" w="sm" len="sm"/>
                    </a:lnL>
                    <a:lnR w="9525" cap="flat" cmpd="sng">
                      <a:solidFill>
                        <a:srgbClr val="E2E2E2"/>
                      </a:solidFill>
                      <a:prstDash val="solid"/>
                      <a:round/>
                      <a:headEnd type="none" w="sm" len="sm"/>
                      <a:tailEnd type="none" w="sm" len="sm"/>
                    </a:lnR>
                    <a:lnT w="9525" cap="flat" cmpd="sng">
                      <a:solidFill>
                        <a:srgbClr val="E2E2E2"/>
                      </a:solidFill>
                      <a:prstDash val="solid"/>
                      <a:round/>
                      <a:headEnd type="none" w="sm" len="sm"/>
                      <a:tailEnd type="none" w="sm" len="sm"/>
                    </a:lnT>
                    <a:lnB w="9525" cap="flat" cmpd="sng">
                      <a:solidFill>
                        <a:srgbClr val="E2E2E2"/>
                      </a:solidFill>
                      <a:prstDash val="solid"/>
                      <a:round/>
                      <a:headEnd type="none" w="sm" len="sm"/>
                      <a:tailEnd type="none" w="sm" len="sm"/>
                    </a:lnB>
                  </a:tcPr>
                </a:tc>
                <a:tc>
                  <a:txBody>
                    <a:bodyPr/>
                    <a:lstStyle/>
                    <a:p>
                      <a:pPr marL="0" lvl="0" indent="0" algn="l" rtl="0">
                        <a:lnSpc>
                          <a:spcPct val="115000"/>
                        </a:lnSpc>
                        <a:spcBef>
                          <a:spcPts val="0"/>
                        </a:spcBef>
                        <a:spcAft>
                          <a:spcPts val="1900"/>
                        </a:spcAft>
                        <a:buNone/>
                      </a:pPr>
                      <a:r>
                        <a:rPr lang="en" sz="1200">
                          <a:solidFill>
                            <a:srgbClr val="212127"/>
                          </a:solidFill>
                          <a:highlight>
                            <a:srgbClr val="FFFFFF"/>
                          </a:highlight>
                          <a:latin typeface="Montserrat"/>
                          <a:ea typeface="Montserrat"/>
                          <a:cs typeface="Montserrat"/>
                          <a:sym typeface="Montserrat"/>
                        </a:rPr>
                        <a:t>It cannot be easily separated with a linear line.</a:t>
                      </a:r>
                      <a:endParaRPr sz="1200">
                        <a:solidFill>
                          <a:srgbClr val="212127"/>
                        </a:solidFill>
                        <a:highlight>
                          <a:srgbClr val="FFFFFF"/>
                        </a:highlight>
                        <a:latin typeface="Montserrat"/>
                        <a:ea typeface="Montserrat"/>
                        <a:cs typeface="Montserrat"/>
                        <a:sym typeface="Montserrat"/>
                      </a:endParaRPr>
                    </a:p>
                  </a:txBody>
                  <a:tcPr marL="95250" marR="95250" marT="95250" marB="95250">
                    <a:lnL w="9525" cap="flat" cmpd="sng">
                      <a:solidFill>
                        <a:srgbClr val="E2E2E2"/>
                      </a:solidFill>
                      <a:prstDash val="solid"/>
                      <a:round/>
                      <a:headEnd type="none" w="sm" len="sm"/>
                      <a:tailEnd type="none" w="sm" len="sm"/>
                    </a:lnL>
                    <a:lnR w="9525" cap="flat" cmpd="sng">
                      <a:solidFill>
                        <a:srgbClr val="E2E2E2"/>
                      </a:solidFill>
                      <a:prstDash val="solid"/>
                      <a:round/>
                      <a:headEnd type="none" w="sm" len="sm"/>
                      <a:tailEnd type="none" w="sm" len="sm"/>
                    </a:lnR>
                    <a:lnT w="9525" cap="flat" cmpd="sng">
                      <a:solidFill>
                        <a:srgbClr val="E2E2E2"/>
                      </a:solidFill>
                      <a:prstDash val="solid"/>
                      <a:round/>
                      <a:headEnd type="none" w="sm" len="sm"/>
                      <a:tailEnd type="none" w="sm" len="sm"/>
                    </a:lnT>
                    <a:lnB w="9525" cap="flat" cmpd="sng">
                      <a:solidFill>
                        <a:srgbClr val="E2E2E2"/>
                      </a:solidFill>
                      <a:prstDash val="solid"/>
                      <a:round/>
                      <a:headEnd type="none" w="sm" len="sm"/>
                      <a:tailEnd type="none" w="sm" len="sm"/>
                    </a:lnB>
                  </a:tcPr>
                </a:tc>
              </a:tr>
              <a:tr h="381000">
                <a:tc>
                  <a:txBody>
                    <a:bodyPr/>
                    <a:lstStyle/>
                    <a:p>
                      <a:pPr marL="0" lvl="0" indent="0" algn="l" rtl="0">
                        <a:lnSpc>
                          <a:spcPct val="115000"/>
                        </a:lnSpc>
                        <a:spcBef>
                          <a:spcPts val="0"/>
                        </a:spcBef>
                        <a:spcAft>
                          <a:spcPts val="1900"/>
                        </a:spcAft>
                        <a:buNone/>
                      </a:pPr>
                      <a:r>
                        <a:rPr lang="en" sz="1200">
                          <a:solidFill>
                            <a:srgbClr val="212127"/>
                          </a:solidFill>
                          <a:highlight>
                            <a:srgbClr val="FFFFFF"/>
                          </a:highlight>
                          <a:latin typeface="Montserrat"/>
                          <a:ea typeface="Montserrat"/>
                          <a:cs typeface="Montserrat"/>
                          <a:sym typeface="Montserrat"/>
                        </a:rPr>
                        <a:t>Data is classified with the help of hyperplane.</a:t>
                      </a:r>
                      <a:endParaRPr sz="1200">
                        <a:solidFill>
                          <a:srgbClr val="212127"/>
                        </a:solidFill>
                        <a:highlight>
                          <a:srgbClr val="FFFFFF"/>
                        </a:highlight>
                        <a:latin typeface="Montserrat"/>
                        <a:ea typeface="Montserrat"/>
                        <a:cs typeface="Montserrat"/>
                        <a:sym typeface="Montserrat"/>
                      </a:endParaRPr>
                    </a:p>
                  </a:txBody>
                  <a:tcPr marL="95250" marR="95250" marT="95250" marB="95250">
                    <a:lnL w="9525" cap="flat" cmpd="sng">
                      <a:solidFill>
                        <a:srgbClr val="E2E2E2"/>
                      </a:solidFill>
                      <a:prstDash val="solid"/>
                      <a:round/>
                      <a:headEnd type="none" w="sm" len="sm"/>
                      <a:tailEnd type="none" w="sm" len="sm"/>
                    </a:lnL>
                    <a:lnR w="9525" cap="flat" cmpd="sng">
                      <a:solidFill>
                        <a:srgbClr val="E2E2E2"/>
                      </a:solidFill>
                      <a:prstDash val="solid"/>
                      <a:round/>
                      <a:headEnd type="none" w="sm" len="sm"/>
                      <a:tailEnd type="none" w="sm" len="sm"/>
                    </a:lnR>
                    <a:lnT w="9525" cap="flat" cmpd="sng">
                      <a:solidFill>
                        <a:srgbClr val="E2E2E2"/>
                      </a:solidFill>
                      <a:prstDash val="solid"/>
                      <a:round/>
                      <a:headEnd type="none" w="sm" len="sm"/>
                      <a:tailEnd type="none" w="sm" len="sm"/>
                    </a:lnT>
                    <a:lnB w="9525" cap="flat" cmpd="sng">
                      <a:solidFill>
                        <a:srgbClr val="E2E2E2"/>
                      </a:solidFill>
                      <a:prstDash val="solid"/>
                      <a:round/>
                      <a:headEnd type="none" w="sm" len="sm"/>
                      <a:tailEnd type="none" w="sm" len="sm"/>
                    </a:lnB>
                  </a:tcPr>
                </a:tc>
                <a:tc>
                  <a:txBody>
                    <a:bodyPr/>
                    <a:lstStyle/>
                    <a:p>
                      <a:pPr marL="0" lvl="0" indent="0" algn="l" rtl="0">
                        <a:lnSpc>
                          <a:spcPct val="115000"/>
                        </a:lnSpc>
                        <a:spcBef>
                          <a:spcPts val="0"/>
                        </a:spcBef>
                        <a:spcAft>
                          <a:spcPts val="1900"/>
                        </a:spcAft>
                        <a:buNone/>
                      </a:pPr>
                      <a:r>
                        <a:rPr lang="en" sz="1200">
                          <a:solidFill>
                            <a:srgbClr val="212127"/>
                          </a:solidFill>
                          <a:highlight>
                            <a:srgbClr val="FFFFFF"/>
                          </a:highlight>
                          <a:latin typeface="Montserrat"/>
                          <a:ea typeface="Montserrat"/>
                          <a:cs typeface="Montserrat"/>
                          <a:sym typeface="Montserrat"/>
                        </a:rPr>
                        <a:t>We use Kernels to make non-separable data into separable data.</a:t>
                      </a:r>
                      <a:endParaRPr sz="1200">
                        <a:solidFill>
                          <a:srgbClr val="212127"/>
                        </a:solidFill>
                        <a:highlight>
                          <a:srgbClr val="FFFFFF"/>
                        </a:highlight>
                        <a:latin typeface="Montserrat"/>
                        <a:ea typeface="Montserrat"/>
                        <a:cs typeface="Montserrat"/>
                        <a:sym typeface="Montserrat"/>
                      </a:endParaRPr>
                    </a:p>
                  </a:txBody>
                  <a:tcPr marL="95250" marR="95250" marT="95250" marB="95250">
                    <a:lnL w="9525" cap="flat" cmpd="sng">
                      <a:solidFill>
                        <a:srgbClr val="E2E2E2"/>
                      </a:solidFill>
                      <a:prstDash val="solid"/>
                      <a:round/>
                      <a:headEnd type="none" w="sm" len="sm"/>
                      <a:tailEnd type="none" w="sm" len="sm"/>
                    </a:lnL>
                    <a:lnR w="9525" cap="flat" cmpd="sng">
                      <a:solidFill>
                        <a:srgbClr val="E2E2E2"/>
                      </a:solidFill>
                      <a:prstDash val="solid"/>
                      <a:round/>
                      <a:headEnd type="none" w="sm" len="sm"/>
                      <a:tailEnd type="none" w="sm" len="sm"/>
                    </a:lnR>
                    <a:lnT w="9525" cap="flat" cmpd="sng">
                      <a:solidFill>
                        <a:srgbClr val="E2E2E2"/>
                      </a:solidFill>
                      <a:prstDash val="solid"/>
                      <a:round/>
                      <a:headEnd type="none" w="sm" len="sm"/>
                      <a:tailEnd type="none" w="sm" len="sm"/>
                    </a:lnT>
                    <a:lnB w="9525" cap="flat" cmpd="sng">
                      <a:solidFill>
                        <a:srgbClr val="E2E2E2"/>
                      </a:solidFill>
                      <a:prstDash val="solid"/>
                      <a:round/>
                      <a:headEnd type="none" w="sm" len="sm"/>
                      <a:tailEnd type="none" w="sm" len="sm"/>
                    </a:lnB>
                  </a:tcPr>
                </a:tc>
              </a:tr>
              <a:tr h="381000">
                <a:tc>
                  <a:txBody>
                    <a:bodyPr/>
                    <a:lstStyle/>
                    <a:p>
                      <a:pPr marL="0" lvl="0" indent="0" algn="l" rtl="0">
                        <a:lnSpc>
                          <a:spcPct val="115000"/>
                        </a:lnSpc>
                        <a:spcBef>
                          <a:spcPts val="0"/>
                        </a:spcBef>
                        <a:spcAft>
                          <a:spcPts val="1900"/>
                        </a:spcAft>
                        <a:buNone/>
                      </a:pPr>
                      <a:r>
                        <a:rPr lang="en" sz="1200">
                          <a:solidFill>
                            <a:srgbClr val="212127"/>
                          </a:solidFill>
                          <a:highlight>
                            <a:srgbClr val="FFFFFF"/>
                          </a:highlight>
                          <a:latin typeface="Montserrat"/>
                          <a:ea typeface="Montserrat"/>
                          <a:cs typeface="Montserrat"/>
                          <a:sym typeface="Montserrat"/>
                        </a:rPr>
                        <a:t>Data can be easily classified by drawing a straight line.</a:t>
                      </a:r>
                      <a:endParaRPr sz="1200">
                        <a:solidFill>
                          <a:srgbClr val="212127"/>
                        </a:solidFill>
                        <a:highlight>
                          <a:srgbClr val="FFFFFF"/>
                        </a:highlight>
                        <a:latin typeface="Montserrat"/>
                        <a:ea typeface="Montserrat"/>
                        <a:cs typeface="Montserrat"/>
                        <a:sym typeface="Montserrat"/>
                      </a:endParaRPr>
                    </a:p>
                  </a:txBody>
                  <a:tcPr marL="95250" marR="95250" marT="95250" marB="95250">
                    <a:lnL w="9525" cap="flat" cmpd="sng">
                      <a:solidFill>
                        <a:srgbClr val="E2E2E2"/>
                      </a:solidFill>
                      <a:prstDash val="solid"/>
                      <a:round/>
                      <a:headEnd type="none" w="sm" len="sm"/>
                      <a:tailEnd type="none" w="sm" len="sm"/>
                    </a:lnL>
                    <a:lnR w="9525" cap="flat" cmpd="sng">
                      <a:solidFill>
                        <a:srgbClr val="E2E2E2"/>
                      </a:solidFill>
                      <a:prstDash val="solid"/>
                      <a:round/>
                      <a:headEnd type="none" w="sm" len="sm"/>
                      <a:tailEnd type="none" w="sm" len="sm"/>
                    </a:lnR>
                    <a:lnT w="9525" cap="flat" cmpd="sng">
                      <a:solidFill>
                        <a:srgbClr val="E2E2E2"/>
                      </a:solidFill>
                      <a:prstDash val="solid"/>
                      <a:round/>
                      <a:headEnd type="none" w="sm" len="sm"/>
                      <a:tailEnd type="none" w="sm" len="sm"/>
                    </a:lnT>
                    <a:lnB w="9525" cap="flat" cmpd="sng">
                      <a:solidFill>
                        <a:srgbClr val="E2E2E2"/>
                      </a:solidFill>
                      <a:prstDash val="solid"/>
                      <a:round/>
                      <a:headEnd type="none" w="sm" len="sm"/>
                      <a:tailEnd type="none" w="sm" len="sm"/>
                    </a:lnB>
                  </a:tcPr>
                </a:tc>
                <a:tc>
                  <a:txBody>
                    <a:bodyPr/>
                    <a:lstStyle/>
                    <a:p>
                      <a:pPr marL="0" lvl="0" indent="0" algn="l" rtl="0">
                        <a:lnSpc>
                          <a:spcPct val="115000"/>
                        </a:lnSpc>
                        <a:spcBef>
                          <a:spcPts val="0"/>
                        </a:spcBef>
                        <a:spcAft>
                          <a:spcPts val="1900"/>
                        </a:spcAft>
                        <a:buNone/>
                      </a:pPr>
                      <a:r>
                        <a:rPr lang="en" sz="1200">
                          <a:solidFill>
                            <a:srgbClr val="212127"/>
                          </a:solidFill>
                          <a:highlight>
                            <a:srgbClr val="FFFFFF"/>
                          </a:highlight>
                          <a:latin typeface="Montserrat"/>
                          <a:ea typeface="Montserrat"/>
                          <a:cs typeface="Montserrat"/>
                          <a:sym typeface="Montserrat"/>
                        </a:rPr>
                        <a:t>We map data into high dimensional space to classify.</a:t>
                      </a:r>
                      <a:endParaRPr sz="1200">
                        <a:solidFill>
                          <a:srgbClr val="212127"/>
                        </a:solidFill>
                        <a:highlight>
                          <a:srgbClr val="FFFFFF"/>
                        </a:highlight>
                        <a:latin typeface="Montserrat"/>
                        <a:ea typeface="Montserrat"/>
                        <a:cs typeface="Montserrat"/>
                        <a:sym typeface="Montserrat"/>
                      </a:endParaRPr>
                    </a:p>
                  </a:txBody>
                  <a:tcPr marL="95250" marR="95250" marT="95250" marB="95250">
                    <a:lnL w="9525" cap="flat" cmpd="sng">
                      <a:solidFill>
                        <a:srgbClr val="E2E2E2"/>
                      </a:solidFill>
                      <a:prstDash val="solid"/>
                      <a:round/>
                      <a:headEnd type="none" w="sm" len="sm"/>
                      <a:tailEnd type="none" w="sm" len="sm"/>
                    </a:lnL>
                    <a:lnR w="9525" cap="flat" cmpd="sng">
                      <a:solidFill>
                        <a:srgbClr val="E2E2E2"/>
                      </a:solidFill>
                      <a:prstDash val="solid"/>
                      <a:round/>
                      <a:headEnd type="none" w="sm" len="sm"/>
                      <a:tailEnd type="none" w="sm" len="sm"/>
                    </a:lnR>
                    <a:lnT w="9525" cap="flat" cmpd="sng">
                      <a:solidFill>
                        <a:srgbClr val="E2E2E2"/>
                      </a:solidFill>
                      <a:prstDash val="solid"/>
                      <a:round/>
                      <a:headEnd type="none" w="sm" len="sm"/>
                      <a:tailEnd type="none" w="sm" len="sm"/>
                    </a:lnT>
                    <a:lnB w="9525" cap="flat" cmpd="sng">
                      <a:solidFill>
                        <a:srgbClr val="E2E2E2"/>
                      </a:solidFill>
                      <a:prstDash val="solid"/>
                      <a:round/>
                      <a:headEnd type="none" w="sm" len="sm"/>
                      <a:tailEnd type="none" w="sm" len="sm"/>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SVM</a:t>
            </a:r>
            <a:endParaRPr/>
          </a:p>
        </p:txBody>
      </p:sp>
      <p:sp>
        <p:nvSpPr>
          <p:cNvPr id="181" name="Google Shape;181;p3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93700" algn="l" rtl="0">
              <a:lnSpc>
                <a:spcPct val="100000"/>
              </a:lnSpc>
              <a:spcBef>
                <a:spcPts val="500"/>
              </a:spcBef>
              <a:spcAft>
                <a:spcPts val="0"/>
              </a:spcAft>
              <a:buClr>
                <a:srgbClr val="9C5252"/>
              </a:buClr>
              <a:buSzPts val="2600"/>
              <a:buFont typeface="Noto Sans Symbols"/>
              <a:buChar char="-"/>
            </a:pPr>
            <a:r>
              <a:rPr lang="en" sz="2600">
                <a:solidFill>
                  <a:srgbClr val="000000"/>
                </a:solidFill>
                <a:latin typeface="Calibri"/>
                <a:ea typeface="Calibri"/>
                <a:cs typeface="Calibri"/>
                <a:sym typeface="Calibri"/>
              </a:rPr>
              <a:t>Can </a:t>
            </a:r>
            <a:r>
              <a:rPr lang="en" sz="2600" b="1">
                <a:solidFill>
                  <a:srgbClr val="000000"/>
                </a:solidFill>
                <a:latin typeface="Calibri"/>
                <a:ea typeface="Calibri"/>
                <a:cs typeface="Calibri"/>
                <a:sym typeface="Calibri"/>
              </a:rPr>
              <a:t>not</a:t>
            </a:r>
            <a:r>
              <a:rPr lang="en" sz="2600">
                <a:solidFill>
                  <a:srgbClr val="000000"/>
                </a:solidFill>
                <a:latin typeface="Calibri"/>
                <a:ea typeface="Calibri"/>
                <a:cs typeface="Calibri"/>
                <a:sym typeface="Calibri"/>
              </a:rPr>
              <a:t> find a hyperplane that </a:t>
            </a:r>
            <a:r>
              <a:rPr lang="en" sz="2600" b="1">
                <a:solidFill>
                  <a:srgbClr val="000000"/>
                </a:solidFill>
                <a:latin typeface="Calibri"/>
                <a:ea typeface="Calibri"/>
                <a:cs typeface="Calibri"/>
                <a:sym typeface="Calibri"/>
              </a:rPr>
              <a:t>linearly separate</a:t>
            </a:r>
            <a:r>
              <a:rPr lang="en" sz="2600">
                <a:solidFill>
                  <a:srgbClr val="000000"/>
                </a:solidFill>
                <a:latin typeface="Calibri"/>
                <a:ea typeface="Calibri"/>
                <a:cs typeface="Calibri"/>
                <a:sym typeface="Calibri"/>
              </a:rPr>
              <a:t> data-points. </a:t>
            </a:r>
            <a:endParaRPr/>
          </a:p>
        </p:txBody>
      </p:sp>
      <p:pic>
        <p:nvPicPr>
          <p:cNvPr id="182" name="Google Shape;182;p30"/>
          <p:cNvPicPr preferRelativeResize="0"/>
          <p:nvPr/>
        </p:nvPicPr>
        <p:blipFill>
          <a:blip r:embed="rId3">
            <a:alphaModFix/>
          </a:blip>
          <a:stretch>
            <a:fillRect/>
          </a:stretch>
        </p:blipFill>
        <p:spPr>
          <a:xfrm>
            <a:off x="5002475" y="896250"/>
            <a:ext cx="3777100" cy="36727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Kernel Function</a:t>
            </a:r>
            <a:endParaRPr/>
          </a:p>
        </p:txBody>
      </p:sp>
      <p:sp>
        <p:nvSpPr>
          <p:cNvPr id="188" name="Google Shape;188;p3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89" name="Google Shape;189;p31"/>
          <p:cNvPicPr preferRelativeResize="0"/>
          <p:nvPr/>
        </p:nvPicPr>
        <p:blipFill>
          <a:blip r:embed="rId3">
            <a:alphaModFix/>
          </a:blip>
          <a:stretch>
            <a:fillRect/>
          </a:stretch>
        </p:blipFill>
        <p:spPr>
          <a:xfrm>
            <a:off x="1999575" y="1266325"/>
            <a:ext cx="5144851" cy="3684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How to learn efficiently</a:t>
            </a:r>
            <a:endParaRPr dirty="0"/>
          </a:p>
        </p:txBody>
      </p:sp>
      <p:sp>
        <p:nvSpPr>
          <p:cNvPr id="73" name="Google Shape;73;p1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Practice and practice more</a:t>
            </a:r>
            <a:endParaRPr dirty="0"/>
          </a:p>
          <a:p>
            <a:pPr marL="457200" lvl="0" indent="-342900" algn="l" rtl="0">
              <a:spcBef>
                <a:spcPts val="0"/>
              </a:spcBef>
              <a:spcAft>
                <a:spcPts val="0"/>
              </a:spcAft>
              <a:buSzPts val="1800"/>
              <a:buChar char="●"/>
            </a:pPr>
            <a:r>
              <a:rPr lang="en" dirty="0"/>
              <a:t>Go to: </a:t>
            </a:r>
            <a:r>
              <a:rPr lang="en" u="sng" dirty="0">
                <a:solidFill>
                  <a:schemeClr val="hlink"/>
                </a:solidFill>
                <a:hlinkClick r:id="rId3"/>
              </a:rPr>
              <a:t>https://scikit-learn.org/stable/supervised_learning.html#supervised-learning</a:t>
            </a:r>
            <a:endParaRPr dirty="0"/>
          </a:p>
          <a:p>
            <a:pPr marL="914400" lvl="1" indent="-317500" algn="l" rtl="0">
              <a:spcBef>
                <a:spcPts val="0"/>
              </a:spcBef>
              <a:spcAft>
                <a:spcPts val="0"/>
              </a:spcAft>
              <a:buSzPts val="1400"/>
              <a:buChar char="○"/>
            </a:pPr>
            <a:r>
              <a:rPr lang="en" dirty="0"/>
              <a:t>Practice each example one-by-one</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Exercises</a:t>
            </a:r>
            <a:endParaRPr/>
          </a:p>
        </p:txBody>
      </p:sp>
      <p:sp>
        <p:nvSpPr>
          <p:cNvPr id="195" name="Google Shape;195;p32"/>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lgn="l" rtl="0">
              <a:lnSpc>
                <a:spcPct val="100000"/>
              </a:lnSpc>
              <a:spcBef>
                <a:spcPts val="500"/>
              </a:spcBef>
              <a:spcAft>
                <a:spcPts val="0"/>
              </a:spcAft>
              <a:buNone/>
            </a:pPr>
            <a:r>
              <a:rPr lang="en" sz="2600">
                <a:solidFill>
                  <a:srgbClr val="000000"/>
                </a:solidFill>
                <a:latin typeface="Calibri"/>
                <a:ea typeface="Calibri"/>
                <a:cs typeface="Calibri"/>
                <a:sym typeface="Calibri"/>
              </a:rPr>
              <a:t>Apply SVM for sentiment classification:</a:t>
            </a:r>
            <a:endParaRPr sz="2600">
              <a:solidFill>
                <a:srgbClr val="000000"/>
              </a:solidFill>
              <a:latin typeface="Calibri"/>
              <a:ea typeface="Calibri"/>
              <a:cs typeface="Calibri"/>
              <a:sym typeface="Calibri"/>
            </a:endParaRPr>
          </a:p>
          <a:p>
            <a:pPr marL="457200" lvl="0" indent="-393700" algn="l" rtl="0">
              <a:lnSpc>
                <a:spcPct val="100000"/>
              </a:lnSpc>
              <a:spcBef>
                <a:spcPts val="500"/>
              </a:spcBef>
              <a:spcAft>
                <a:spcPts val="0"/>
              </a:spcAft>
              <a:buClr>
                <a:srgbClr val="9C5252"/>
              </a:buClr>
              <a:buSzPts val="2600"/>
              <a:buFont typeface="Noto Sans Symbols"/>
              <a:buChar char="-"/>
            </a:pPr>
            <a:r>
              <a:rPr lang="en" sz="2600">
                <a:solidFill>
                  <a:srgbClr val="000000"/>
                </a:solidFill>
                <a:latin typeface="Calibri"/>
                <a:ea typeface="Calibri"/>
                <a:cs typeface="Calibri"/>
                <a:sym typeface="Calibri"/>
              </a:rPr>
              <a:t>Dataset: </a:t>
            </a:r>
            <a:r>
              <a:rPr lang="en" sz="2600" b="1">
                <a:solidFill>
                  <a:srgbClr val="000000"/>
                </a:solidFill>
                <a:latin typeface="Calibri"/>
                <a:ea typeface="Calibri"/>
                <a:cs typeface="Calibri"/>
                <a:sym typeface="Calibri"/>
              </a:rPr>
              <a:t>tweet1000	csv</a:t>
            </a:r>
            <a:r>
              <a:rPr lang="en" sz="2600">
                <a:solidFill>
                  <a:srgbClr val="000000"/>
                </a:solidFill>
                <a:latin typeface="Calibri"/>
                <a:ea typeface="Calibri"/>
                <a:cs typeface="Calibri"/>
                <a:sym typeface="Calibri"/>
              </a:rPr>
              <a:t> (</a:t>
            </a:r>
            <a:r>
              <a:rPr lang="en" sz="2600" b="1">
                <a:solidFill>
                  <a:srgbClr val="000000"/>
                </a:solidFill>
                <a:latin typeface="Calibri"/>
                <a:ea typeface="Calibri"/>
                <a:cs typeface="Calibri"/>
                <a:sym typeface="Calibri"/>
              </a:rPr>
              <a:t>1000 documents</a:t>
            </a:r>
            <a:r>
              <a:rPr lang="en" sz="2600">
                <a:solidFill>
                  <a:srgbClr val="000000"/>
                </a:solidFill>
                <a:latin typeface="Calibri"/>
                <a:ea typeface="Calibri"/>
                <a:cs typeface="Calibri"/>
                <a:sym typeface="Calibri"/>
              </a:rPr>
              <a:t>)</a:t>
            </a:r>
            <a:endParaRPr sz="2600">
              <a:solidFill>
                <a:srgbClr val="000000"/>
              </a:solidFill>
              <a:latin typeface="Calibri"/>
              <a:ea typeface="Calibri"/>
              <a:cs typeface="Calibri"/>
              <a:sym typeface="Calibri"/>
            </a:endParaRPr>
          </a:p>
          <a:p>
            <a:pPr marL="457200" lvl="0" indent="-393700" algn="l" rtl="0">
              <a:lnSpc>
                <a:spcPct val="100000"/>
              </a:lnSpc>
              <a:spcBef>
                <a:spcPts val="0"/>
              </a:spcBef>
              <a:spcAft>
                <a:spcPts val="0"/>
              </a:spcAft>
              <a:buClr>
                <a:srgbClr val="9C5252"/>
              </a:buClr>
              <a:buSzPts val="2600"/>
              <a:buFont typeface="Noto Sans Symbols"/>
              <a:buChar char="-"/>
            </a:pPr>
            <a:r>
              <a:rPr lang="en" sz="2600">
                <a:solidFill>
                  <a:srgbClr val="000000"/>
                </a:solidFill>
                <a:latin typeface="Calibri"/>
                <a:ea typeface="Calibri"/>
                <a:cs typeface="Calibri"/>
                <a:sym typeface="Calibri"/>
              </a:rPr>
              <a:t>Algorithm: Compare between </a:t>
            </a:r>
            <a:r>
              <a:rPr lang="en" sz="2600" b="1">
                <a:solidFill>
                  <a:srgbClr val="000000"/>
                </a:solidFill>
                <a:latin typeface="Calibri"/>
                <a:ea typeface="Calibri"/>
                <a:cs typeface="Calibri"/>
                <a:sym typeface="Calibri"/>
              </a:rPr>
              <a:t>SVM</a:t>
            </a:r>
            <a:r>
              <a:rPr lang="en" sz="2600">
                <a:solidFill>
                  <a:srgbClr val="000000"/>
                </a:solidFill>
                <a:latin typeface="Calibri"/>
                <a:ea typeface="Calibri"/>
                <a:cs typeface="Calibri"/>
                <a:sym typeface="Calibri"/>
              </a:rPr>
              <a:t> and </a:t>
            </a:r>
            <a:r>
              <a:rPr lang="en" sz="2600" b="1">
                <a:solidFill>
                  <a:srgbClr val="000000"/>
                </a:solidFill>
                <a:latin typeface="Calibri"/>
                <a:ea typeface="Calibri"/>
                <a:cs typeface="Calibri"/>
                <a:sym typeface="Calibri"/>
              </a:rPr>
              <a:t>Linear Model</a:t>
            </a:r>
            <a:r>
              <a:rPr lang="en" sz="2600">
                <a:solidFill>
                  <a:srgbClr val="000000"/>
                </a:solidFill>
                <a:latin typeface="Calibri"/>
                <a:ea typeface="Calibri"/>
                <a:cs typeface="Calibri"/>
                <a:sym typeface="Calibri"/>
              </a:rPr>
              <a:t> (accuracy, precision, recall, training time)</a:t>
            </a:r>
            <a:endParaRPr sz="2600">
              <a:solidFill>
                <a:srgbClr val="000000"/>
              </a:solidFill>
              <a:latin typeface="Calibri"/>
              <a:ea typeface="Calibri"/>
              <a:cs typeface="Calibri"/>
              <a:sym typeface="Calibri"/>
            </a:endParaRPr>
          </a:p>
          <a:p>
            <a:pPr marL="457200" lvl="0" indent="-393700" algn="l" rtl="0">
              <a:lnSpc>
                <a:spcPct val="100000"/>
              </a:lnSpc>
              <a:spcBef>
                <a:spcPts val="0"/>
              </a:spcBef>
              <a:spcAft>
                <a:spcPts val="0"/>
              </a:spcAft>
              <a:buClr>
                <a:srgbClr val="9C5252"/>
              </a:buClr>
              <a:buSzPts val="2600"/>
              <a:buFont typeface="Noto Sans Symbols"/>
              <a:buChar char="-"/>
            </a:pPr>
            <a:r>
              <a:rPr lang="en" sz="2600">
                <a:solidFill>
                  <a:srgbClr val="000000"/>
                </a:solidFill>
                <a:latin typeface="Calibri"/>
                <a:ea typeface="Calibri"/>
                <a:cs typeface="Calibri"/>
                <a:sym typeface="Calibri"/>
              </a:rPr>
              <a:t>Feature extraction : Try both Bag-of-words and TF-IDF.</a:t>
            </a:r>
            <a:endParaRPr sz="2600">
              <a:solidFill>
                <a:srgbClr val="000000"/>
              </a:solidFill>
              <a:latin typeface="Calibri"/>
              <a:ea typeface="Calibri"/>
              <a:cs typeface="Calibri"/>
              <a:sym typeface="Calibri"/>
            </a:endParaRPr>
          </a:p>
          <a:p>
            <a:pPr marL="0" lvl="0" indent="0" algn="l" rtl="0">
              <a:spcBef>
                <a:spcPts val="0"/>
              </a:spcBef>
              <a:spcAft>
                <a:spcPts val="160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Homework (continue)</a:t>
            </a:r>
            <a:endParaRPr/>
          </a:p>
        </p:txBody>
      </p:sp>
      <p:sp>
        <p:nvSpPr>
          <p:cNvPr id="201" name="Google Shape;201;p3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Do you want more Maths in the slides?</a:t>
            </a:r>
            <a:endParaRPr/>
          </a:p>
          <a:p>
            <a:pPr marL="457200" lvl="0" indent="-342900" algn="l" rtl="0">
              <a:spcBef>
                <a:spcPts val="0"/>
              </a:spcBef>
              <a:spcAft>
                <a:spcPts val="0"/>
              </a:spcAft>
              <a:buSzPts val="1800"/>
              <a:buChar char="●"/>
            </a:pPr>
            <a:r>
              <a:rPr lang="en"/>
              <a:t>Which topics do you want to cover?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Well-known blogs</a:t>
            </a:r>
            <a:endParaRPr/>
          </a:p>
        </p:txBody>
      </p:sp>
      <p:sp>
        <p:nvSpPr>
          <p:cNvPr id="79" name="Google Shape;79;p1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For reading papers: </a:t>
            </a:r>
            <a:r>
              <a:rPr lang="en" u="sng">
                <a:solidFill>
                  <a:schemeClr val="hlink"/>
                </a:solidFill>
                <a:hlinkClick r:id="rId3"/>
              </a:rPr>
              <a:t>https://paperswithcode.com/</a:t>
            </a:r>
            <a:endParaRPr/>
          </a:p>
          <a:p>
            <a:pPr marL="457200" lvl="0" indent="-342900" algn="l" rtl="0">
              <a:spcBef>
                <a:spcPts val="0"/>
              </a:spcBef>
              <a:spcAft>
                <a:spcPts val="0"/>
              </a:spcAft>
              <a:buSzPts val="1800"/>
              <a:buChar char="●"/>
            </a:pPr>
            <a:r>
              <a:rPr lang="en"/>
              <a:t>NLP: </a:t>
            </a:r>
            <a:r>
              <a:rPr lang="en" u="sng">
                <a:solidFill>
                  <a:schemeClr val="hlink"/>
                </a:solidFill>
                <a:hlinkClick r:id="rId4"/>
              </a:rPr>
              <a:t>https://ruder.io/</a:t>
            </a:r>
            <a:endParaRPr/>
          </a:p>
          <a:p>
            <a:pPr marL="457200" lvl="0" indent="-342900" algn="l" rtl="0">
              <a:spcBef>
                <a:spcPts val="0"/>
              </a:spcBef>
              <a:spcAft>
                <a:spcPts val="0"/>
              </a:spcAft>
              <a:buSzPts val="1800"/>
              <a:buChar char="●"/>
            </a:pPr>
            <a:r>
              <a:rPr lang="en"/>
              <a:t>AI blog: </a:t>
            </a:r>
            <a:r>
              <a:rPr lang="en" u="sng">
                <a:solidFill>
                  <a:schemeClr val="hlink"/>
                </a:solidFill>
                <a:hlinkClick r:id="rId5"/>
              </a:rPr>
              <a:t>https://ai.googleblog.com/</a:t>
            </a:r>
            <a:r>
              <a:rPr lang="en"/>
              <a:t> </a:t>
            </a:r>
            <a:r>
              <a:rPr lang="en" u="sng">
                <a:solidFill>
                  <a:schemeClr val="hlink"/>
                </a:solidFill>
                <a:hlinkClick r:id="rId6"/>
              </a:rPr>
              <a:t>https://deepmind.com/blog</a:t>
            </a:r>
            <a:endParaRPr/>
          </a:p>
          <a:p>
            <a:pPr marL="457200" lvl="0" indent="-342900" algn="l" rtl="0">
              <a:spcBef>
                <a:spcPts val="0"/>
              </a:spcBef>
              <a:spcAft>
                <a:spcPts val="0"/>
              </a:spcAft>
              <a:buSzPts val="1800"/>
              <a:buChar char="●"/>
            </a:pPr>
            <a:r>
              <a:rPr lang="en"/>
              <a:t>Blog: </a:t>
            </a:r>
            <a:r>
              <a:rPr lang="en" u="sng">
                <a:solidFill>
                  <a:schemeClr val="hlink"/>
                </a:solidFill>
                <a:hlinkClick r:id="rId7"/>
              </a:rPr>
              <a:t>https://huyenchip.com/blog/</a:t>
            </a:r>
            <a:endParaRPr/>
          </a:p>
          <a:p>
            <a:pPr marL="457200" lvl="0" indent="-342900" algn="l" rtl="0">
              <a:spcBef>
                <a:spcPts val="0"/>
              </a:spcBef>
              <a:spcAft>
                <a:spcPts val="0"/>
              </a:spcAft>
              <a:buSzPts val="1800"/>
              <a:buChar char="●"/>
            </a:pPr>
            <a:r>
              <a:rPr lang="en"/>
              <a:t>https://blog.feedspot.com/machine_learning_blogs/</a:t>
            </a:r>
            <a:endParaRPr/>
          </a:p>
          <a:p>
            <a:pPr marL="0" lvl="0" indent="0" algn="l" rtl="0">
              <a:spcBef>
                <a:spcPts val="160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Regression</a:t>
            </a:r>
            <a:endParaRPr/>
          </a:p>
          <a:p>
            <a:pPr marL="0" lvl="0" indent="0" algn="l" rtl="0">
              <a:spcBef>
                <a:spcPts val="0"/>
              </a:spcBef>
              <a:spcAft>
                <a:spcPts val="0"/>
              </a:spcAft>
              <a:buNone/>
            </a:pPr>
            <a:endParaRPr/>
          </a:p>
        </p:txBody>
      </p:sp>
      <p:sp>
        <p:nvSpPr>
          <p:cNvPr id="85" name="Google Shape;85;p1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01625" algn="l" rtl="0">
              <a:spcBef>
                <a:spcPts val="0"/>
              </a:spcBef>
              <a:spcAft>
                <a:spcPts val="0"/>
              </a:spcAft>
              <a:buSzPts val="1150"/>
              <a:buFont typeface="Verdana"/>
              <a:buChar char="●"/>
            </a:pPr>
            <a:r>
              <a:rPr lang="en" sz="1150">
                <a:solidFill>
                  <a:srgbClr val="000000"/>
                </a:solidFill>
                <a:highlight>
                  <a:srgbClr val="FFFFFF"/>
                </a:highlight>
                <a:latin typeface="Verdana"/>
                <a:ea typeface="Verdana"/>
                <a:cs typeface="Verdana"/>
                <a:sym typeface="Verdana"/>
              </a:rPr>
              <a:t>Regression is a supervised learning technique which helps in finding the correlation between variables and enables us to predict the continuous output variable based on the one or more predictor variables. </a:t>
            </a:r>
            <a:endParaRPr sz="1150">
              <a:solidFill>
                <a:srgbClr val="000000"/>
              </a:solidFill>
              <a:highlight>
                <a:srgbClr val="FFFFFF"/>
              </a:highlight>
              <a:latin typeface="Verdana"/>
              <a:ea typeface="Verdana"/>
              <a:cs typeface="Verdana"/>
              <a:sym typeface="Verdana"/>
            </a:endParaRPr>
          </a:p>
          <a:p>
            <a:pPr marL="914400" lvl="1" indent="-301625" algn="l" rtl="0">
              <a:spcBef>
                <a:spcPts val="0"/>
              </a:spcBef>
              <a:spcAft>
                <a:spcPts val="0"/>
              </a:spcAft>
              <a:buClr>
                <a:srgbClr val="000000"/>
              </a:buClr>
              <a:buSzPts val="1150"/>
              <a:buFont typeface="Verdana"/>
              <a:buChar char="○"/>
            </a:pPr>
            <a:r>
              <a:rPr lang="en" sz="1150" u="sng">
                <a:solidFill>
                  <a:srgbClr val="000000"/>
                </a:solidFill>
                <a:highlight>
                  <a:srgbClr val="FFFFFF"/>
                </a:highlight>
                <a:latin typeface="Verdana"/>
                <a:ea typeface="Verdana"/>
                <a:cs typeface="Verdana"/>
                <a:sym typeface="Verdana"/>
              </a:rPr>
              <a:t>For example:</a:t>
            </a:r>
            <a:r>
              <a:rPr lang="en" sz="1150">
                <a:solidFill>
                  <a:srgbClr val="000000"/>
                </a:solidFill>
                <a:highlight>
                  <a:srgbClr val="FFFFFF"/>
                </a:highlight>
                <a:latin typeface="Verdana"/>
                <a:ea typeface="Verdana"/>
                <a:cs typeface="Verdana"/>
                <a:sym typeface="Verdana"/>
              </a:rPr>
              <a:t>  Suppose there is a marketing company A, who does various advertisement every year and get sales on that. The below list shows the advertisement made by the company in the last 5 years and the corresponding sales:</a:t>
            </a:r>
            <a:endParaRPr sz="1150">
              <a:solidFill>
                <a:srgbClr val="000000"/>
              </a:solidFill>
              <a:highlight>
                <a:srgbClr val="FFFFFF"/>
              </a:highlight>
              <a:latin typeface="Verdana"/>
              <a:ea typeface="Verdana"/>
              <a:cs typeface="Verdana"/>
              <a:sym typeface="Verdana"/>
            </a:endParaRPr>
          </a:p>
          <a:p>
            <a:pPr marL="1828800" lvl="0" indent="0" algn="l" rtl="0">
              <a:spcBef>
                <a:spcPts val="1600"/>
              </a:spcBef>
              <a:spcAft>
                <a:spcPts val="0"/>
              </a:spcAft>
              <a:buNone/>
            </a:pPr>
            <a:endParaRPr sz="1150">
              <a:solidFill>
                <a:srgbClr val="000000"/>
              </a:solidFill>
              <a:highlight>
                <a:srgbClr val="FFFFFF"/>
              </a:highlight>
              <a:latin typeface="Verdana"/>
              <a:ea typeface="Verdana"/>
              <a:cs typeface="Verdana"/>
              <a:sym typeface="Verdana"/>
            </a:endParaRPr>
          </a:p>
          <a:p>
            <a:pPr marL="0" lvl="0" indent="0" algn="l" rtl="0">
              <a:spcBef>
                <a:spcPts val="1600"/>
              </a:spcBef>
              <a:spcAft>
                <a:spcPts val="1600"/>
              </a:spcAft>
              <a:buNone/>
            </a:pPr>
            <a:endParaRPr sz="1150">
              <a:solidFill>
                <a:srgbClr val="000000"/>
              </a:solidFill>
              <a:highlight>
                <a:srgbClr val="FFFFFF"/>
              </a:highlight>
              <a:latin typeface="Verdana"/>
              <a:ea typeface="Verdana"/>
              <a:cs typeface="Verdana"/>
              <a:sym typeface="Verdana"/>
            </a:endParaRPr>
          </a:p>
        </p:txBody>
      </p:sp>
      <p:pic>
        <p:nvPicPr>
          <p:cNvPr id="86" name="Google Shape;86;p16"/>
          <p:cNvPicPr preferRelativeResize="0"/>
          <p:nvPr/>
        </p:nvPicPr>
        <p:blipFill>
          <a:blip r:embed="rId3">
            <a:alphaModFix/>
          </a:blip>
          <a:stretch>
            <a:fillRect/>
          </a:stretch>
        </p:blipFill>
        <p:spPr>
          <a:xfrm>
            <a:off x="1733821" y="2706671"/>
            <a:ext cx="2293275" cy="2293275"/>
          </a:xfrm>
          <a:prstGeom prst="rect">
            <a:avLst/>
          </a:prstGeom>
          <a:noFill/>
          <a:ln>
            <a:noFill/>
          </a:ln>
        </p:spPr>
      </p:pic>
      <p:pic>
        <p:nvPicPr>
          <p:cNvPr id="87" name="Google Shape;87;p16"/>
          <p:cNvPicPr preferRelativeResize="0"/>
          <p:nvPr/>
        </p:nvPicPr>
        <p:blipFill>
          <a:blip r:embed="rId4">
            <a:alphaModFix/>
          </a:blip>
          <a:stretch>
            <a:fillRect/>
          </a:stretch>
        </p:blipFill>
        <p:spPr>
          <a:xfrm>
            <a:off x="5245000" y="2571750"/>
            <a:ext cx="3265200" cy="2448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Linear Regression</a:t>
            </a:r>
            <a:endParaRPr/>
          </a:p>
        </p:txBody>
      </p:sp>
      <p:sp>
        <p:nvSpPr>
          <p:cNvPr id="93" name="Google Shape;93;p1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457200" marR="25400" lvl="0" indent="-301625" algn="l" rtl="0">
              <a:lnSpc>
                <a:spcPct val="163043"/>
              </a:lnSpc>
              <a:spcBef>
                <a:spcPts val="1600"/>
              </a:spcBef>
              <a:spcAft>
                <a:spcPts val="0"/>
              </a:spcAft>
              <a:buClr>
                <a:srgbClr val="000000"/>
              </a:buClr>
              <a:buSzPts val="1150"/>
              <a:buFont typeface="Verdana"/>
              <a:buChar char="●"/>
            </a:pPr>
            <a:r>
              <a:rPr lang="en" sz="1150" b="1">
                <a:solidFill>
                  <a:srgbClr val="000000"/>
                </a:solidFill>
                <a:highlight>
                  <a:srgbClr val="FFFFFF"/>
                </a:highlight>
                <a:latin typeface="Verdana"/>
                <a:ea typeface="Verdana"/>
                <a:cs typeface="Verdana"/>
                <a:sym typeface="Verdana"/>
              </a:rPr>
              <a:t>Outliers:</a:t>
            </a:r>
            <a:r>
              <a:rPr lang="en" sz="1150">
                <a:solidFill>
                  <a:srgbClr val="000000"/>
                </a:solidFill>
                <a:highlight>
                  <a:srgbClr val="FFFFFF"/>
                </a:highlight>
                <a:latin typeface="Verdana"/>
                <a:ea typeface="Verdana"/>
                <a:cs typeface="Verdana"/>
                <a:sym typeface="Verdana"/>
              </a:rPr>
              <a:t> Outlier is an observation which contains either very low value or very high value in comparison to other observed values. An outlier may hamper the result, so it should be avoided.</a:t>
            </a:r>
            <a:endParaRPr sz="1150">
              <a:solidFill>
                <a:srgbClr val="000000"/>
              </a:solidFill>
              <a:highlight>
                <a:srgbClr val="FFFFFF"/>
              </a:highlight>
              <a:latin typeface="Verdana"/>
              <a:ea typeface="Verdana"/>
              <a:cs typeface="Verdana"/>
              <a:sym typeface="Verdana"/>
            </a:endParaRPr>
          </a:p>
          <a:p>
            <a:pPr marL="457200" marR="25400" lvl="0" indent="-301625" algn="l" rtl="0">
              <a:lnSpc>
                <a:spcPct val="163043"/>
              </a:lnSpc>
              <a:spcBef>
                <a:spcPts val="0"/>
              </a:spcBef>
              <a:spcAft>
                <a:spcPts val="0"/>
              </a:spcAft>
              <a:buClr>
                <a:srgbClr val="000000"/>
              </a:buClr>
              <a:buSzPts val="1150"/>
              <a:buFont typeface="Verdana"/>
              <a:buChar char="●"/>
            </a:pPr>
            <a:r>
              <a:rPr lang="en" sz="1150" b="1">
                <a:solidFill>
                  <a:srgbClr val="000000"/>
                </a:solidFill>
                <a:highlight>
                  <a:srgbClr val="FFFFFF"/>
                </a:highlight>
                <a:latin typeface="Verdana"/>
                <a:ea typeface="Verdana"/>
                <a:cs typeface="Verdana"/>
                <a:sym typeface="Verdana"/>
              </a:rPr>
              <a:t>Multicollinearity:</a:t>
            </a:r>
            <a:r>
              <a:rPr lang="en" sz="1150">
                <a:solidFill>
                  <a:srgbClr val="000000"/>
                </a:solidFill>
                <a:highlight>
                  <a:srgbClr val="FFFFFF"/>
                </a:highlight>
                <a:latin typeface="Verdana"/>
                <a:ea typeface="Verdana"/>
                <a:cs typeface="Verdana"/>
                <a:sym typeface="Verdana"/>
              </a:rPr>
              <a:t> If the independent variables are highly correlated with each other than other variables, then such condition is called Multicollinearity. It should not be present in the dataset, because it creates problem while ranking the most affecting variable.</a:t>
            </a:r>
            <a:endParaRPr sz="1150">
              <a:solidFill>
                <a:srgbClr val="000000"/>
              </a:solidFill>
              <a:highlight>
                <a:srgbClr val="FFFFFF"/>
              </a:highlight>
              <a:latin typeface="Verdana"/>
              <a:ea typeface="Verdana"/>
              <a:cs typeface="Verdana"/>
              <a:sym typeface="Verdana"/>
            </a:endParaRPr>
          </a:p>
          <a:p>
            <a:pPr marL="457200" marR="25400" lvl="0" indent="-301625" algn="l" rtl="0">
              <a:lnSpc>
                <a:spcPct val="163043"/>
              </a:lnSpc>
              <a:spcBef>
                <a:spcPts val="0"/>
              </a:spcBef>
              <a:spcAft>
                <a:spcPts val="0"/>
              </a:spcAft>
              <a:buClr>
                <a:srgbClr val="000000"/>
              </a:buClr>
              <a:buSzPts val="1150"/>
              <a:buFont typeface="Verdana"/>
              <a:buChar char="●"/>
            </a:pPr>
            <a:r>
              <a:rPr lang="en" sz="1150" b="1">
                <a:solidFill>
                  <a:srgbClr val="000000"/>
                </a:solidFill>
                <a:highlight>
                  <a:srgbClr val="FFFFFF"/>
                </a:highlight>
                <a:latin typeface="Verdana"/>
                <a:ea typeface="Verdana"/>
                <a:cs typeface="Verdana"/>
                <a:sym typeface="Verdana"/>
              </a:rPr>
              <a:t>Underfitting and Overfitting:</a:t>
            </a:r>
            <a:r>
              <a:rPr lang="en" sz="1150">
                <a:solidFill>
                  <a:srgbClr val="000000"/>
                </a:solidFill>
                <a:highlight>
                  <a:srgbClr val="FFFFFF"/>
                </a:highlight>
                <a:latin typeface="Verdana"/>
                <a:ea typeface="Verdana"/>
                <a:cs typeface="Verdana"/>
                <a:sym typeface="Verdana"/>
              </a:rPr>
              <a:t> If our algorithm works well with the training dataset but not well with test dataset, then such problem is called </a:t>
            </a:r>
            <a:r>
              <a:rPr lang="en" sz="1150" b="1">
                <a:solidFill>
                  <a:srgbClr val="000000"/>
                </a:solidFill>
                <a:highlight>
                  <a:srgbClr val="FFFFFF"/>
                </a:highlight>
                <a:latin typeface="Verdana"/>
                <a:ea typeface="Verdana"/>
                <a:cs typeface="Verdana"/>
                <a:sym typeface="Verdana"/>
              </a:rPr>
              <a:t>Overfitting</a:t>
            </a:r>
            <a:r>
              <a:rPr lang="en" sz="1150">
                <a:solidFill>
                  <a:srgbClr val="000000"/>
                </a:solidFill>
                <a:highlight>
                  <a:srgbClr val="FFFFFF"/>
                </a:highlight>
                <a:latin typeface="Verdana"/>
                <a:ea typeface="Verdana"/>
                <a:cs typeface="Verdana"/>
                <a:sym typeface="Verdana"/>
              </a:rPr>
              <a:t>. And if our algorithm does not perform well even with training dataset, then such problem is called </a:t>
            </a:r>
            <a:r>
              <a:rPr lang="en" sz="1150" b="1">
                <a:solidFill>
                  <a:srgbClr val="000000"/>
                </a:solidFill>
                <a:highlight>
                  <a:srgbClr val="FFFFFF"/>
                </a:highlight>
                <a:latin typeface="Verdana"/>
                <a:ea typeface="Verdana"/>
                <a:cs typeface="Verdana"/>
                <a:sym typeface="Verdana"/>
              </a:rPr>
              <a:t>underfitting</a:t>
            </a:r>
            <a:r>
              <a:rPr lang="en" sz="1150">
                <a:solidFill>
                  <a:srgbClr val="000000"/>
                </a:solidFill>
                <a:highlight>
                  <a:srgbClr val="FFFFFF"/>
                </a:highlight>
                <a:latin typeface="Verdana"/>
                <a:ea typeface="Verdana"/>
                <a:cs typeface="Verdana"/>
                <a:sym typeface="Verdana"/>
              </a:rPr>
              <a:t>.</a:t>
            </a:r>
            <a:endParaRPr sz="1150">
              <a:solidFill>
                <a:srgbClr val="000000"/>
              </a:solidFill>
              <a:highlight>
                <a:srgbClr val="FFFFFF"/>
              </a:highlight>
              <a:latin typeface="Verdana"/>
              <a:ea typeface="Verdana"/>
              <a:cs typeface="Verdana"/>
              <a:sym typeface="Verdana"/>
            </a:endParaRPr>
          </a:p>
          <a:p>
            <a:pPr marL="0" lvl="0" indent="0" algn="l" rtl="0">
              <a:spcBef>
                <a:spcPts val="1100"/>
              </a:spcBef>
              <a:spcAft>
                <a:spcPts val="1600"/>
              </a:spcAft>
              <a:buNone/>
            </a:pPr>
            <a:endParaRPr/>
          </a:p>
        </p:txBody>
      </p:sp>
      <p:pic>
        <p:nvPicPr>
          <p:cNvPr id="94" name="Google Shape;94;p17"/>
          <p:cNvPicPr preferRelativeResize="0"/>
          <p:nvPr/>
        </p:nvPicPr>
        <p:blipFill>
          <a:blip r:embed="rId3">
            <a:alphaModFix/>
          </a:blip>
          <a:stretch>
            <a:fillRect/>
          </a:stretch>
        </p:blipFill>
        <p:spPr>
          <a:xfrm>
            <a:off x="57700" y="1342250"/>
            <a:ext cx="2782901" cy="1229500"/>
          </a:xfrm>
          <a:prstGeom prst="rect">
            <a:avLst/>
          </a:prstGeom>
          <a:noFill/>
          <a:ln>
            <a:noFill/>
          </a:ln>
        </p:spPr>
      </p:pic>
      <p:pic>
        <p:nvPicPr>
          <p:cNvPr id="95" name="Google Shape;95;p17"/>
          <p:cNvPicPr preferRelativeResize="0"/>
          <p:nvPr/>
        </p:nvPicPr>
        <p:blipFill>
          <a:blip r:embed="rId4">
            <a:alphaModFix/>
          </a:blip>
          <a:stretch>
            <a:fillRect/>
          </a:stretch>
        </p:blipFill>
        <p:spPr>
          <a:xfrm>
            <a:off x="5838593" y="1266325"/>
            <a:ext cx="3305407" cy="1229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Linear Regression</a:t>
            </a:r>
            <a:endParaRPr/>
          </a:p>
        </p:txBody>
      </p:sp>
      <p:sp>
        <p:nvSpPr>
          <p:cNvPr id="101" name="Google Shape;101;p1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Georgia"/>
              <a:buChar char="●"/>
            </a:pPr>
            <a:r>
              <a:rPr lang="en">
                <a:latin typeface="Georgia"/>
                <a:ea typeface="Georgia"/>
                <a:cs typeface="Georgia"/>
                <a:sym typeface="Georgia"/>
              </a:rPr>
              <a:t>Cost function:</a:t>
            </a:r>
            <a:endParaRPr>
              <a:latin typeface="Georgia"/>
              <a:ea typeface="Georgia"/>
              <a:cs typeface="Georgia"/>
              <a:sym typeface="Georgia"/>
            </a:endParaRPr>
          </a:p>
          <a:p>
            <a:pPr marL="914400" lvl="1" indent="-342900" algn="l" rtl="0">
              <a:spcBef>
                <a:spcPts val="0"/>
              </a:spcBef>
              <a:spcAft>
                <a:spcPts val="0"/>
              </a:spcAft>
              <a:buSzPts val="1800"/>
              <a:buFont typeface="Georgia"/>
              <a:buChar char="○"/>
            </a:pPr>
            <a:r>
              <a:rPr lang="en" sz="1800">
                <a:solidFill>
                  <a:srgbClr val="212529"/>
                </a:solidFill>
                <a:highlight>
                  <a:srgbClr val="FFFFFF"/>
                </a:highlight>
                <a:latin typeface="Georgia"/>
                <a:ea typeface="Georgia"/>
                <a:cs typeface="Georgia"/>
                <a:sym typeface="Georgia"/>
              </a:rPr>
              <a:t>Minimize the residual sum of squares between the observed targets in the dataset</a:t>
            </a:r>
            <a:endParaRPr sz="1800">
              <a:solidFill>
                <a:srgbClr val="212529"/>
              </a:solidFill>
              <a:highlight>
                <a:srgbClr val="FFFFFF"/>
              </a:highlight>
              <a:latin typeface="Georgia"/>
              <a:ea typeface="Georgia"/>
              <a:cs typeface="Georgia"/>
              <a:sym typeface="Georgia"/>
            </a:endParaRPr>
          </a:p>
          <a:p>
            <a:pPr marL="1371600" lvl="2" indent="-342900" algn="l" rtl="0">
              <a:spcBef>
                <a:spcPts val="0"/>
              </a:spcBef>
              <a:spcAft>
                <a:spcPts val="0"/>
              </a:spcAft>
              <a:buClr>
                <a:srgbClr val="212529"/>
              </a:buClr>
              <a:buSzPts val="1800"/>
              <a:buFont typeface="Georgia"/>
              <a:buChar char="■"/>
            </a:pPr>
            <a:r>
              <a:rPr lang="en" sz="1800">
                <a:solidFill>
                  <a:srgbClr val="212529"/>
                </a:solidFill>
                <a:highlight>
                  <a:srgbClr val="FFFFFF"/>
                </a:highlight>
                <a:latin typeface="Georgia"/>
                <a:ea typeface="Georgia"/>
                <a:cs typeface="Georgia"/>
                <a:sym typeface="Georgia"/>
              </a:rPr>
              <a:t>RMSE, MAE, MSE</a:t>
            </a:r>
            <a:endParaRPr sz="1800">
              <a:solidFill>
                <a:srgbClr val="212529"/>
              </a:solidFill>
              <a:highlight>
                <a:srgbClr val="FFFFFF"/>
              </a:highlight>
              <a:latin typeface="Georgia"/>
              <a:ea typeface="Georgia"/>
              <a:cs typeface="Georgia"/>
              <a:sym typeface="Georgia"/>
            </a:endParaRPr>
          </a:p>
          <a:p>
            <a:pPr marL="457200" marR="0" lvl="0" indent="-342900" algn="l" rtl="0">
              <a:lnSpc>
                <a:spcPct val="115000"/>
              </a:lnSpc>
              <a:spcBef>
                <a:spcPts val="0"/>
              </a:spcBef>
              <a:spcAft>
                <a:spcPts val="0"/>
              </a:spcAft>
              <a:buSzPts val="1800"/>
              <a:buChar char="●"/>
            </a:pPr>
            <a:r>
              <a:rPr lang="en">
                <a:latin typeface="Georgia"/>
                <a:ea typeface="Georgia"/>
                <a:cs typeface="Georgia"/>
                <a:sym typeface="Georgia"/>
              </a:rPr>
              <a:t>The</a:t>
            </a:r>
            <a:r>
              <a:rPr lang="en">
                <a:solidFill>
                  <a:srgbClr val="212529"/>
                </a:solidFill>
                <a:highlight>
                  <a:srgbClr val="FFFFFF"/>
                </a:highlight>
                <a:latin typeface="Georgia"/>
                <a:ea typeface="Georgia"/>
                <a:cs typeface="Georgia"/>
                <a:sym typeface="Georgia"/>
              </a:rPr>
              <a:t> coefficient estimates for Ordinary Least Squares rely on the independence of the features. When features are correlated and the columns of the design matrix have an approximate linear dependence, the design matrix becomes close to singular and as a result, the least-squares estimate becomes highly sensitive to random errors in the observed target, producing a large variance. This situation of </a:t>
            </a:r>
            <a:r>
              <a:rPr lang="en" i="1">
                <a:solidFill>
                  <a:srgbClr val="212529"/>
                </a:solidFill>
                <a:highlight>
                  <a:srgbClr val="FFFFFF"/>
                </a:highlight>
                <a:latin typeface="Georgia"/>
                <a:ea typeface="Georgia"/>
                <a:cs typeface="Georgia"/>
                <a:sym typeface="Georgia"/>
              </a:rPr>
              <a:t>multicollinearity</a:t>
            </a:r>
            <a:r>
              <a:rPr lang="en">
                <a:solidFill>
                  <a:srgbClr val="212529"/>
                </a:solidFill>
                <a:highlight>
                  <a:srgbClr val="FFFFFF"/>
                </a:highlight>
                <a:latin typeface="Georgia"/>
                <a:ea typeface="Georgia"/>
                <a:cs typeface="Georgia"/>
                <a:sym typeface="Georgia"/>
              </a:rPr>
              <a:t> can arise, for example, when data are collected without an experimental design.</a:t>
            </a:r>
            <a:endParaRPr>
              <a:solidFill>
                <a:srgbClr val="212529"/>
              </a:solidFill>
              <a:highlight>
                <a:srgbClr val="FFFFFF"/>
              </a:highlight>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Linear Regression</a:t>
            </a:r>
            <a:endParaRPr/>
          </a:p>
        </p:txBody>
      </p:sp>
      <p:sp>
        <p:nvSpPr>
          <p:cNvPr id="107" name="Google Shape;107;p1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latin typeface="Georgia"/>
                <a:ea typeface="Georgia"/>
                <a:cs typeface="Georgia"/>
                <a:sym typeface="Georgia"/>
              </a:rPr>
              <a:t>Pros:</a:t>
            </a:r>
            <a:endParaRPr sz="1150">
              <a:solidFill>
                <a:srgbClr val="000000"/>
              </a:solidFill>
              <a:highlight>
                <a:srgbClr val="FFFFFF"/>
              </a:highlight>
              <a:latin typeface="Georgia"/>
              <a:ea typeface="Georgia"/>
              <a:cs typeface="Georgia"/>
              <a:sym typeface="Georgia"/>
            </a:endParaRPr>
          </a:p>
          <a:p>
            <a:pPr marL="457200" marR="25400" lvl="0" indent="-301625" algn="l" rtl="0">
              <a:lnSpc>
                <a:spcPct val="100000"/>
              </a:lnSpc>
              <a:spcBef>
                <a:spcPts val="1600"/>
              </a:spcBef>
              <a:spcAft>
                <a:spcPts val="0"/>
              </a:spcAft>
              <a:buClr>
                <a:srgbClr val="000000"/>
              </a:buClr>
              <a:buSzPts val="1150"/>
              <a:buFont typeface="Georgia"/>
              <a:buChar char="●"/>
            </a:pPr>
            <a:r>
              <a:rPr lang="en" sz="1150">
                <a:solidFill>
                  <a:srgbClr val="000000"/>
                </a:solidFill>
                <a:highlight>
                  <a:srgbClr val="FFFFFF"/>
                </a:highlight>
                <a:latin typeface="Georgia"/>
                <a:ea typeface="Georgia"/>
                <a:cs typeface="Georgia"/>
                <a:sym typeface="Georgia"/>
              </a:rPr>
              <a:t>Regression estimates the relationship between the target and the independent variable.</a:t>
            </a:r>
            <a:endParaRPr sz="1150">
              <a:solidFill>
                <a:srgbClr val="000000"/>
              </a:solidFill>
              <a:highlight>
                <a:srgbClr val="FFFFFF"/>
              </a:highlight>
              <a:latin typeface="Georgia"/>
              <a:ea typeface="Georgia"/>
              <a:cs typeface="Georgia"/>
              <a:sym typeface="Georgia"/>
            </a:endParaRPr>
          </a:p>
          <a:p>
            <a:pPr marL="457200" marR="25400" lvl="0" indent="-301625" algn="l" rtl="0">
              <a:lnSpc>
                <a:spcPct val="100000"/>
              </a:lnSpc>
              <a:spcBef>
                <a:spcPts val="0"/>
              </a:spcBef>
              <a:spcAft>
                <a:spcPts val="0"/>
              </a:spcAft>
              <a:buClr>
                <a:srgbClr val="000000"/>
              </a:buClr>
              <a:buSzPts val="1150"/>
              <a:buFont typeface="Georgia"/>
              <a:buChar char="●"/>
            </a:pPr>
            <a:r>
              <a:rPr lang="en" sz="1150">
                <a:solidFill>
                  <a:srgbClr val="000000"/>
                </a:solidFill>
                <a:highlight>
                  <a:srgbClr val="FFFFFF"/>
                </a:highlight>
                <a:latin typeface="Georgia"/>
                <a:ea typeface="Georgia"/>
                <a:cs typeface="Georgia"/>
                <a:sym typeface="Georgia"/>
              </a:rPr>
              <a:t>It is used to find the trends in data.</a:t>
            </a:r>
            <a:endParaRPr sz="1150">
              <a:solidFill>
                <a:srgbClr val="000000"/>
              </a:solidFill>
              <a:highlight>
                <a:srgbClr val="FFFFFF"/>
              </a:highlight>
              <a:latin typeface="Georgia"/>
              <a:ea typeface="Georgia"/>
              <a:cs typeface="Georgia"/>
              <a:sym typeface="Georgia"/>
            </a:endParaRPr>
          </a:p>
          <a:p>
            <a:pPr marL="457200" marR="25400" lvl="0" indent="-301625" algn="l" rtl="0">
              <a:lnSpc>
                <a:spcPct val="100000"/>
              </a:lnSpc>
              <a:spcBef>
                <a:spcPts val="0"/>
              </a:spcBef>
              <a:spcAft>
                <a:spcPts val="0"/>
              </a:spcAft>
              <a:buClr>
                <a:srgbClr val="000000"/>
              </a:buClr>
              <a:buSzPts val="1150"/>
              <a:buFont typeface="Georgia"/>
              <a:buChar char="●"/>
            </a:pPr>
            <a:r>
              <a:rPr lang="en" sz="1150">
                <a:solidFill>
                  <a:srgbClr val="000000"/>
                </a:solidFill>
                <a:highlight>
                  <a:srgbClr val="FFFFFF"/>
                </a:highlight>
                <a:latin typeface="Georgia"/>
                <a:ea typeface="Georgia"/>
                <a:cs typeface="Georgia"/>
                <a:sym typeface="Georgia"/>
              </a:rPr>
              <a:t>It helps to predict real/continuous values.</a:t>
            </a:r>
            <a:endParaRPr sz="1150">
              <a:solidFill>
                <a:srgbClr val="000000"/>
              </a:solidFill>
              <a:highlight>
                <a:srgbClr val="FFFFFF"/>
              </a:highlight>
              <a:latin typeface="Georgia"/>
              <a:ea typeface="Georgia"/>
              <a:cs typeface="Georgia"/>
              <a:sym typeface="Georgia"/>
            </a:endParaRPr>
          </a:p>
          <a:p>
            <a:pPr marL="457200" marR="25400" lvl="0" indent="-301625" algn="l" rtl="0">
              <a:lnSpc>
                <a:spcPct val="100000"/>
              </a:lnSpc>
              <a:spcBef>
                <a:spcPts val="0"/>
              </a:spcBef>
              <a:spcAft>
                <a:spcPts val="0"/>
              </a:spcAft>
              <a:buClr>
                <a:srgbClr val="000000"/>
              </a:buClr>
              <a:buSzPts val="1150"/>
              <a:buFont typeface="Verdana"/>
              <a:buChar char="●"/>
            </a:pPr>
            <a:r>
              <a:rPr lang="en" sz="1150">
                <a:solidFill>
                  <a:srgbClr val="000000"/>
                </a:solidFill>
                <a:highlight>
                  <a:srgbClr val="FFFFFF"/>
                </a:highlight>
                <a:latin typeface="Georgia"/>
                <a:ea typeface="Georgia"/>
                <a:cs typeface="Georgia"/>
                <a:sym typeface="Georgia"/>
              </a:rPr>
              <a:t>By performing the regression, we can confidently determine the </a:t>
            </a:r>
            <a:r>
              <a:rPr lang="en" sz="1150" b="1">
                <a:solidFill>
                  <a:srgbClr val="000000"/>
                </a:solidFill>
                <a:highlight>
                  <a:srgbClr val="FFFFFF"/>
                </a:highlight>
                <a:latin typeface="Georgia"/>
                <a:ea typeface="Georgia"/>
                <a:cs typeface="Georgia"/>
                <a:sym typeface="Georgia"/>
              </a:rPr>
              <a:t>most important factor, the least important factor, and how each factor is affecting the other factors</a:t>
            </a:r>
            <a:r>
              <a:rPr lang="en" sz="1150">
                <a:solidFill>
                  <a:srgbClr val="000000"/>
                </a:solidFill>
                <a:highlight>
                  <a:srgbClr val="FFFFFF"/>
                </a:highlight>
                <a:latin typeface="Georgia"/>
                <a:ea typeface="Georgia"/>
                <a:cs typeface="Georgia"/>
                <a:sym typeface="Georgia"/>
              </a:rPr>
              <a:t>.</a:t>
            </a:r>
            <a:endParaRPr sz="1150">
              <a:solidFill>
                <a:srgbClr val="000000"/>
              </a:solidFill>
              <a:highlight>
                <a:srgbClr val="FFFFFF"/>
              </a:highlight>
              <a:latin typeface="Georgia"/>
              <a:ea typeface="Georgia"/>
              <a:cs typeface="Georgia"/>
              <a:sym typeface="Georgia"/>
            </a:endParaRPr>
          </a:p>
          <a:p>
            <a:pPr marL="0" lvl="0" indent="0" algn="l" rtl="0">
              <a:lnSpc>
                <a:spcPct val="100000"/>
              </a:lnSpc>
              <a:spcBef>
                <a:spcPts val="1100"/>
              </a:spcBef>
              <a:spcAft>
                <a:spcPts val="0"/>
              </a:spcAft>
              <a:buNone/>
            </a:pPr>
            <a:r>
              <a:rPr lang="en">
                <a:latin typeface="Georgia"/>
                <a:ea typeface="Georgia"/>
                <a:cs typeface="Georgia"/>
                <a:sym typeface="Georgia"/>
              </a:rPr>
              <a:t>Cons:</a:t>
            </a:r>
            <a:endParaRPr>
              <a:latin typeface="Georgia"/>
              <a:ea typeface="Georgia"/>
              <a:cs typeface="Georgia"/>
              <a:sym typeface="Georgia"/>
            </a:endParaRPr>
          </a:p>
          <a:p>
            <a:pPr marL="457200" marR="25400" lvl="0" indent="-301625" algn="l" rtl="0">
              <a:lnSpc>
                <a:spcPct val="100000"/>
              </a:lnSpc>
              <a:spcBef>
                <a:spcPts val="1600"/>
              </a:spcBef>
              <a:spcAft>
                <a:spcPts val="0"/>
              </a:spcAft>
              <a:buClr>
                <a:srgbClr val="000000"/>
              </a:buClr>
              <a:buSzPts val="1150"/>
              <a:buFont typeface="Georgia"/>
              <a:buChar char="●"/>
            </a:pPr>
            <a:r>
              <a:rPr lang="en" sz="1250">
                <a:solidFill>
                  <a:srgbClr val="40424E"/>
                </a:solidFill>
                <a:highlight>
                  <a:srgbClr val="FFFFFF"/>
                </a:highlight>
                <a:latin typeface="Georgia"/>
                <a:ea typeface="Georgia"/>
                <a:cs typeface="Georgia"/>
                <a:sym typeface="Georgia"/>
              </a:rPr>
              <a:t>Outliers can have huge effects on the regression and boundaries are linear in this technique.</a:t>
            </a:r>
            <a:endParaRPr sz="1250">
              <a:solidFill>
                <a:srgbClr val="40424E"/>
              </a:solidFill>
              <a:highlight>
                <a:srgbClr val="FFFFFF"/>
              </a:highlight>
              <a:latin typeface="Georgia"/>
              <a:ea typeface="Georgia"/>
              <a:cs typeface="Georgia"/>
              <a:sym typeface="Georgia"/>
            </a:endParaRPr>
          </a:p>
          <a:p>
            <a:pPr marL="457200" marR="25400" lvl="0" indent="-307975" algn="l" rtl="0">
              <a:lnSpc>
                <a:spcPct val="100000"/>
              </a:lnSpc>
              <a:spcBef>
                <a:spcPts val="0"/>
              </a:spcBef>
              <a:spcAft>
                <a:spcPts val="0"/>
              </a:spcAft>
              <a:buClr>
                <a:srgbClr val="40424E"/>
              </a:buClr>
              <a:buSzPts val="1250"/>
              <a:buFont typeface="Georgia"/>
              <a:buChar char="●"/>
            </a:pPr>
            <a:r>
              <a:rPr lang="en" sz="1250">
                <a:solidFill>
                  <a:srgbClr val="40424E"/>
                </a:solidFill>
                <a:latin typeface="Georgia"/>
                <a:ea typeface="Georgia"/>
                <a:cs typeface="Georgia"/>
                <a:sym typeface="Georgia"/>
              </a:rPr>
              <a:t>Linear regression assumes a linear relationship between dependent and independent variables.</a:t>
            </a:r>
            <a:endParaRPr sz="1250">
              <a:solidFill>
                <a:srgbClr val="40424E"/>
              </a:solidFill>
              <a:latin typeface="Georgia"/>
              <a:ea typeface="Georgia"/>
              <a:cs typeface="Georgia"/>
              <a:sym typeface="Georgia"/>
            </a:endParaRPr>
          </a:p>
          <a:p>
            <a:pPr marL="457200" marR="25400" lvl="0" indent="-307975" algn="l" rtl="0">
              <a:lnSpc>
                <a:spcPct val="100000"/>
              </a:lnSpc>
              <a:spcBef>
                <a:spcPts val="0"/>
              </a:spcBef>
              <a:spcAft>
                <a:spcPts val="0"/>
              </a:spcAft>
              <a:buClr>
                <a:srgbClr val="40424E"/>
              </a:buClr>
              <a:buSzPts val="1250"/>
              <a:buFont typeface="Georgia"/>
              <a:buChar char="●"/>
            </a:pPr>
            <a:r>
              <a:rPr lang="en" sz="1250">
                <a:solidFill>
                  <a:srgbClr val="40424E"/>
                </a:solidFill>
                <a:highlight>
                  <a:srgbClr val="FFFFFF"/>
                </a:highlight>
                <a:latin typeface="Georgia"/>
                <a:ea typeface="Georgia"/>
                <a:cs typeface="Georgia"/>
                <a:sym typeface="Georgia"/>
              </a:rPr>
              <a:t>Linear regression is not a complete description of relationships among variables.</a:t>
            </a:r>
            <a:endParaRPr sz="1250">
              <a:solidFill>
                <a:srgbClr val="40424E"/>
              </a:solidFill>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Practice</a:t>
            </a:r>
            <a:endParaRPr/>
          </a:p>
        </p:txBody>
      </p:sp>
      <p:sp>
        <p:nvSpPr>
          <p:cNvPr id="113" name="Google Shape;113;p2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rgbClr val="24292E"/>
                </a:solidFill>
                <a:highlight>
                  <a:srgbClr val="FFFFFF"/>
                </a:highlight>
                <a:latin typeface="Georgia"/>
                <a:ea typeface="Georgia"/>
                <a:cs typeface="Georgia"/>
                <a:sym typeface="Georgia"/>
              </a:rPr>
              <a:t>Advertising data sales (in thousands of units) for a particular product advertising budgets (in thousands of dollars) for TV, radio, and newspaper media On the basis of this data,suggest a marketing plan for next year that will result in high product sales.</a:t>
            </a:r>
            <a:endParaRPr sz="1400">
              <a:solidFill>
                <a:srgbClr val="24292E"/>
              </a:solidFill>
              <a:highlight>
                <a:srgbClr val="FFFFFF"/>
              </a:highlight>
              <a:latin typeface="Georgia"/>
              <a:ea typeface="Georgia"/>
              <a:cs typeface="Georgia"/>
              <a:sym typeface="Georgia"/>
            </a:endParaRPr>
          </a:p>
          <a:p>
            <a:pPr marL="0" lvl="0" indent="0" algn="l" rtl="0">
              <a:spcBef>
                <a:spcPts val="1200"/>
              </a:spcBef>
              <a:spcAft>
                <a:spcPts val="0"/>
              </a:spcAft>
              <a:buNone/>
            </a:pPr>
            <a:r>
              <a:rPr lang="en" sz="1400">
                <a:solidFill>
                  <a:srgbClr val="24292E"/>
                </a:solidFill>
                <a:highlight>
                  <a:srgbClr val="FFFFFF"/>
                </a:highlight>
                <a:latin typeface="Georgia"/>
                <a:ea typeface="Georgia"/>
                <a:cs typeface="Georgia"/>
                <a:sym typeface="Georgia"/>
              </a:rPr>
              <a:t>Dataset: advertising.csv</a:t>
            </a:r>
            <a:endParaRPr sz="1400">
              <a:solidFill>
                <a:srgbClr val="24292E"/>
              </a:solidFill>
              <a:highlight>
                <a:srgbClr val="FFFFFF"/>
              </a:highlight>
              <a:latin typeface="Georgia"/>
              <a:ea typeface="Georgia"/>
              <a:cs typeface="Georgia"/>
              <a:sym typeface="Georgia"/>
            </a:endParaRPr>
          </a:p>
          <a:p>
            <a:pPr marL="0" lvl="0" indent="0" algn="l" rtl="0">
              <a:spcBef>
                <a:spcPts val="1200"/>
              </a:spcBef>
              <a:spcAft>
                <a:spcPts val="0"/>
              </a:spcAft>
              <a:buNone/>
            </a:pPr>
            <a:r>
              <a:rPr lang="en" sz="1400">
                <a:solidFill>
                  <a:srgbClr val="24292E"/>
                </a:solidFill>
                <a:highlight>
                  <a:srgbClr val="FFFFFF"/>
                </a:highlight>
                <a:latin typeface="Georgia"/>
                <a:ea typeface="Georgia"/>
                <a:cs typeface="Georgia"/>
                <a:sym typeface="Georgia"/>
              </a:rPr>
              <a:t>Answering Following question:</a:t>
            </a:r>
            <a:endParaRPr sz="1400">
              <a:solidFill>
                <a:srgbClr val="24292E"/>
              </a:solidFill>
              <a:highlight>
                <a:srgbClr val="FFFFFF"/>
              </a:highlight>
              <a:latin typeface="Georgia"/>
              <a:ea typeface="Georgia"/>
              <a:cs typeface="Georgia"/>
              <a:sym typeface="Georgia"/>
            </a:endParaRPr>
          </a:p>
          <a:p>
            <a:pPr marL="457200" marR="38100" lvl="0" indent="-304800" algn="l" rtl="0">
              <a:lnSpc>
                <a:spcPct val="100000"/>
              </a:lnSpc>
              <a:spcBef>
                <a:spcPts val="1800"/>
              </a:spcBef>
              <a:spcAft>
                <a:spcPts val="0"/>
              </a:spcAft>
              <a:buClr>
                <a:srgbClr val="24292E"/>
              </a:buClr>
              <a:buSzPts val="1200"/>
              <a:buFont typeface="Georgia"/>
              <a:buChar char="●"/>
            </a:pPr>
            <a:r>
              <a:rPr lang="en" sz="1200" b="1">
                <a:solidFill>
                  <a:srgbClr val="24292E"/>
                </a:solidFill>
                <a:highlight>
                  <a:srgbClr val="FFFFFF"/>
                </a:highlight>
                <a:latin typeface="Georgia"/>
                <a:ea typeface="Georgia"/>
                <a:cs typeface="Georgia"/>
                <a:sym typeface="Georgia"/>
              </a:rPr>
              <a:t>Is there a relationship between ads and sales?</a:t>
            </a:r>
            <a:endParaRPr sz="1200" b="1">
              <a:solidFill>
                <a:srgbClr val="24292E"/>
              </a:solidFill>
              <a:highlight>
                <a:srgbClr val="FFFFFF"/>
              </a:highlight>
              <a:latin typeface="Georgia"/>
              <a:ea typeface="Georgia"/>
              <a:cs typeface="Georgia"/>
              <a:sym typeface="Georgia"/>
            </a:endParaRPr>
          </a:p>
          <a:p>
            <a:pPr marL="457200" marR="38100" lvl="0" indent="-304800" algn="l" rtl="0">
              <a:lnSpc>
                <a:spcPct val="100000"/>
              </a:lnSpc>
              <a:spcBef>
                <a:spcPts val="0"/>
              </a:spcBef>
              <a:spcAft>
                <a:spcPts val="0"/>
              </a:spcAft>
              <a:buClr>
                <a:srgbClr val="24292E"/>
              </a:buClr>
              <a:buSzPts val="1200"/>
              <a:buFont typeface="Georgia"/>
              <a:buChar char="●"/>
            </a:pPr>
            <a:r>
              <a:rPr lang="en" sz="1200" b="1">
                <a:solidFill>
                  <a:srgbClr val="24292E"/>
                </a:solidFill>
                <a:highlight>
                  <a:srgbClr val="FFFFFF"/>
                </a:highlight>
                <a:latin typeface="Georgia"/>
                <a:ea typeface="Georgia"/>
                <a:cs typeface="Georgia"/>
                <a:sym typeface="Georgia"/>
              </a:rPr>
              <a:t>How strong is that relationship?</a:t>
            </a:r>
            <a:endParaRPr sz="1200" b="1">
              <a:solidFill>
                <a:srgbClr val="24292E"/>
              </a:solidFill>
              <a:highlight>
                <a:srgbClr val="FFFFFF"/>
              </a:highlight>
              <a:latin typeface="Georgia"/>
              <a:ea typeface="Georgia"/>
              <a:cs typeface="Georgia"/>
              <a:sym typeface="Georgia"/>
            </a:endParaRPr>
          </a:p>
          <a:p>
            <a:pPr marL="457200" marR="38100" lvl="0" indent="-304800" algn="l" rtl="0">
              <a:lnSpc>
                <a:spcPct val="100000"/>
              </a:lnSpc>
              <a:spcBef>
                <a:spcPts val="0"/>
              </a:spcBef>
              <a:spcAft>
                <a:spcPts val="0"/>
              </a:spcAft>
              <a:buClr>
                <a:srgbClr val="24292E"/>
              </a:buClr>
              <a:buSzPts val="1200"/>
              <a:buFont typeface="Georgia"/>
              <a:buChar char="●"/>
            </a:pPr>
            <a:r>
              <a:rPr lang="en" sz="1200" b="1">
                <a:solidFill>
                  <a:srgbClr val="24292E"/>
                </a:solidFill>
                <a:highlight>
                  <a:srgbClr val="FFFFFF"/>
                </a:highlight>
                <a:latin typeface="Georgia"/>
                <a:ea typeface="Georgia"/>
                <a:cs typeface="Georgia"/>
                <a:sym typeface="Georgia"/>
              </a:rPr>
              <a:t>Which ad types contribute to sales?</a:t>
            </a:r>
            <a:endParaRPr sz="1200" b="1">
              <a:solidFill>
                <a:srgbClr val="24292E"/>
              </a:solidFill>
              <a:highlight>
                <a:srgbClr val="FFFFFF"/>
              </a:highlight>
              <a:latin typeface="Georgia"/>
              <a:ea typeface="Georgia"/>
              <a:cs typeface="Georgia"/>
              <a:sym typeface="Georgia"/>
            </a:endParaRPr>
          </a:p>
          <a:p>
            <a:pPr marL="457200" marR="38100" lvl="0" indent="-304800" algn="l" rtl="0">
              <a:lnSpc>
                <a:spcPct val="100000"/>
              </a:lnSpc>
              <a:spcBef>
                <a:spcPts val="0"/>
              </a:spcBef>
              <a:spcAft>
                <a:spcPts val="0"/>
              </a:spcAft>
              <a:buClr>
                <a:srgbClr val="24292E"/>
              </a:buClr>
              <a:buSzPts val="1200"/>
              <a:buFont typeface="Georgia"/>
              <a:buChar char="●"/>
            </a:pPr>
            <a:r>
              <a:rPr lang="en" sz="1200" b="1">
                <a:solidFill>
                  <a:srgbClr val="24292E"/>
                </a:solidFill>
                <a:highlight>
                  <a:srgbClr val="FFFFFF"/>
                </a:highlight>
                <a:latin typeface="Georgia"/>
                <a:ea typeface="Georgia"/>
                <a:cs typeface="Georgia"/>
                <a:sym typeface="Georgia"/>
              </a:rPr>
              <a:t>What is the effect of each ad type of sales?</a:t>
            </a:r>
            <a:endParaRPr sz="1200" b="1">
              <a:solidFill>
                <a:srgbClr val="24292E"/>
              </a:solidFill>
              <a:highlight>
                <a:srgbClr val="FFFFFF"/>
              </a:highlight>
              <a:latin typeface="Georgia"/>
              <a:ea typeface="Georgia"/>
              <a:cs typeface="Georgia"/>
              <a:sym typeface="Georgia"/>
            </a:endParaRPr>
          </a:p>
          <a:p>
            <a:pPr marL="457200" marR="38100" lvl="0" indent="-304800" algn="l" rtl="0">
              <a:lnSpc>
                <a:spcPct val="100000"/>
              </a:lnSpc>
              <a:spcBef>
                <a:spcPts val="0"/>
              </a:spcBef>
              <a:spcAft>
                <a:spcPts val="0"/>
              </a:spcAft>
              <a:buClr>
                <a:srgbClr val="24292E"/>
              </a:buClr>
              <a:buSzPts val="1200"/>
              <a:buFont typeface="Georgia"/>
              <a:buChar char="●"/>
            </a:pPr>
            <a:r>
              <a:rPr lang="en" sz="1200" b="1">
                <a:solidFill>
                  <a:srgbClr val="24292E"/>
                </a:solidFill>
                <a:highlight>
                  <a:srgbClr val="FFFFFF"/>
                </a:highlight>
                <a:latin typeface="Georgia"/>
                <a:ea typeface="Georgia"/>
                <a:cs typeface="Georgia"/>
                <a:sym typeface="Georgia"/>
              </a:rPr>
              <a:t>Given ad spending in a particular market, can sales be predicted?</a:t>
            </a:r>
            <a:endParaRPr sz="1200" b="1">
              <a:solidFill>
                <a:srgbClr val="24292E"/>
              </a:solidFill>
              <a:highlight>
                <a:srgbClr val="FFFFFF"/>
              </a:highlight>
              <a:latin typeface="Georgia"/>
              <a:ea typeface="Georgia"/>
              <a:cs typeface="Georgia"/>
              <a:sym typeface="Georgia"/>
            </a:endParaRPr>
          </a:p>
          <a:p>
            <a:pPr marL="0" lvl="0" indent="0" algn="l" rtl="0">
              <a:spcBef>
                <a:spcPts val="400"/>
              </a:spcBef>
              <a:spcAft>
                <a:spcPts val="16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Cross-validation</a:t>
            </a:r>
            <a:endParaRPr/>
          </a:p>
        </p:txBody>
      </p:sp>
      <p:sp>
        <p:nvSpPr>
          <p:cNvPr id="119" name="Google Shape;119;p2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200">
                <a:solidFill>
                  <a:srgbClr val="212529"/>
                </a:solidFill>
                <a:highlight>
                  <a:srgbClr val="FFFFFF"/>
                </a:highlight>
                <a:latin typeface="Roboto"/>
                <a:ea typeface="Roboto"/>
                <a:cs typeface="Roboto"/>
                <a:sym typeface="Roboto"/>
              </a:rPr>
              <a:t>Learning the parameters of a prediction function and testing it on the same data is a methodological mistake: a model that would just repeat the labels of the samples that it has just seen would have a perfect score but would fail to predict anything useful on yet-unseen data. This situation is called </a:t>
            </a:r>
            <a:r>
              <a:rPr lang="en" sz="1200" b="1">
                <a:solidFill>
                  <a:srgbClr val="212529"/>
                </a:solidFill>
                <a:highlight>
                  <a:srgbClr val="FFFFFF"/>
                </a:highlight>
                <a:latin typeface="Roboto"/>
                <a:ea typeface="Roboto"/>
                <a:cs typeface="Roboto"/>
                <a:sym typeface="Roboto"/>
              </a:rPr>
              <a:t>overfitting</a:t>
            </a:r>
            <a:endParaRPr/>
          </a:p>
        </p:txBody>
      </p:sp>
      <p:pic>
        <p:nvPicPr>
          <p:cNvPr id="120" name="Google Shape;120;p21"/>
          <p:cNvPicPr preferRelativeResize="0"/>
          <p:nvPr/>
        </p:nvPicPr>
        <p:blipFill>
          <a:blip r:embed="rId3">
            <a:alphaModFix/>
          </a:blip>
          <a:stretch>
            <a:fillRect/>
          </a:stretch>
        </p:blipFill>
        <p:spPr>
          <a:xfrm>
            <a:off x="607399" y="2199275"/>
            <a:ext cx="4011652" cy="2690226"/>
          </a:xfrm>
          <a:prstGeom prst="rect">
            <a:avLst/>
          </a:prstGeom>
          <a:noFill/>
          <a:ln>
            <a:noFill/>
          </a:ln>
        </p:spPr>
      </p:pic>
      <p:pic>
        <p:nvPicPr>
          <p:cNvPr id="121" name="Google Shape;121;p21"/>
          <p:cNvPicPr preferRelativeResize="0"/>
          <p:nvPr/>
        </p:nvPicPr>
        <p:blipFill>
          <a:blip r:embed="rId4">
            <a:alphaModFix/>
          </a:blip>
          <a:stretch>
            <a:fillRect/>
          </a:stretch>
        </p:blipFill>
        <p:spPr>
          <a:xfrm>
            <a:off x="4917300" y="2110805"/>
            <a:ext cx="4011650" cy="2778695"/>
          </a:xfrm>
          <a:prstGeom prst="rect">
            <a:avLst/>
          </a:prstGeom>
          <a:noFill/>
          <a:ln>
            <a:noFill/>
          </a:ln>
        </p:spPr>
      </p:pic>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TotalTime>
  <Words>1005</Words>
  <Application>Microsoft Office PowerPoint</Application>
  <PresentationFormat>On-screen Show (16:9)</PresentationFormat>
  <Paragraphs>96</Paragraphs>
  <Slides>21</Slides>
  <Notes>21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Arial</vt:lpstr>
      <vt:lpstr>PT Sans Narrow</vt:lpstr>
      <vt:lpstr>Montserrat</vt:lpstr>
      <vt:lpstr>Open Sans</vt:lpstr>
      <vt:lpstr>Noto Sans Symbols</vt:lpstr>
      <vt:lpstr>Verdana</vt:lpstr>
      <vt:lpstr>Calibri</vt:lpstr>
      <vt:lpstr>Georgia</vt:lpstr>
      <vt:lpstr>Roboto</vt:lpstr>
      <vt:lpstr>Tropic</vt:lpstr>
      <vt:lpstr>Supervised Model</vt:lpstr>
      <vt:lpstr>How to learn efficiently</vt:lpstr>
      <vt:lpstr>Well-known blogs</vt:lpstr>
      <vt:lpstr>Regression </vt:lpstr>
      <vt:lpstr>Linear Regression</vt:lpstr>
      <vt:lpstr>Linear Regression</vt:lpstr>
      <vt:lpstr>Linear Regression</vt:lpstr>
      <vt:lpstr>Practice</vt:lpstr>
      <vt:lpstr>Cross-validation</vt:lpstr>
      <vt:lpstr>Homework</vt:lpstr>
      <vt:lpstr>Logistic Regression</vt:lpstr>
      <vt:lpstr>Logistic Regression</vt:lpstr>
      <vt:lpstr>Practice</vt:lpstr>
      <vt:lpstr>SVM (Support Vector Machine)</vt:lpstr>
      <vt:lpstr>Hyper plane and support Vector</vt:lpstr>
      <vt:lpstr>SVM</vt:lpstr>
      <vt:lpstr>Linear SVM vs Non-Linear SVM</vt:lpstr>
      <vt:lpstr>SVM</vt:lpstr>
      <vt:lpstr>Kernel Function</vt:lpstr>
      <vt:lpstr>Exercises</vt:lpstr>
      <vt:lpstr>Homework (continue)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Supervised Model</dc:title>
  <cp:lastModifiedBy>Windows User</cp:lastModifiedBy>
  <cp:revision>2</cp:revision>
  <dcterms:modified xsi:type="dcterms:W3CDTF">2021-01-18T10:33:18Z</dcterms:modified>
</cp:coreProperties>
</file>