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embeddedFontLst>
    <p:embeddedFont>
      <p:font typeface="Bookman Old Style" pitchFamily="18" charset="0"/>
      <p:regular r:id="rId46"/>
      <p:bold r:id="rId47"/>
      <p:italic r:id="rId48"/>
      <p:boldItalic r:id="rId49"/>
    </p:embeddedFont>
    <p:embeddedFont>
      <p:font typeface="Calibri" pitchFamily="34" charset="0"/>
      <p:regular r:id="rId50"/>
      <p:bold r:id="rId51"/>
      <p:italic r:id="rId52"/>
      <p:boldItalic r:id="rId53"/>
    </p:embeddedFont>
    <p:embeddedFont>
      <p:font typeface="Roboto" charset="0"/>
      <p:regular r:id="rId54"/>
      <p:bold r:id="rId55"/>
      <p:italic r:id="rId56"/>
      <p:boldItalic r:id="rId57"/>
    </p:embeddedFont>
    <p:embeddedFont>
      <p:font typeface="Libre Franklin"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jFW4yvaiSR0qd60xf9hQGw9ZY4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8D74EB9-2633-4172-808A-7FBF369357AF}">
  <a:tblStyle styleId="{68D74EB9-2633-4172-808A-7FBF369357AF}" styleName="Table_0">
    <a:wholeTbl>
      <a:tcTxStyle b="off" i="off">
        <a:font>
          <a:latin typeface="Franklin Gothic Book"/>
          <a:ea typeface="Franklin Gothic Book"/>
          <a:cs typeface="Franklin Gothic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1F3"/>
          </a:solidFill>
        </a:fill>
      </a:tcStyle>
    </a:wholeTbl>
    <a:band1H>
      <a:tcTxStyle/>
      <a:tcStyle>
        <a:tcBdr/>
        <a:fill>
          <a:solidFill>
            <a:srgbClr val="DEE1E5"/>
          </a:solidFill>
        </a:fill>
      </a:tcStyle>
    </a:band1H>
    <a:band2H>
      <a:tcTxStyle/>
      <a:tcStyle>
        <a:tcBdr/>
      </a:tcStyle>
    </a:band2H>
    <a:band1V>
      <a:tcTxStyle/>
      <a:tcStyle>
        <a:tcBdr/>
        <a:fill>
          <a:solidFill>
            <a:srgbClr val="DEE1E5"/>
          </a:solidFill>
        </a:fill>
      </a:tcStyle>
    </a:band1V>
    <a:band2V>
      <a:tcTxStyle/>
      <a:tcStyle>
        <a:tcBdr/>
      </a:tcStyle>
    </a:band2V>
    <a:lastCol>
      <a:tcTxStyle b="on" i="off">
        <a:font>
          <a:latin typeface="Franklin Gothic Book"/>
          <a:ea typeface="Franklin Gothic Book"/>
          <a:cs typeface="Franklin Gothic Book"/>
        </a:font>
        <a:schemeClr val="lt1"/>
      </a:tcTxStyle>
      <a:tcStyle>
        <a:tcBdr/>
        <a:fill>
          <a:solidFill>
            <a:schemeClr val="accent1"/>
          </a:solidFill>
        </a:fill>
      </a:tcStyle>
    </a:lastCol>
    <a:firstCol>
      <a:tcTxStyle b="on" i="off">
        <a:font>
          <a:latin typeface="Franklin Gothic Book"/>
          <a:ea typeface="Franklin Gothic Book"/>
          <a:cs typeface="Franklin Gothic Book"/>
        </a:font>
        <a:schemeClr val="lt1"/>
      </a:tcTxStyle>
      <a:tcStyle>
        <a:tcBdr/>
        <a:fill>
          <a:solidFill>
            <a:schemeClr val="accent1"/>
          </a:solidFill>
        </a:fill>
      </a:tcStyle>
    </a:firstCol>
    <a:lastRow>
      <a:tcTxStyle b="on" i="off">
        <a:font>
          <a:latin typeface="Franklin Gothic Book"/>
          <a:ea typeface="Franklin Gothic Book"/>
          <a:cs typeface="Franklin Gothic 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Franklin Gothic Book"/>
          <a:ea typeface="Franklin Gothic Book"/>
          <a:cs typeface="Franklin Gothic 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F83DB230-2510-469D-8C1D-FFD3B0FCBA1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38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7984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Be careful, though: the sum function and the np.sum function are not identical, which can sometimes lead to confusion! In particular, their optional arguments have different meanings, and np.sum is aware of multiple array dimensions, as we will see in the following section.</a:t>
            </a:r>
            <a:endParaRPr/>
          </a:p>
          <a:p>
            <a:pPr marL="0" lvl="0" indent="0" algn="l" rtl="0">
              <a:spcBef>
                <a:spcPts val="0"/>
              </a:spcBef>
              <a:spcAft>
                <a:spcPts val="0"/>
              </a:spcAft>
              <a:buNone/>
            </a:pPr>
            <a:endParaRPr/>
          </a:p>
        </p:txBody>
      </p:sp>
      <p:sp>
        <p:nvSpPr>
          <p:cNvPr id="354" name="Google Shape;354;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29257a81f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29257a81f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ga29257a81f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a29257a81f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29257a81f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ga29257a81f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29257a81f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29257a81f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a29257a81f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29257a81f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29257a81f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ga29257a81f_0_4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29257a81f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29257a81f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a29257a81f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29257a81f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29257a81f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a29257a81f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43</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3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9"/>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21" name="Google Shape;21;p39"/>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22" name="Google Shape;22;p3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8"/>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4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4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1" name="Google Shape;91;p4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0"/>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4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1"/>
        <p:cNvGrpSpPr/>
        <p:nvPr/>
      </p:nvGrpSpPr>
      <p:grpSpPr>
        <a:xfrm>
          <a:off x="0" y="0"/>
          <a:ext cx="0" cy="0"/>
          <a:chOff x="0" y="0"/>
          <a:chExt cx="0" cy="0"/>
        </a:xfrm>
      </p:grpSpPr>
      <p:sp>
        <p:nvSpPr>
          <p:cNvPr id="32" name="Google Shape;32;p4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1"/>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35" name="Google Shape;35;p41"/>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36" name="Google Shape;36;p4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4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2"/>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42"/>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3" name="Google Shape;43;p4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4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3"/>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9" name="Google Shape;49;p43"/>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43"/>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1" name="Google Shape;51;p43"/>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4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4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0"/>
        <p:cNvGrpSpPr/>
        <p:nvPr/>
      </p:nvGrpSpPr>
      <p:grpSpPr>
        <a:xfrm>
          <a:off x="0" y="0"/>
          <a:ext cx="0" cy="0"/>
          <a:chOff x="0" y="0"/>
          <a:chExt cx="0" cy="0"/>
        </a:xfrm>
      </p:grpSpPr>
      <p:sp>
        <p:nvSpPr>
          <p:cNvPr id="61" name="Google Shape;61;p4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46"/>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6"/>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46"/>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46"/>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0" name="Google Shape;70;p46"/>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47"/>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7"/>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rm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76" name="Google Shape;76;p47"/>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7"/>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8" name="Google Shape;78;p4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13" name="Google Shape;13;p3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3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5" name="Google Shape;15;p3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6" name="Google Shape;16;p38"/>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kaggle.com/" TargetMode="External"/><Relationship Id="rId3" Type="http://schemas.openxmlformats.org/officeDocument/2006/relationships/hyperlink" Target="https://learnxinyminutes.com/docs/python/" TargetMode="External"/><Relationship Id="rId7" Type="http://schemas.openxmlformats.org/officeDocument/2006/relationships/hyperlink" Target="https://colab.research.goog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w3schools.com/python/numpy_intro.asp" TargetMode="External"/><Relationship Id="rId5" Type="http://schemas.openxmlformats.org/officeDocument/2006/relationships/hyperlink" Target="https://drive.google.com/file/d/1nJIK-8R9eoCVPM1V8RWbFFmEX4vxV2QZ/view?usp=sharing" TargetMode="External"/><Relationship Id="rId4" Type="http://schemas.openxmlformats.org/officeDocument/2006/relationships/hyperlink" Target="https://www.geeksforgeeks.org/python-num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github/jakevdp/PythonDataScienceHandbook/blob/master/notebooks/02.02-The-Basics-Of-NumPy-Arrays.ipynb#scrollTo=OzbsSC7KBY3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programiz.com/python-programming/keyword-list#none" TargetMode="External"/><Relationship Id="rId13" Type="http://schemas.openxmlformats.org/officeDocument/2006/relationships/hyperlink" Target="https://www.programiz.com/python-programming/keyword-list#def" TargetMode="External"/><Relationship Id="rId18" Type="http://schemas.openxmlformats.org/officeDocument/2006/relationships/hyperlink" Target="https://www.programiz.com/python-programming/keyword-list#del" TargetMode="External"/><Relationship Id="rId3" Type="http://schemas.openxmlformats.org/officeDocument/2006/relationships/hyperlink" Target="https://www.programiz.com/python-programming/keyword-list#true_false" TargetMode="External"/><Relationship Id="rId21" Type="http://schemas.openxmlformats.org/officeDocument/2006/relationships/hyperlink" Target="https://www.programiz.com/python-programming/keyword-list#as" TargetMode="External"/><Relationship Id="rId7" Type="http://schemas.openxmlformats.org/officeDocument/2006/relationships/hyperlink" Target="https://www.programiz.com/python-programming/keyword-list#return" TargetMode="External"/><Relationship Id="rId12" Type="http://schemas.openxmlformats.org/officeDocument/2006/relationships/hyperlink" Target="https://www.programiz.com/python-programming/keyword-list#except_raise_try" TargetMode="External"/><Relationship Id="rId17" Type="http://schemas.openxmlformats.org/officeDocument/2006/relationships/hyperlink" Target="https://www.programiz.com/python-programming/keyword-list#and_or_not" TargetMode="External"/><Relationship Id="rId25" Type="http://schemas.openxmlformats.org/officeDocument/2006/relationships/hyperlink" Target="https://www.programiz.com/python-programming/keyword-list#pass" TargetMode="External"/><Relationship Id="rId2" Type="http://schemas.openxmlformats.org/officeDocument/2006/relationships/notesSlide" Target="../notesSlides/notesSlide3.xml"/><Relationship Id="rId16" Type="http://schemas.openxmlformats.org/officeDocument/2006/relationships/hyperlink" Target="https://www.programiz.com/python-programming/keyword-list#while" TargetMode="External"/><Relationship Id="rId20" Type="http://schemas.openxmlformats.org/officeDocument/2006/relationships/hyperlink" Target="https://www.programiz.com/python-programming/keyword-list#with"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keyword-list#is" TargetMode="External"/><Relationship Id="rId11" Type="http://schemas.openxmlformats.org/officeDocument/2006/relationships/hyperlink" Target="https://www.programiz.com/python-programming/keyword-list#lambda" TargetMode="External"/><Relationship Id="rId24" Type="http://schemas.openxmlformats.org/officeDocument/2006/relationships/hyperlink" Target="https://www.programiz.com/python-programming/keyword-list#assert" TargetMode="External"/><Relationship Id="rId5" Type="http://schemas.openxmlformats.org/officeDocument/2006/relationships/hyperlink" Target="https://www.programiz.com/python-programming/keyword-list#finally" TargetMode="External"/><Relationship Id="rId15" Type="http://schemas.openxmlformats.org/officeDocument/2006/relationships/hyperlink" Target="https://www.programiz.com/python-programming/keyword-list#nonlocal" TargetMode="External"/><Relationship Id="rId23" Type="http://schemas.openxmlformats.org/officeDocument/2006/relationships/hyperlink" Target="https://www.programiz.com/python-programming/keyword-list#yield" TargetMode="External"/><Relationship Id="rId10" Type="http://schemas.openxmlformats.org/officeDocument/2006/relationships/hyperlink" Target="https://www.programiz.com/python-programming/keyword-list#for" TargetMode="External"/><Relationship Id="rId19" Type="http://schemas.openxmlformats.org/officeDocument/2006/relationships/hyperlink" Target="https://www.programiz.com/python-programming/keyword-list#global" TargetMode="External"/><Relationship Id="rId4" Type="http://schemas.openxmlformats.org/officeDocument/2006/relationships/hyperlink" Target="https://www.programiz.com/python-programming/keyword-list#class" TargetMode="External"/><Relationship Id="rId9" Type="http://schemas.openxmlformats.org/officeDocument/2006/relationships/hyperlink" Target="https://www.programiz.com/python-programming/keyword-list#break_continue" TargetMode="External"/><Relationship Id="rId14" Type="http://schemas.openxmlformats.org/officeDocument/2006/relationships/hyperlink" Target="https://www.programiz.com/python-programming/keyword-list#from_import" TargetMode="External"/><Relationship Id="rId22" Type="http://schemas.openxmlformats.org/officeDocument/2006/relationships/hyperlink" Target="https://www.programiz.com/python-programming/keyword-list#if_else_eli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github/jakevdp/PythonDataScienceHandbook/blob/master/notebooks/02.04-Computation-on-arrays-aggregates.ipyn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olab.research.google.com/drive/1uKt0CbDn35EH-4DMeSaCsGTmkBoqXupc?usp=sharin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NZj6LI5a9vc&amp;list=PL33lvabfss1xczCv2BA0SaNJHu_VXsFtg"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1"/>
          <p:cNvSpPr/>
          <p:nvPr/>
        </p:nvSpPr>
        <p:spPr>
          <a:xfrm>
            <a:off x="0" y="1"/>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9" name="Google Shape;99;p1"/>
          <p:cNvSpPr txBox="1">
            <a:spLocks noGrp="1"/>
          </p:cNvSpPr>
          <p:nvPr>
            <p:ph type="ctrTitle"/>
          </p:nvPr>
        </p:nvSpPr>
        <p:spPr>
          <a:xfrm>
            <a:off x="5289754" y="639097"/>
            <a:ext cx="6253317" cy="368601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a:t>NUMPY</a:t>
            </a:r>
            <a:endParaRPr sz="8000"/>
          </a:p>
        </p:txBody>
      </p:sp>
      <p:sp>
        <p:nvSpPr>
          <p:cNvPr id="100" name="Google Shape;100;p1"/>
          <p:cNvSpPr txBox="1">
            <a:spLocks noGrp="1"/>
          </p:cNvSpPr>
          <p:nvPr>
            <p:ph type="subTitle" idx="1"/>
          </p:nvPr>
        </p:nvSpPr>
        <p:spPr>
          <a:xfrm>
            <a:off x="5289753" y="4672739"/>
            <a:ext cx="6269400" cy="1021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20"/>
              <a:buNone/>
            </a:pPr>
            <a:r>
              <a:rPr lang="en-US" sz="2220" dirty="0">
                <a:solidFill>
                  <a:srgbClr val="262626"/>
                </a:solidFill>
              </a:rPr>
              <a:t>ABOUT THE TUTORIAL</a:t>
            </a:r>
            <a:endParaRPr dirty="0"/>
          </a:p>
          <a:p>
            <a:pPr marL="0" lvl="0" indent="0" algn="l" rtl="0">
              <a:lnSpc>
                <a:spcPct val="100000"/>
              </a:lnSpc>
              <a:spcBef>
                <a:spcPts val="1400"/>
              </a:spcBef>
              <a:spcAft>
                <a:spcPts val="0"/>
              </a:spcAft>
              <a:buSzPts val="2220"/>
              <a:buNone/>
            </a:pPr>
            <a:r>
              <a:rPr lang="en-US" sz="2220" dirty="0">
                <a:latin typeface="Arial"/>
                <a:ea typeface="Arial"/>
                <a:cs typeface="Arial"/>
                <a:sym typeface="Arial"/>
              </a:rPr>
              <a:t>HOME PAGE: </a:t>
            </a:r>
            <a:r>
              <a:rPr lang="en-US" sz="2220" u="sng" dirty="0">
                <a:solidFill>
                  <a:schemeClr val="hlink"/>
                </a:solidFill>
                <a:latin typeface="Arial"/>
                <a:ea typeface="Arial"/>
                <a:cs typeface="Arial"/>
                <a:sym typeface="Arial"/>
                <a:hlinkClick r:id="rId3"/>
              </a:rPr>
              <a:t>HTTPS://NUMPY.ORG</a:t>
            </a:r>
            <a:r>
              <a:rPr lang="en-US" sz="2220" dirty="0">
                <a:latin typeface="Arial"/>
                <a:ea typeface="Arial"/>
                <a:cs typeface="Arial"/>
                <a:sym typeface="Arial"/>
              </a:rPr>
              <a:t> </a:t>
            </a:r>
            <a:endParaRPr dirty="0"/>
          </a:p>
          <a:p>
            <a:pPr marL="0" lvl="0" indent="0" algn="l" rtl="0">
              <a:lnSpc>
                <a:spcPct val="100000"/>
              </a:lnSpc>
              <a:spcBef>
                <a:spcPts val="1400"/>
              </a:spcBef>
              <a:spcAft>
                <a:spcPts val="0"/>
              </a:spcAft>
              <a:buSzPts val="2220"/>
              <a:buNone/>
            </a:pPr>
            <a:endParaRPr sz="2220" dirty="0">
              <a:solidFill>
                <a:srgbClr val="262626"/>
              </a:solidFill>
            </a:endParaRPr>
          </a:p>
        </p:txBody>
      </p:sp>
      <p:pic>
        <p:nvPicPr>
          <p:cNvPr id="101" name="Google Shape;101;p1" descr="A picture containing building, sitting, bench, side&#10;&#10;Description automatically generated"/>
          <p:cNvPicPr preferRelativeResize="0"/>
          <p:nvPr/>
        </p:nvPicPr>
        <p:blipFill rotWithShape="1">
          <a:blip r:embed="rId4">
            <a:alphaModFix/>
          </a:blip>
          <a:srcRect/>
          <a:stretch/>
        </p:blipFill>
        <p:spPr>
          <a:xfrm>
            <a:off x="-1" y="1"/>
            <a:ext cx="4635315" cy="6857999"/>
          </a:xfrm>
          <a:prstGeom prst="rect">
            <a:avLst/>
          </a:prstGeom>
          <a:noFill/>
          <a:ln>
            <a:noFill/>
          </a:ln>
        </p:spPr>
      </p:pic>
      <p:cxnSp>
        <p:nvCxnSpPr>
          <p:cNvPr id="102" name="Google Shape;102;p1"/>
          <p:cNvCxnSpPr/>
          <p:nvPr/>
        </p:nvCxnSpPr>
        <p:spPr>
          <a:xfrm>
            <a:off x="5427754" y="4498925"/>
            <a:ext cx="5636107" cy="0"/>
          </a:xfrm>
          <a:prstGeom prst="straightConnector1">
            <a:avLst/>
          </a:prstGeom>
          <a:noFill/>
          <a:ln w="12700" cap="flat" cmpd="sng">
            <a:solidFill>
              <a:srgbClr val="3F3F3F"/>
            </a:solidFill>
            <a:prstDash val="solid"/>
            <a:round/>
            <a:headEnd type="none" w="sm" len="sm"/>
            <a:tailEnd type="none" w="sm" len="sm"/>
          </a:ln>
        </p:spPr>
      </p:cxnSp>
      <p:sp>
        <p:nvSpPr>
          <p:cNvPr id="103" name="Google Shape;103;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Understanding Data Types in Python</a:t>
            </a:r>
            <a:endParaRPr/>
          </a:p>
        </p:txBody>
      </p:sp>
      <p:sp>
        <p:nvSpPr>
          <p:cNvPr id="176" name="Google Shape;176;p10"/>
          <p:cNvSpPr txBox="1">
            <a:spLocks noGrp="1"/>
          </p:cNvSpPr>
          <p:nvPr>
            <p:ph type="body" idx="1"/>
          </p:nvPr>
        </p:nvSpPr>
        <p:spPr>
          <a:xfrm>
            <a:off x="1097280" y="2108201"/>
            <a:ext cx="4846320" cy="3760891"/>
          </a:xfrm>
          <a:prstGeom prst="rect">
            <a:avLst/>
          </a:prstGeom>
          <a:noFill/>
          <a:ln>
            <a:noFill/>
          </a:ln>
        </p:spPr>
        <p:txBody>
          <a:bodyPr spcFirstLastPara="1" wrap="square" lIns="0" tIns="45700" rIns="0" bIns="45700" anchor="t" anchorCtr="0">
            <a:normAutofit/>
          </a:bodyPr>
          <a:lstStyle/>
          <a:p>
            <a:pPr marL="91440" lvl="0" indent="-101600" algn="l" rtl="0">
              <a:lnSpc>
                <a:spcPct val="110000"/>
              </a:lnSpc>
              <a:spcBef>
                <a:spcPts val="0"/>
              </a:spcBef>
              <a:spcAft>
                <a:spcPts val="0"/>
              </a:spcAft>
              <a:buSzPts val="1600"/>
              <a:buChar char=" "/>
            </a:pPr>
            <a:r>
              <a:rPr lang="en-US" sz="1600" b="0" dirty="0">
                <a:solidFill>
                  <a:schemeClr val="dk1"/>
                </a:solidFill>
                <a:latin typeface="Bookman Old Style"/>
                <a:ea typeface="Bookman Old Style"/>
                <a:cs typeface="Bookman Old Style"/>
                <a:sym typeface="Bookman Old Style"/>
              </a:rPr>
              <a:t>L3 = [True, "2", 3.0, 4]</a:t>
            </a:r>
            <a:endParaRPr dirty="0"/>
          </a:p>
          <a:p>
            <a:pPr marL="91440" lvl="0" indent="-101600" algn="l" rtl="0">
              <a:lnSpc>
                <a:spcPct val="110000"/>
              </a:lnSpc>
              <a:spcBef>
                <a:spcPts val="1400"/>
              </a:spcBef>
              <a:spcAft>
                <a:spcPts val="0"/>
              </a:spcAft>
              <a:buSzPts val="1600"/>
              <a:buChar char=" "/>
            </a:pPr>
            <a:r>
              <a:rPr lang="en-US" sz="1600" b="0" dirty="0">
                <a:solidFill>
                  <a:schemeClr val="dk1"/>
                </a:solidFill>
                <a:latin typeface="Bookman Old Style"/>
                <a:ea typeface="Bookman Old Style"/>
                <a:cs typeface="Bookman Old Style"/>
                <a:sym typeface="Bookman Old Style"/>
              </a:rPr>
              <a:t>L = [type(item) for item in L3]</a:t>
            </a:r>
            <a:endParaRPr dirty="0"/>
          </a:p>
          <a:p>
            <a:pPr marL="91440" lvl="0" indent="-101600" algn="l" rtl="0">
              <a:lnSpc>
                <a:spcPct val="110000"/>
              </a:lnSpc>
              <a:spcBef>
                <a:spcPts val="1400"/>
              </a:spcBef>
              <a:spcAft>
                <a:spcPts val="0"/>
              </a:spcAft>
              <a:buSzPts val="1600"/>
              <a:buChar char=" "/>
            </a:pPr>
            <a:r>
              <a:rPr lang="en-US" sz="1600" dirty="0">
                <a:solidFill>
                  <a:schemeClr val="dk1"/>
                </a:solidFill>
                <a:latin typeface="Bookman Old Style"/>
                <a:ea typeface="Bookman Old Style"/>
                <a:cs typeface="Bookman Old Style"/>
                <a:sym typeface="Bookman Old Style"/>
              </a:rPr>
              <a:t># L is now [</a:t>
            </a:r>
            <a:r>
              <a:rPr lang="en-US" sz="1600" dirty="0" err="1">
                <a:solidFill>
                  <a:schemeClr val="dk1"/>
                </a:solidFill>
                <a:latin typeface="Bookman Old Style"/>
                <a:ea typeface="Bookman Old Style"/>
                <a:cs typeface="Bookman Old Style"/>
                <a:sym typeface="Bookman Old Style"/>
              </a:rPr>
              <a:t>bool</a:t>
            </a:r>
            <a:r>
              <a:rPr lang="en-US" sz="1600" dirty="0">
                <a:solidFill>
                  <a:schemeClr val="dk1"/>
                </a:solidFill>
                <a:latin typeface="Bookman Old Style"/>
                <a:ea typeface="Bookman Old Style"/>
                <a:cs typeface="Bookman Old Style"/>
                <a:sym typeface="Bookman Old Style"/>
              </a:rPr>
              <a:t>, </a:t>
            </a:r>
            <a:r>
              <a:rPr lang="en-US" sz="1600" dirty="0" err="1">
                <a:solidFill>
                  <a:schemeClr val="dk1"/>
                </a:solidFill>
                <a:latin typeface="Bookman Old Style"/>
                <a:ea typeface="Bookman Old Style"/>
                <a:cs typeface="Bookman Old Style"/>
                <a:sym typeface="Bookman Old Style"/>
              </a:rPr>
              <a:t>str</a:t>
            </a:r>
            <a:r>
              <a:rPr lang="en-US" sz="1600" dirty="0">
                <a:solidFill>
                  <a:schemeClr val="dk1"/>
                </a:solidFill>
                <a:latin typeface="Bookman Old Style"/>
                <a:ea typeface="Bookman Old Style"/>
                <a:cs typeface="Bookman Old Style"/>
                <a:sym typeface="Bookman Old Style"/>
              </a:rPr>
              <a:t>, float, </a:t>
            </a:r>
            <a:r>
              <a:rPr lang="en-US" sz="1600" dirty="0" err="1">
                <a:solidFill>
                  <a:schemeClr val="dk1"/>
                </a:solidFill>
                <a:latin typeface="Bookman Old Style"/>
                <a:ea typeface="Bookman Old Style"/>
                <a:cs typeface="Bookman Old Style"/>
                <a:sym typeface="Bookman Old Style"/>
              </a:rPr>
              <a:t>int</a:t>
            </a:r>
            <a:r>
              <a:rPr lang="en-US" sz="1600" dirty="0">
                <a:solidFill>
                  <a:schemeClr val="dk1"/>
                </a:solidFill>
                <a:latin typeface="Bookman Old Style"/>
                <a:ea typeface="Bookman Old Style"/>
                <a:cs typeface="Bookman Old Style"/>
                <a:sym typeface="Bookman Old Style"/>
              </a:rPr>
              <a:t>]</a:t>
            </a:r>
            <a:endParaRPr dirty="0"/>
          </a:p>
          <a:p>
            <a:pPr marL="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p:txBody>
      </p:sp>
      <p:sp>
        <p:nvSpPr>
          <p:cNvPr id="177" name="Google Shape;177;p10"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78" name="Google Shape;178;p10"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79" name="Google Shape;179;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Python Lists</a:t>
            </a:r>
            <a:endParaRPr/>
          </a:p>
        </p:txBody>
      </p:sp>
      <p:sp>
        <p:nvSpPr>
          <p:cNvPr id="185" name="Google Shape;185;p11"/>
          <p:cNvSpPr txBox="1">
            <a:spLocks noGrp="1"/>
          </p:cNvSpPr>
          <p:nvPr>
            <p:ph type="body" idx="1"/>
          </p:nvPr>
        </p:nvSpPr>
        <p:spPr>
          <a:xfrm>
            <a:off x="1097280" y="2108201"/>
            <a:ext cx="4846320" cy="4140199"/>
          </a:xfrm>
          <a:prstGeom prst="rect">
            <a:avLst/>
          </a:prstGeom>
          <a:noFill/>
          <a:ln>
            <a:noFill/>
          </a:ln>
        </p:spPr>
        <p:txBody>
          <a:bodyPr spcFirstLastPara="1" wrap="square" lIns="0" tIns="45700" rIns="0" bIns="45700" anchor="t" anchorCtr="0">
            <a:normAutofit/>
          </a:bodyPr>
          <a:lstStyle/>
          <a:p>
            <a:pPr marL="91440" lvl="0" indent="-105727" algn="l" rtl="0">
              <a:lnSpc>
                <a:spcPct val="90000"/>
              </a:lnSpc>
              <a:spcBef>
                <a:spcPts val="0"/>
              </a:spcBef>
              <a:spcAft>
                <a:spcPts val="0"/>
              </a:spcAft>
              <a:buSzPts val="1665"/>
              <a:buChar char=" "/>
            </a:pPr>
            <a:r>
              <a:rPr lang="en-US" sz="1665" b="0">
                <a:solidFill>
                  <a:schemeClr val="dk1"/>
                </a:solidFill>
                <a:latin typeface="Bookman Old Style"/>
                <a:ea typeface="Bookman Old Style"/>
                <a:cs typeface="Bookman Old Style"/>
                <a:sym typeface="Bookman Old Style"/>
              </a:rPr>
              <a:t># using numpy </a:t>
            </a:r>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import numpy as np</a:t>
            </a:r>
            <a:endParaRPr sz="1665" b="0">
              <a:solidFill>
                <a:schemeClr val="dk1"/>
              </a:solidFill>
              <a:latin typeface="Bookman Old Style"/>
              <a:ea typeface="Bookman Old Style"/>
              <a:cs typeface="Bookman Old Style"/>
              <a:sym typeface="Bookman Old Style"/>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a:t>
            </a:r>
            <a:r>
              <a:rPr lang="en-US" sz="1665" b="0">
                <a:solidFill>
                  <a:schemeClr val="dk1"/>
                </a:solidFill>
                <a:latin typeface="Bookman Old Style"/>
                <a:ea typeface="Bookman Old Style"/>
                <a:cs typeface="Bookman Old Style"/>
                <a:sym typeface="Bookman Old Style"/>
              </a:rPr>
              <a:t> integer array:</a:t>
            </a:r>
            <a:endParaRPr/>
          </a:p>
          <a:p>
            <a:pPr marL="91440" lvl="0" indent="-105727" algn="l" rtl="0">
              <a:lnSpc>
                <a:spcPct val="90000"/>
              </a:lnSpc>
              <a:spcBef>
                <a:spcPts val="1400"/>
              </a:spcBef>
              <a:spcAft>
                <a:spcPts val="0"/>
              </a:spcAft>
              <a:buSzPts val="1665"/>
              <a:buChar char=" "/>
            </a:pPr>
            <a:r>
              <a:rPr lang="en-US" sz="1665" b="0">
                <a:solidFill>
                  <a:schemeClr val="dk1"/>
                </a:solidFill>
                <a:latin typeface="Bookman Old Style"/>
                <a:ea typeface="Bookman Old Style"/>
                <a:cs typeface="Bookman Old Style"/>
                <a:sym typeface="Bookman Old Style"/>
              </a:rPr>
              <a:t>A = np.array([1, 4, 2, 5, 3])</a:t>
            </a:r>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 output [1, 4, 2, 5, 3]</a:t>
            </a:r>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 integer array:</a:t>
            </a:r>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A = np.array([1, 4, 2, 5, 3])</a:t>
            </a:r>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print(type(A))   # np.ndarray</a:t>
            </a:r>
            <a:endParaRPr sz="1665">
              <a:solidFill>
                <a:schemeClr val="dk1"/>
              </a:solidFill>
              <a:latin typeface="Bookman Old Style"/>
              <a:ea typeface="Bookman Old Style"/>
              <a:cs typeface="Bookman Old Style"/>
              <a:sym typeface="Bookman Old Style"/>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print(A[0])       # 1</a:t>
            </a:r>
            <a:endParaRPr/>
          </a:p>
          <a:p>
            <a:pPr marL="91440" lvl="0" indent="-105727" algn="l" rtl="0">
              <a:lnSpc>
                <a:spcPct val="90000"/>
              </a:lnSpc>
              <a:spcBef>
                <a:spcPts val="1400"/>
              </a:spcBef>
              <a:spcAft>
                <a:spcPts val="0"/>
              </a:spcAft>
              <a:buSzPts val="1665"/>
              <a:buChar char=" "/>
            </a:pPr>
            <a:r>
              <a:rPr lang="en-US" sz="1665">
                <a:solidFill>
                  <a:schemeClr val="dk1"/>
                </a:solidFill>
                <a:latin typeface="Bookman Old Style"/>
                <a:ea typeface="Bookman Old Style"/>
                <a:cs typeface="Bookman Old Style"/>
                <a:sym typeface="Bookman Old Style"/>
              </a:rPr>
              <a:t>print(A.shape)  # (5,)</a:t>
            </a:r>
            <a:endParaRPr/>
          </a:p>
          <a:p>
            <a:pPr marL="91440" lvl="0" indent="0" algn="l" rtl="0">
              <a:lnSpc>
                <a:spcPct val="90000"/>
              </a:lnSpc>
              <a:spcBef>
                <a:spcPts val="1400"/>
              </a:spcBef>
              <a:spcAft>
                <a:spcPts val="0"/>
              </a:spcAft>
              <a:buSzPts val="1665"/>
              <a:buNone/>
            </a:pPr>
            <a:endParaRPr sz="1665">
              <a:solidFill>
                <a:schemeClr val="dk1"/>
              </a:solidFill>
              <a:latin typeface="Bookman Old Style"/>
              <a:ea typeface="Bookman Old Style"/>
              <a:cs typeface="Bookman Old Style"/>
              <a:sym typeface="Bookman Old Style"/>
            </a:endParaRPr>
          </a:p>
          <a:p>
            <a:pPr marL="91440" lvl="0" indent="0" algn="l" rtl="0">
              <a:lnSpc>
                <a:spcPct val="90000"/>
              </a:lnSpc>
              <a:spcBef>
                <a:spcPts val="1400"/>
              </a:spcBef>
              <a:spcAft>
                <a:spcPts val="0"/>
              </a:spcAft>
              <a:buSzPts val="1665"/>
              <a:buNone/>
            </a:pPr>
            <a:endParaRPr sz="1665" b="0">
              <a:solidFill>
                <a:schemeClr val="dk1"/>
              </a:solidFill>
              <a:latin typeface="Bookman Old Style"/>
              <a:ea typeface="Bookman Old Style"/>
              <a:cs typeface="Bookman Old Style"/>
              <a:sym typeface="Bookman Old Style"/>
            </a:endParaRPr>
          </a:p>
          <a:p>
            <a:pPr marL="91440" lvl="0" indent="0" algn="l" rtl="0">
              <a:lnSpc>
                <a:spcPct val="90000"/>
              </a:lnSpc>
              <a:spcBef>
                <a:spcPts val="1400"/>
              </a:spcBef>
              <a:spcAft>
                <a:spcPts val="0"/>
              </a:spcAft>
              <a:buSzPts val="1665"/>
              <a:buNone/>
            </a:pPr>
            <a:endParaRPr sz="1665" b="0">
              <a:solidFill>
                <a:schemeClr val="dk1"/>
              </a:solidFill>
              <a:latin typeface="Bookman Old Style"/>
              <a:ea typeface="Bookman Old Style"/>
              <a:cs typeface="Bookman Old Style"/>
              <a:sym typeface="Bookman Old Style"/>
            </a:endParaRPr>
          </a:p>
          <a:p>
            <a:pPr marL="91440" lvl="0" indent="0" algn="l" rtl="0">
              <a:lnSpc>
                <a:spcPct val="90000"/>
              </a:lnSpc>
              <a:spcBef>
                <a:spcPts val="1400"/>
              </a:spcBef>
              <a:spcAft>
                <a:spcPts val="0"/>
              </a:spcAft>
              <a:buSzPts val="1665"/>
              <a:buNone/>
            </a:pPr>
            <a:endParaRPr sz="1665" b="0">
              <a:solidFill>
                <a:schemeClr val="dk1"/>
              </a:solidFill>
              <a:latin typeface="Bookman Old Style"/>
              <a:ea typeface="Bookman Old Style"/>
              <a:cs typeface="Bookman Old Style"/>
              <a:sym typeface="Bookman Old Style"/>
            </a:endParaRPr>
          </a:p>
          <a:p>
            <a:pPr marL="0" lvl="0" indent="0" algn="l" rtl="0">
              <a:lnSpc>
                <a:spcPct val="90000"/>
              </a:lnSpc>
              <a:spcBef>
                <a:spcPts val="1400"/>
              </a:spcBef>
              <a:spcAft>
                <a:spcPts val="0"/>
              </a:spcAft>
              <a:buSzPts val="1480"/>
              <a:buNone/>
            </a:pPr>
            <a:endParaRPr sz="1480" b="0">
              <a:solidFill>
                <a:schemeClr val="dk1"/>
              </a:solidFill>
              <a:latin typeface="Bookman Old Style"/>
              <a:ea typeface="Bookman Old Style"/>
              <a:cs typeface="Bookman Old Style"/>
              <a:sym typeface="Bookman Old Style"/>
            </a:endParaRPr>
          </a:p>
          <a:p>
            <a:pPr marL="91440" lvl="0" indent="0" algn="l" rtl="0">
              <a:lnSpc>
                <a:spcPct val="90000"/>
              </a:lnSpc>
              <a:spcBef>
                <a:spcPts val="1400"/>
              </a:spcBef>
              <a:spcAft>
                <a:spcPts val="0"/>
              </a:spcAft>
              <a:buSzPts val="1480"/>
              <a:buNone/>
            </a:pPr>
            <a:endParaRPr sz="1480" b="0">
              <a:solidFill>
                <a:schemeClr val="dk1"/>
              </a:solidFill>
              <a:latin typeface="Bookman Old Style"/>
              <a:ea typeface="Bookman Old Style"/>
              <a:cs typeface="Bookman Old Style"/>
              <a:sym typeface="Bookman Old Style"/>
            </a:endParaRPr>
          </a:p>
        </p:txBody>
      </p:sp>
      <p:sp>
        <p:nvSpPr>
          <p:cNvPr id="186" name="Google Shape;186;p11"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87" name="Google Shape;187;p11"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88" name="Google Shape;188;p11"/>
          <p:cNvSpPr txBox="1"/>
          <p:nvPr/>
        </p:nvSpPr>
        <p:spPr>
          <a:xfrm>
            <a:off x="5702300" y="2159001"/>
            <a:ext cx="6197600" cy="3760891"/>
          </a:xfrm>
          <a:prstGeom prst="rect">
            <a:avLst/>
          </a:prstGeom>
          <a:noFill/>
          <a:ln>
            <a:noFill/>
          </a:ln>
        </p:spPr>
        <p:txBody>
          <a:bodyPr spcFirstLastPara="1" wrap="square" lIns="0" tIns="45700" rIns="0" bIns="45700" anchor="t" anchorCtr="0">
            <a:normAutofit/>
          </a:bodyPr>
          <a:lstStyle/>
          <a:p>
            <a:pPr marL="91440" marR="0" lvl="0" indent="-114300" algn="l" rtl="0">
              <a:lnSpc>
                <a:spcPct val="110000"/>
              </a:lnSpc>
              <a:spcBef>
                <a:spcPts val="0"/>
              </a:spcBef>
              <a:spcAft>
                <a:spcPts val="0"/>
              </a:spcAft>
              <a:buClr>
                <a:schemeClr val="accent1"/>
              </a:buClr>
              <a:buSzPts val="1800"/>
              <a:buFont typeface="Calibri"/>
              <a:buChar char=" "/>
            </a:pPr>
            <a:r>
              <a:rPr lang="en-US" sz="1800">
                <a:solidFill>
                  <a:schemeClr val="dk1"/>
                </a:solidFill>
                <a:latin typeface="Bookman Old Style"/>
                <a:ea typeface="Bookman Old Style"/>
                <a:cs typeface="Bookman Old Style"/>
                <a:sym typeface="Bookman Old Style"/>
              </a:rPr>
              <a:t>import numpy as np</a:t>
            </a:r>
            <a:endParaRPr/>
          </a:p>
          <a:p>
            <a:pPr marL="91440" marR="0" lvl="0" indent="-114300" algn="l" rtl="0">
              <a:lnSpc>
                <a:spcPct val="110000"/>
              </a:lnSpc>
              <a:spcBef>
                <a:spcPts val="1400"/>
              </a:spcBef>
              <a:spcAft>
                <a:spcPts val="0"/>
              </a:spcAft>
              <a:buClr>
                <a:schemeClr val="accent1"/>
              </a:buClr>
              <a:buSzPts val="1800"/>
              <a:buFont typeface="Calibri"/>
              <a:buChar char=" "/>
            </a:pPr>
            <a:r>
              <a:rPr lang="en-US" sz="1800">
                <a:solidFill>
                  <a:schemeClr val="dk1"/>
                </a:solidFill>
                <a:latin typeface="Bookman Old Style"/>
                <a:ea typeface="Bookman Old Style"/>
                <a:cs typeface="Bookman Old Style"/>
                <a:sym typeface="Bookman Old Style"/>
              </a:rPr>
              <a:t>b = np.array([[1,2,3],[4,5,6]]) # Create a rank 2 array</a:t>
            </a:r>
            <a:endParaRPr/>
          </a:p>
          <a:p>
            <a:pPr marL="91440" marR="0" lvl="0" indent="-114300" algn="l" rtl="0">
              <a:lnSpc>
                <a:spcPct val="110000"/>
              </a:lnSpc>
              <a:spcBef>
                <a:spcPts val="1400"/>
              </a:spcBef>
              <a:spcAft>
                <a:spcPts val="0"/>
              </a:spcAft>
              <a:buClr>
                <a:schemeClr val="accent1"/>
              </a:buClr>
              <a:buSzPts val="1800"/>
              <a:buFont typeface="Calibri"/>
              <a:buChar char=" "/>
            </a:pPr>
            <a:r>
              <a:rPr lang="en-US" sz="1800">
                <a:solidFill>
                  <a:schemeClr val="dk1"/>
                </a:solidFill>
                <a:latin typeface="Bookman Old Style"/>
                <a:ea typeface="Bookman Old Style"/>
                <a:cs typeface="Bookman Old Style"/>
                <a:sym typeface="Bookman Old Style"/>
              </a:rPr>
              <a:t>print(b.shape) # Prints "(2, 3)"</a:t>
            </a:r>
            <a:endParaRPr/>
          </a:p>
          <a:p>
            <a:pPr marL="91440" marR="0" lvl="0" indent="-114300" algn="l" rtl="0">
              <a:lnSpc>
                <a:spcPct val="110000"/>
              </a:lnSpc>
              <a:spcBef>
                <a:spcPts val="1400"/>
              </a:spcBef>
              <a:spcAft>
                <a:spcPts val="0"/>
              </a:spcAft>
              <a:buClr>
                <a:schemeClr val="accent1"/>
              </a:buClr>
              <a:buSzPts val="1800"/>
              <a:buFont typeface="Calibri"/>
              <a:buChar char=" "/>
            </a:pPr>
            <a:r>
              <a:rPr lang="en-US" sz="1800">
                <a:solidFill>
                  <a:schemeClr val="dk1"/>
                </a:solidFill>
                <a:latin typeface="Bookman Old Style"/>
                <a:ea typeface="Bookman Old Style"/>
                <a:cs typeface="Bookman Old Style"/>
                <a:sym typeface="Bookman Old Style"/>
              </a:rPr>
              <a:t>print(b[0, 0], b[0, 1], b[1, 0]) # Prints "1 2 4"</a:t>
            </a:r>
            <a:endParaRPr/>
          </a:p>
          <a:p>
            <a:pPr marL="91440" marR="0" lvl="0" indent="0" algn="l" rtl="0">
              <a:lnSpc>
                <a:spcPct val="110000"/>
              </a:lnSpc>
              <a:spcBef>
                <a:spcPts val="1400"/>
              </a:spcBef>
              <a:spcAft>
                <a:spcPts val="0"/>
              </a:spcAft>
              <a:buClr>
                <a:schemeClr val="accent1"/>
              </a:buClr>
              <a:buSzPts val="1800"/>
              <a:buFont typeface="Calibri"/>
              <a:buNone/>
            </a:pPr>
            <a:endParaRPr sz="1800">
              <a:solidFill>
                <a:schemeClr val="dk1"/>
              </a:solidFill>
              <a:latin typeface="Bookman Old Style"/>
              <a:ea typeface="Bookman Old Style"/>
              <a:cs typeface="Bookman Old Style"/>
              <a:sym typeface="Bookman Old Style"/>
            </a:endParaRPr>
          </a:p>
          <a:p>
            <a:pPr marL="91440" marR="0" lvl="0" indent="0" algn="l" rtl="0">
              <a:lnSpc>
                <a:spcPct val="110000"/>
              </a:lnSpc>
              <a:spcBef>
                <a:spcPts val="1400"/>
              </a:spcBef>
              <a:spcAft>
                <a:spcPts val="0"/>
              </a:spcAft>
              <a:buClr>
                <a:schemeClr val="accent1"/>
              </a:buClr>
              <a:buSzPts val="1800"/>
              <a:buFont typeface="Calibri"/>
              <a:buNone/>
            </a:pPr>
            <a:endParaRPr sz="1800">
              <a:solidFill>
                <a:schemeClr val="dk1"/>
              </a:solidFill>
              <a:latin typeface="Bookman Old Style"/>
              <a:ea typeface="Bookman Old Style"/>
              <a:cs typeface="Bookman Old Style"/>
              <a:sym typeface="Bookman Old Style"/>
            </a:endParaRPr>
          </a:p>
          <a:p>
            <a:pPr marL="91440" marR="0" lvl="0" indent="0" algn="l" rtl="0">
              <a:lnSpc>
                <a:spcPct val="110000"/>
              </a:lnSpc>
              <a:spcBef>
                <a:spcPts val="1400"/>
              </a:spcBef>
              <a:spcAft>
                <a:spcPts val="0"/>
              </a:spcAft>
              <a:buClr>
                <a:schemeClr val="accent1"/>
              </a:buClr>
              <a:buSzPts val="1800"/>
              <a:buFont typeface="Calibri"/>
              <a:buNone/>
            </a:pPr>
            <a:endParaRPr sz="1800">
              <a:solidFill>
                <a:schemeClr val="dk1"/>
              </a:solidFill>
              <a:latin typeface="Bookman Old Style"/>
              <a:ea typeface="Bookman Old Style"/>
              <a:cs typeface="Bookman Old Style"/>
              <a:sym typeface="Bookman Old Style"/>
            </a:endParaRPr>
          </a:p>
          <a:p>
            <a:pPr marL="0" marR="0" lvl="0" indent="0" algn="l" rtl="0">
              <a:lnSpc>
                <a:spcPct val="110000"/>
              </a:lnSpc>
              <a:spcBef>
                <a:spcPts val="1400"/>
              </a:spcBef>
              <a:spcAft>
                <a:spcPts val="0"/>
              </a:spcAft>
              <a:buClr>
                <a:schemeClr val="accent1"/>
              </a:buClr>
              <a:buSzPts val="1600"/>
              <a:buFont typeface="Calibri"/>
              <a:buNone/>
            </a:pPr>
            <a:endParaRPr sz="1600">
              <a:solidFill>
                <a:schemeClr val="dk1"/>
              </a:solidFill>
              <a:latin typeface="Bookman Old Style"/>
              <a:ea typeface="Bookman Old Style"/>
              <a:cs typeface="Bookman Old Style"/>
              <a:sym typeface="Bookman Old Style"/>
            </a:endParaRPr>
          </a:p>
          <a:p>
            <a:pPr marL="91440" marR="0" lvl="0" indent="0" algn="l" rtl="0">
              <a:lnSpc>
                <a:spcPct val="110000"/>
              </a:lnSpc>
              <a:spcBef>
                <a:spcPts val="1400"/>
              </a:spcBef>
              <a:spcAft>
                <a:spcPts val="0"/>
              </a:spcAft>
              <a:buClr>
                <a:schemeClr val="accent1"/>
              </a:buClr>
              <a:buSzPts val="1600"/>
              <a:buFont typeface="Calibri"/>
              <a:buNone/>
            </a:pPr>
            <a:endParaRPr sz="1600">
              <a:solidFill>
                <a:schemeClr val="dk1"/>
              </a:solidFill>
              <a:latin typeface="Bookman Old Style"/>
              <a:ea typeface="Bookman Old Style"/>
              <a:cs typeface="Bookman Old Style"/>
              <a:sym typeface="Bookman Old Style"/>
            </a:endParaRPr>
          </a:p>
        </p:txBody>
      </p:sp>
      <p:sp>
        <p:nvSpPr>
          <p:cNvPr id="189" name="Google Shape;189;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Python Lists</a:t>
            </a:r>
            <a:endParaRPr/>
          </a:p>
        </p:txBody>
      </p:sp>
      <p:sp>
        <p:nvSpPr>
          <p:cNvPr id="195" name="Google Shape;195;p12"/>
          <p:cNvSpPr txBox="1">
            <a:spLocks noGrp="1"/>
          </p:cNvSpPr>
          <p:nvPr>
            <p:ph type="body" idx="1"/>
          </p:nvPr>
        </p:nvSpPr>
        <p:spPr>
          <a:xfrm>
            <a:off x="1097280" y="2108201"/>
            <a:ext cx="7297420" cy="4140199"/>
          </a:xfrm>
          <a:prstGeom prst="rect">
            <a:avLst/>
          </a:prstGeom>
          <a:noFill/>
          <a:ln>
            <a:noFill/>
          </a:ln>
        </p:spPr>
        <p:txBody>
          <a:bodyPr spcFirstLastPara="1" wrap="square" lIns="0" tIns="45700" rIns="0" bIns="45700" anchor="t" anchorCtr="0">
            <a:normAutofit/>
          </a:bodyPr>
          <a:lstStyle/>
          <a:p>
            <a:pPr marL="91440" lvl="0" indent="-101600" algn="l" rtl="0">
              <a:lnSpc>
                <a:spcPct val="110000"/>
              </a:lnSpc>
              <a:spcBef>
                <a:spcPts val="0"/>
              </a:spcBef>
              <a:spcAft>
                <a:spcPts val="0"/>
              </a:spcAft>
              <a:buSzPts val="1600"/>
              <a:buChar char=" "/>
            </a:pPr>
            <a:r>
              <a:rPr lang="en-US" sz="1600" dirty="0">
                <a:solidFill>
                  <a:schemeClr val="dk1"/>
                </a:solidFill>
                <a:latin typeface="Bookman Old Style"/>
                <a:ea typeface="Bookman Old Style"/>
                <a:cs typeface="Bookman Old Style"/>
                <a:sym typeface="Bookman Old Style"/>
              </a:rPr>
              <a:t>Set data type using </a:t>
            </a:r>
            <a:r>
              <a:rPr lang="en-US" sz="1600" dirty="0" err="1">
                <a:solidFill>
                  <a:schemeClr val="dk1"/>
                </a:solidFill>
                <a:latin typeface="Bookman Old Style"/>
                <a:ea typeface="Bookman Old Style"/>
                <a:cs typeface="Bookman Old Style"/>
                <a:sym typeface="Bookman Old Style"/>
              </a:rPr>
              <a:t>dtype</a:t>
            </a:r>
            <a:r>
              <a:rPr lang="en-US" sz="1600" dirty="0">
                <a:solidFill>
                  <a:schemeClr val="dk1"/>
                </a:solidFill>
                <a:latin typeface="Bookman Old Style"/>
                <a:ea typeface="Bookman Old Style"/>
                <a:cs typeface="Bookman Old Style"/>
                <a:sym typeface="Bookman Old Style"/>
              </a:rPr>
              <a:t> </a:t>
            </a:r>
            <a:endParaRPr dirty="0"/>
          </a:p>
          <a:p>
            <a:pPr marL="91440" lvl="0" indent="0" algn="l" rtl="0">
              <a:lnSpc>
                <a:spcPct val="110000"/>
              </a:lnSpc>
              <a:spcBef>
                <a:spcPts val="1400"/>
              </a:spcBef>
              <a:spcAft>
                <a:spcPts val="0"/>
              </a:spcAft>
              <a:buSzPts val="1600"/>
              <a:buNone/>
            </a:pPr>
            <a:endParaRPr sz="1600" dirty="0">
              <a:solidFill>
                <a:schemeClr val="dk1"/>
              </a:solidFill>
              <a:latin typeface="Bookman Old Style"/>
              <a:ea typeface="Bookman Old Style"/>
              <a:cs typeface="Bookman Old Style"/>
              <a:sym typeface="Bookman Old Style"/>
            </a:endParaRPr>
          </a:p>
          <a:p>
            <a:pPr marL="91440" lvl="0" indent="-101600" algn="l" rtl="0">
              <a:lnSpc>
                <a:spcPct val="110000"/>
              </a:lnSpc>
              <a:spcBef>
                <a:spcPts val="1400"/>
              </a:spcBef>
              <a:spcAft>
                <a:spcPts val="0"/>
              </a:spcAft>
              <a:buSzPts val="1600"/>
              <a:buChar char=" "/>
            </a:pPr>
            <a:r>
              <a:rPr lang="en-US" sz="1600" b="0" dirty="0">
                <a:solidFill>
                  <a:schemeClr val="dk1"/>
                </a:solidFill>
                <a:latin typeface="Bookman Old Style"/>
                <a:ea typeface="Bookman Old Style"/>
                <a:cs typeface="Bookman Old Style"/>
                <a:sym typeface="Bookman Old Style"/>
              </a:rPr>
              <a:t>A = </a:t>
            </a:r>
            <a:r>
              <a:rPr lang="en-US" sz="1600" b="0" dirty="0" err="1">
                <a:solidFill>
                  <a:schemeClr val="dk1"/>
                </a:solidFill>
                <a:latin typeface="Bookman Old Style"/>
                <a:ea typeface="Bookman Old Style"/>
                <a:cs typeface="Bookman Old Style"/>
                <a:sym typeface="Bookman Old Style"/>
              </a:rPr>
              <a:t>np.array</a:t>
            </a:r>
            <a:r>
              <a:rPr lang="en-US" sz="1600" b="0" dirty="0">
                <a:solidFill>
                  <a:schemeClr val="dk1"/>
                </a:solidFill>
                <a:latin typeface="Bookman Old Style"/>
                <a:ea typeface="Bookman Old Style"/>
                <a:cs typeface="Bookman Old Style"/>
                <a:sym typeface="Bookman Old Style"/>
              </a:rPr>
              <a:t>([1, 2, 3, 4], </a:t>
            </a:r>
            <a:r>
              <a:rPr lang="en-US" sz="1600" b="0" dirty="0" err="1">
                <a:solidFill>
                  <a:schemeClr val="dk1"/>
                </a:solidFill>
                <a:latin typeface="Bookman Old Style"/>
                <a:ea typeface="Bookman Old Style"/>
                <a:cs typeface="Bookman Old Style"/>
                <a:sym typeface="Bookman Old Style"/>
              </a:rPr>
              <a:t>dtype</a:t>
            </a:r>
            <a:r>
              <a:rPr lang="en-US" sz="1600" b="0" dirty="0">
                <a:solidFill>
                  <a:schemeClr val="dk1"/>
                </a:solidFill>
                <a:latin typeface="Bookman Old Style"/>
                <a:ea typeface="Bookman Old Style"/>
                <a:cs typeface="Bookman Old Style"/>
                <a:sym typeface="Bookman Old Style"/>
              </a:rPr>
              <a:t>='float32’)</a:t>
            </a:r>
            <a:endParaRPr dirty="0"/>
          </a:p>
          <a:p>
            <a:pPr marL="91440" lvl="0" indent="-101600" algn="l" rtl="0">
              <a:lnSpc>
                <a:spcPct val="110000"/>
              </a:lnSpc>
              <a:spcBef>
                <a:spcPts val="1400"/>
              </a:spcBef>
              <a:spcAft>
                <a:spcPts val="0"/>
              </a:spcAft>
              <a:buSzPts val="1600"/>
              <a:buChar char=" "/>
            </a:pPr>
            <a:r>
              <a:rPr lang="en-US" sz="1600" dirty="0">
                <a:solidFill>
                  <a:schemeClr val="dk1"/>
                </a:solidFill>
                <a:latin typeface="Bookman Old Style"/>
                <a:ea typeface="Bookman Old Style"/>
                <a:cs typeface="Bookman Old Style"/>
                <a:sym typeface="Bookman Old Style"/>
              </a:rPr>
              <a:t># output [1., 2., 3., 4.]</a:t>
            </a:r>
            <a:endParaRPr dirty="0"/>
          </a:p>
          <a:p>
            <a:pPr marL="91440" lvl="0" indent="0" algn="l" rtl="0">
              <a:lnSpc>
                <a:spcPct val="110000"/>
              </a:lnSpc>
              <a:spcBef>
                <a:spcPts val="1400"/>
              </a:spcBef>
              <a:spcAft>
                <a:spcPts val="0"/>
              </a:spcAft>
              <a:buSzPts val="1800"/>
              <a:buNone/>
            </a:pPr>
            <a:endParaRPr sz="180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p:txBody>
      </p:sp>
      <p:sp>
        <p:nvSpPr>
          <p:cNvPr id="196" name="Google Shape;196;p12"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97" name="Google Shape;197;p12"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98" name="Google Shape;198;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Python Lists</a:t>
            </a:r>
            <a:endParaRPr/>
          </a:p>
        </p:txBody>
      </p:sp>
      <p:sp>
        <p:nvSpPr>
          <p:cNvPr id="204" name="Google Shape;204;p13"/>
          <p:cNvSpPr txBox="1">
            <a:spLocks noGrp="1"/>
          </p:cNvSpPr>
          <p:nvPr>
            <p:ph type="body" idx="1"/>
          </p:nvPr>
        </p:nvSpPr>
        <p:spPr>
          <a:xfrm>
            <a:off x="1097280" y="2108201"/>
            <a:ext cx="7297420" cy="4140199"/>
          </a:xfrm>
          <a:prstGeom prst="rect">
            <a:avLst/>
          </a:prstGeom>
          <a:noFill/>
          <a:ln>
            <a:noFill/>
          </a:ln>
        </p:spPr>
        <p:txBody>
          <a:bodyPr spcFirstLastPara="1" wrap="square" lIns="0" tIns="45700" rIns="0" bIns="45700" anchor="t" anchorCtr="0">
            <a:normAutofit/>
          </a:bodyPr>
          <a:lstStyle/>
          <a:p>
            <a:pPr marL="91440" lvl="0" indent="-114300" algn="l" rtl="0">
              <a:lnSpc>
                <a:spcPct val="110000"/>
              </a:lnSpc>
              <a:spcBef>
                <a:spcPts val="0"/>
              </a:spcBef>
              <a:spcAft>
                <a:spcPts val="0"/>
              </a:spcAft>
              <a:buSzPts val="1800"/>
              <a:buChar char=" "/>
            </a:pPr>
            <a:r>
              <a:rPr lang="en-US" sz="1800" b="0" dirty="0">
                <a:solidFill>
                  <a:schemeClr val="dk1"/>
                </a:solidFill>
                <a:latin typeface="Bookman Old Style"/>
                <a:ea typeface="Bookman Old Style"/>
                <a:cs typeface="Bookman Old Style"/>
                <a:sym typeface="Bookman Old Style"/>
              </a:rPr>
              <a:t># nested lists result in multi-dimensional arrays</a:t>
            </a:r>
            <a:endParaRPr dirty="0"/>
          </a:p>
          <a:p>
            <a:pPr marL="91440" lvl="0" indent="-114300" algn="l" rtl="0">
              <a:lnSpc>
                <a:spcPct val="110000"/>
              </a:lnSpc>
              <a:spcBef>
                <a:spcPts val="1400"/>
              </a:spcBef>
              <a:spcAft>
                <a:spcPts val="0"/>
              </a:spcAft>
              <a:buSzPts val="1800"/>
              <a:buChar char=" "/>
            </a:pPr>
            <a:r>
              <a:rPr lang="en-US" sz="1800" b="0" dirty="0">
                <a:solidFill>
                  <a:schemeClr val="dk1"/>
                </a:solidFill>
                <a:latin typeface="Bookman Old Style"/>
                <a:ea typeface="Bookman Old Style"/>
                <a:cs typeface="Bookman Old Style"/>
                <a:sym typeface="Bookman Old Style"/>
              </a:rPr>
              <a:t>A = </a:t>
            </a:r>
            <a:r>
              <a:rPr lang="en-US" sz="1800" b="0" dirty="0" err="1">
                <a:solidFill>
                  <a:schemeClr val="dk1"/>
                </a:solidFill>
                <a:latin typeface="Bookman Old Style"/>
                <a:ea typeface="Bookman Old Style"/>
                <a:cs typeface="Bookman Old Style"/>
                <a:sym typeface="Bookman Old Style"/>
              </a:rPr>
              <a:t>np.array</a:t>
            </a:r>
            <a:r>
              <a:rPr lang="en-US" sz="1800" b="0" dirty="0">
                <a:solidFill>
                  <a:schemeClr val="dk1"/>
                </a:solidFill>
                <a:latin typeface="Bookman Old Style"/>
                <a:ea typeface="Bookman Old Style"/>
                <a:cs typeface="Bookman Old Style"/>
                <a:sym typeface="Bookman Old Style"/>
              </a:rPr>
              <a:t>([range(i, i + 3) for i in [2, 4, 6]])</a:t>
            </a:r>
            <a:endParaRPr dirty="0"/>
          </a:p>
          <a:p>
            <a:pPr marL="91440" lvl="0" indent="-114300" algn="l" rtl="0">
              <a:lnSpc>
                <a:spcPct val="110000"/>
              </a:lnSpc>
              <a:spcBef>
                <a:spcPts val="1400"/>
              </a:spcBef>
              <a:spcAft>
                <a:spcPts val="0"/>
              </a:spcAft>
              <a:buSzPts val="1800"/>
              <a:buChar char=" "/>
            </a:pPr>
            <a:r>
              <a:rPr lang="en-US" sz="1800" dirty="0">
                <a:solidFill>
                  <a:schemeClr val="dk1"/>
                </a:solidFill>
                <a:latin typeface="Bookman Old Style"/>
                <a:ea typeface="Bookman Old Style"/>
                <a:cs typeface="Bookman Old Style"/>
                <a:sym typeface="Bookman Old Style"/>
              </a:rPr>
              <a:t># output</a:t>
            </a:r>
            <a:endParaRPr dirty="0"/>
          </a:p>
          <a:p>
            <a:pPr marL="91440" lvl="0" indent="-114300" algn="l" rtl="0">
              <a:lnSpc>
                <a:spcPct val="110000"/>
              </a:lnSpc>
              <a:spcBef>
                <a:spcPts val="1400"/>
              </a:spcBef>
              <a:spcAft>
                <a:spcPts val="0"/>
              </a:spcAft>
              <a:buSzPts val="1800"/>
              <a:buChar char=" "/>
            </a:pPr>
            <a:r>
              <a:rPr lang="en-US" sz="1800" b="0" i="0" dirty="0">
                <a:solidFill>
                  <a:schemeClr val="dk1"/>
                </a:solidFill>
                <a:latin typeface="Bookman Old Style"/>
                <a:ea typeface="Bookman Old Style"/>
                <a:cs typeface="Bookman Old Style"/>
                <a:sym typeface="Bookman Old Style"/>
              </a:rPr>
              <a:t># array([[2, 3, 4], [4, 5, 6], [6, 7, 8]])</a:t>
            </a:r>
            <a:endParaRPr sz="180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p:txBody>
      </p:sp>
      <p:sp>
        <p:nvSpPr>
          <p:cNvPr id="205" name="Google Shape;205;p13"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06" name="Google Shape;206;p13"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07" name="Google Shape;207;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Scratch</a:t>
            </a:r>
            <a:endParaRPr/>
          </a:p>
        </p:txBody>
      </p:sp>
      <p:sp>
        <p:nvSpPr>
          <p:cNvPr id="213" name="Google Shape;213;p14"/>
          <p:cNvSpPr txBox="1">
            <a:spLocks noGrp="1"/>
          </p:cNvSpPr>
          <p:nvPr>
            <p:ph type="body" idx="1"/>
          </p:nvPr>
        </p:nvSpPr>
        <p:spPr>
          <a:xfrm>
            <a:off x="1097280" y="2108201"/>
            <a:ext cx="7297420" cy="4140199"/>
          </a:xfrm>
          <a:prstGeom prst="rect">
            <a:avLst/>
          </a:prstGeom>
          <a:noFill/>
          <a:ln>
            <a:noFill/>
          </a:ln>
        </p:spPr>
        <p:txBody>
          <a:bodyPr spcFirstLastPara="1" wrap="square" lIns="0" tIns="45700" rIns="0" bIns="45700" anchor="t" anchorCtr="0">
            <a:normAutofit/>
          </a:bodyPr>
          <a:lstStyle/>
          <a:p>
            <a:pPr marL="91440" lvl="0" indent="-114300" algn="l" rtl="0">
              <a:lnSpc>
                <a:spcPct val="110000"/>
              </a:lnSpc>
              <a:spcBef>
                <a:spcPts val="0"/>
              </a:spcBef>
              <a:spcAft>
                <a:spcPts val="0"/>
              </a:spcAft>
              <a:buSzPts val="1800"/>
              <a:buChar char=" "/>
            </a:pPr>
            <a:r>
              <a:rPr lang="en-US" sz="1800" b="0" dirty="0">
                <a:solidFill>
                  <a:schemeClr val="dk1"/>
                </a:solidFill>
                <a:latin typeface="Bookman Old Style"/>
                <a:ea typeface="Bookman Old Style"/>
                <a:cs typeface="Bookman Old Style"/>
                <a:sym typeface="Bookman Old Style"/>
              </a:rPr>
              <a:t># Create a length-10 integer array filled with zeros</a:t>
            </a:r>
            <a:endParaRPr dirty="0"/>
          </a:p>
          <a:p>
            <a:pPr marL="91440" lvl="0" indent="-114300" algn="l" rtl="0">
              <a:lnSpc>
                <a:spcPct val="110000"/>
              </a:lnSpc>
              <a:spcBef>
                <a:spcPts val="1400"/>
              </a:spcBef>
              <a:spcAft>
                <a:spcPts val="0"/>
              </a:spcAft>
              <a:buSzPts val="1800"/>
              <a:buChar char=" "/>
            </a:pPr>
            <a:r>
              <a:rPr lang="en-US" sz="1800" b="0" dirty="0" err="1">
                <a:solidFill>
                  <a:schemeClr val="dk1"/>
                </a:solidFill>
                <a:latin typeface="Bookman Old Style"/>
                <a:ea typeface="Bookman Old Style"/>
                <a:cs typeface="Bookman Old Style"/>
                <a:sym typeface="Bookman Old Style"/>
              </a:rPr>
              <a:t>np.zeros</a:t>
            </a:r>
            <a:r>
              <a:rPr lang="en-US" sz="1800" b="0" dirty="0">
                <a:solidFill>
                  <a:schemeClr val="dk1"/>
                </a:solidFill>
                <a:latin typeface="Bookman Old Style"/>
                <a:ea typeface="Bookman Old Style"/>
                <a:cs typeface="Bookman Old Style"/>
                <a:sym typeface="Bookman Old Style"/>
              </a:rPr>
              <a:t>(10, </a:t>
            </a:r>
            <a:r>
              <a:rPr lang="en-US" sz="1800" b="0" dirty="0" err="1">
                <a:solidFill>
                  <a:schemeClr val="dk1"/>
                </a:solidFill>
                <a:latin typeface="Bookman Old Style"/>
                <a:ea typeface="Bookman Old Style"/>
                <a:cs typeface="Bookman Old Style"/>
                <a:sym typeface="Bookman Old Style"/>
              </a:rPr>
              <a:t>dtype</a:t>
            </a:r>
            <a:r>
              <a:rPr lang="en-US" sz="1800" b="0" dirty="0">
                <a:solidFill>
                  <a:schemeClr val="dk1"/>
                </a:solidFill>
                <a:latin typeface="Bookman Old Style"/>
                <a:ea typeface="Bookman Old Style"/>
                <a:cs typeface="Bookman Old Style"/>
                <a:sym typeface="Bookman Old Style"/>
              </a:rPr>
              <a:t>=</a:t>
            </a:r>
            <a:r>
              <a:rPr lang="en-US" sz="1800" b="0" dirty="0" err="1">
                <a:solidFill>
                  <a:schemeClr val="dk1"/>
                </a:solidFill>
                <a:latin typeface="Bookman Old Style"/>
                <a:ea typeface="Bookman Old Style"/>
                <a:cs typeface="Bookman Old Style"/>
                <a:sym typeface="Bookman Old Style"/>
              </a:rPr>
              <a:t>int</a:t>
            </a:r>
            <a:r>
              <a:rPr lang="en-US" sz="1800" b="0" dirty="0">
                <a:solidFill>
                  <a:schemeClr val="dk1"/>
                </a:solidFill>
                <a:latin typeface="Bookman Old Style"/>
                <a:ea typeface="Bookman Old Style"/>
                <a:cs typeface="Bookman Old Style"/>
                <a:sym typeface="Bookman Old Style"/>
              </a:rPr>
              <a:t>)</a:t>
            </a:r>
            <a:endParaRPr dirty="0"/>
          </a:p>
          <a:p>
            <a:pPr marL="91440" lvl="0" indent="-114300" algn="l" rtl="0">
              <a:lnSpc>
                <a:spcPct val="110000"/>
              </a:lnSpc>
              <a:spcBef>
                <a:spcPts val="1400"/>
              </a:spcBef>
              <a:spcAft>
                <a:spcPts val="0"/>
              </a:spcAft>
              <a:buSzPts val="1800"/>
              <a:buChar char=" "/>
            </a:pPr>
            <a:r>
              <a:rPr lang="en-US" sz="1800" dirty="0">
                <a:solidFill>
                  <a:schemeClr val="dk1"/>
                </a:solidFill>
                <a:latin typeface="Bookman Old Style"/>
                <a:ea typeface="Bookman Old Style"/>
                <a:cs typeface="Bookman Old Style"/>
                <a:sym typeface="Bookman Old Style"/>
              </a:rPr>
              <a:t># output:  </a:t>
            </a:r>
            <a:r>
              <a:rPr lang="en-US" sz="1800" b="0" i="0" dirty="0">
                <a:solidFill>
                  <a:schemeClr val="dk1"/>
                </a:solidFill>
                <a:latin typeface="Bookman Old Style"/>
                <a:ea typeface="Bookman Old Style"/>
                <a:cs typeface="Bookman Old Style"/>
                <a:sym typeface="Bookman Old Style"/>
              </a:rPr>
              <a:t>array([0, 0, 0, 0, 0, 0, 0, 0, 0, 0])</a:t>
            </a:r>
            <a:endParaRPr sz="1800" b="0" dirty="0">
              <a:solidFill>
                <a:schemeClr val="dk1"/>
              </a:solidFill>
              <a:latin typeface="Bookman Old Style"/>
              <a:ea typeface="Bookman Old Style"/>
              <a:cs typeface="Bookman Old Style"/>
              <a:sym typeface="Bookman Old Style"/>
            </a:endParaRPr>
          </a:p>
          <a:p>
            <a:pPr marL="91440" lvl="0" indent="-114300" algn="l" rtl="0">
              <a:lnSpc>
                <a:spcPct val="110000"/>
              </a:lnSpc>
              <a:spcBef>
                <a:spcPts val="1400"/>
              </a:spcBef>
              <a:spcAft>
                <a:spcPts val="0"/>
              </a:spcAft>
              <a:buSzPts val="1800"/>
              <a:buChar char=" "/>
            </a:pPr>
            <a:r>
              <a:rPr lang="en-US" sz="1800" b="0" dirty="0">
                <a:solidFill>
                  <a:schemeClr val="dk1"/>
                </a:solidFill>
                <a:latin typeface="Bookman Old Style"/>
                <a:ea typeface="Bookman Old Style"/>
                <a:cs typeface="Bookman Old Style"/>
                <a:sym typeface="Bookman Old Style"/>
              </a:rPr>
              <a:t># Create a 3x5 integer array filled with zeros</a:t>
            </a:r>
            <a:endParaRPr dirty="0"/>
          </a:p>
          <a:p>
            <a:pPr marL="91440" lvl="0" indent="-114300" algn="l" rtl="0">
              <a:lnSpc>
                <a:spcPct val="110000"/>
              </a:lnSpc>
              <a:spcBef>
                <a:spcPts val="1400"/>
              </a:spcBef>
              <a:spcAft>
                <a:spcPts val="0"/>
              </a:spcAft>
              <a:buSzPts val="1800"/>
              <a:buChar char=" "/>
            </a:pPr>
            <a:r>
              <a:rPr lang="en-US" sz="1800" b="0" dirty="0" err="1">
                <a:solidFill>
                  <a:schemeClr val="dk1"/>
                </a:solidFill>
                <a:latin typeface="Bookman Old Style"/>
                <a:ea typeface="Bookman Old Style"/>
                <a:cs typeface="Bookman Old Style"/>
                <a:sym typeface="Bookman Old Style"/>
              </a:rPr>
              <a:t>np.</a:t>
            </a:r>
            <a:r>
              <a:rPr lang="en-US" sz="1800" dirty="0" err="1">
                <a:solidFill>
                  <a:schemeClr val="dk1"/>
                </a:solidFill>
                <a:latin typeface="Bookman Old Style"/>
                <a:ea typeface="Bookman Old Style"/>
                <a:cs typeface="Bookman Old Style"/>
                <a:sym typeface="Bookman Old Style"/>
              </a:rPr>
              <a:t>zero</a:t>
            </a:r>
            <a:r>
              <a:rPr lang="en-US" sz="1800" b="0" dirty="0" err="1">
                <a:solidFill>
                  <a:schemeClr val="dk1"/>
                </a:solidFill>
                <a:latin typeface="Bookman Old Style"/>
                <a:ea typeface="Bookman Old Style"/>
                <a:cs typeface="Bookman Old Style"/>
                <a:sym typeface="Bookman Old Style"/>
              </a:rPr>
              <a:t>s</a:t>
            </a:r>
            <a:r>
              <a:rPr lang="en-US" sz="1800" b="0" dirty="0">
                <a:solidFill>
                  <a:schemeClr val="dk1"/>
                </a:solidFill>
                <a:latin typeface="Bookman Old Style"/>
                <a:ea typeface="Bookman Old Style"/>
                <a:cs typeface="Bookman Old Style"/>
                <a:sym typeface="Bookman Old Style"/>
              </a:rPr>
              <a:t>((3, 5), </a:t>
            </a:r>
            <a:r>
              <a:rPr lang="en-US" sz="1800" b="0" dirty="0" err="1">
                <a:solidFill>
                  <a:schemeClr val="dk1"/>
                </a:solidFill>
                <a:latin typeface="Bookman Old Style"/>
                <a:ea typeface="Bookman Old Style"/>
                <a:cs typeface="Bookman Old Style"/>
                <a:sym typeface="Bookman Old Style"/>
              </a:rPr>
              <a:t>dtype</a:t>
            </a:r>
            <a:r>
              <a:rPr lang="en-US" sz="1800" b="0" dirty="0">
                <a:solidFill>
                  <a:schemeClr val="dk1"/>
                </a:solidFill>
                <a:latin typeface="Bookman Old Style"/>
                <a:ea typeface="Bookman Old Style"/>
                <a:cs typeface="Bookman Old Style"/>
                <a:sym typeface="Bookman Old Style"/>
              </a:rPr>
              <a:t>=</a:t>
            </a:r>
            <a:r>
              <a:rPr lang="en-US" sz="1800" b="0" dirty="0" err="1">
                <a:solidFill>
                  <a:schemeClr val="dk1"/>
                </a:solidFill>
                <a:latin typeface="Bookman Old Style"/>
                <a:ea typeface="Bookman Old Style"/>
                <a:cs typeface="Bookman Old Style"/>
                <a:sym typeface="Bookman Old Style"/>
              </a:rPr>
              <a:t>int</a:t>
            </a:r>
            <a:r>
              <a:rPr lang="en-US" sz="1800" b="0" dirty="0">
                <a:solidFill>
                  <a:schemeClr val="dk1"/>
                </a:solidFill>
                <a:latin typeface="Bookman Old Style"/>
                <a:ea typeface="Bookman Old Style"/>
                <a:cs typeface="Bookman Old Style"/>
                <a:sym typeface="Bookman Old Style"/>
              </a:rPr>
              <a:t>)</a:t>
            </a:r>
            <a:endParaRPr dirty="0"/>
          </a:p>
          <a:p>
            <a:pPr marL="91440" lvl="0" indent="-114300" algn="l" rtl="0">
              <a:lnSpc>
                <a:spcPct val="110000"/>
              </a:lnSpc>
              <a:spcBef>
                <a:spcPts val="1400"/>
              </a:spcBef>
              <a:spcAft>
                <a:spcPts val="0"/>
              </a:spcAft>
              <a:buSzPts val="1800"/>
              <a:buChar char=" "/>
            </a:pPr>
            <a:r>
              <a:rPr lang="en-US" sz="1800" dirty="0">
                <a:solidFill>
                  <a:schemeClr val="dk1"/>
                </a:solidFill>
                <a:latin typeface="Bookman Old Style"/>
                <a:ea typeface="Bookman Old Style"/>
                <a:cs typeface="Bookman Old Style"/>
                <a:sym typeface="Bookman Old Style"/>
              </a:rPr>
              <a:t># output: array([0, 0, 0, 0, 0, 0], [0, 0, 0, 0, 0], [0, 0, 0, 0, 0])</a:t>
            </a: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dirty="0">
              <a:solidFill>
                <a:schemeClr val="dk1"/>
              </a:solidFill>
              <a:latin typeface="Bookman Old Style"/>
              <a:ea typeface="Bookman Old Style"/>
              <a:cs typeface="Bookman Old Style"/>
              <a:sym typeface="Bookman Old Style"/>
            </a:endParaRPr>
          </a:p>
          <a:p>
            <a:pPr marL="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dirty="0">
              <a:solidFill>
                <a:schemeClr val="dk1"/>
              </a:solidFill>
              <a:latin typeface="Bookman Old Style"/>
              <a:ea typeface="Bookman Old Style"/>
              <a:cs typeface="Bookman Old Style"/>
              <a:sym typeface="Bookman Old Style"/>
            </a:endParaRPr>
          </a:p>
        </p:txBody>
      </p:sp>
      <p:sp>
        <p:nvSpPr>
          <p:cNvPr id="214" name="Google Shape;214;p14"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15" name="Google Shape;215;p14"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16" name="Google Shape;216;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Scratch</a:t>
            </a:r>
            <a:endParaRPr/>
          </a:p>
        </p:txBody>
      </p:sp>
      <p:sp>
        <p:nvSpPr>
          <p:cNvPr id="222" name="Google Shape;222;p15"/>
          <p:cNvSpPr txBox="1">
            <a:spLocks noGrp="1"/>
          </p:cNvSpPr>
          <p:nvPr>
            <p:ph type="body" idx="1"/>
          </p:nvPr>
        </p:nvSpPr>
        <p:spPr>
          <a:xfrm>
            <a:off x="1097280" y="2108201"/>
            <a:ext cx="10058400" cy="4140199"/>
          </a:xfrm>
          <a:prstGeom prst="rect">
            <a:avLst/>
          </a:prstGeom>
          <a:noFill/>
          <a:ln>
            <a:noFill/>
          </a:ln>
        </p:spPr>
        <p:txBody>
          <a:bodyPr spcFirstLastPara="1" wrap="square" lIns="0" tIns="45700" rIns="0" bIns="45700" anchor="t" anchorCtr="0">
            <a:normAutofit/>
          </a:bodyPr>
          <a:lstStyle/>
          <a:p>
            <a:pPr marL="91440" lvl="0" indent="-114300" algn="l" rtl="0">
              <a:lnSpc>
                <a:spcPct val="110000"/>
              </a:lnSpc>
              <a:spcBef>
                <a:spcPts val="0"/>
              </a:spcBef>
              <a:spcAft>
                <a:spcPts val="0"/>
              </a:spcAft>
              <a:buSzPts val="1800"/>
              <a:buChar char=" "/>
            </a:pPr>
            <a:r>
              <a:rPr lang="en-US" sz="1800" b="0">
                <a:solidFill>
                  <a:schemeClr val="dk1"/>
                </a:solidFill>
                <a:latin typeface="Bookman Old Style"/>
                <a:ea typeface="Bookman Old Style"/>
                <a:cs typeface="Bookman Old Style"/>
                <a:sym typeface="Bookman Old Style"/>
              </a:rPr>
              <a:t># Create a 3x5 floating-point array filled with ones</a:t>
            </a:r>
            <a:endParaRPr/>
          </a:p>
          <a:p>
            <a:pPr marL="91440" lvl="0" indent="-114300" algn="l" rtl="0">
              <a:lnSpc>
                <a:spcPct val="110000"/>
              </a:lnSpc>
              <a:spcBef>
                <a:spcPts val="1400"/>
              </a:spcBef>
              <a:spcAft>
                <a:spcPts val="0"/>
              </a:spcAft>
              <a:buSzPts val="1800"/>
              <a:buChar char=" "/>
            </a:pPr>
            <a:r>
              <a:rPr lang="en-US" sz="1800" b="0">
                <a:solidFill>
                  <a:schemeClr val="dk1"/>
                </a:solidFill>
                <a:latin typeface="Bookman Old Style"/>
                <a:ea typeface="Bookman Old Style"/>
                <a:cs typeface="Bookman Old Style"/>
                <a:sym typeface="Bookman Old Style"/>
              </a:rPr>
              <a:t>np.ones((3, 5), dtype=float)</a:t>
            </a:r>
            <a:endParaRPr/>
          </a:p>
          <a:p>
            <a:pPr marL="91440" lvl="0" indent="0" algn="l" rtl="0">
              <a:lnSpc>
                <a:spcPct val="110000"/>
              </a:lnSpc>
              <a:spcBef>
                <a:spcPts val="1400"/>
              </a:spcBef>
              <a:spcAft>
                <a:spcPts val="0"/>
              </a:spcAft>
              <a:buSzPts val="1800"/>
              <a:buNone/>
            </a:pPr>
            <a:endParaRPr sz="1800">
              <a:solidFill>
                <a:schemeClr val="dk1"/>
              </a:solidFill>
              <a:latin typeface="Bookman Old Style"/>
              <a:ea typeface="Bookman Old Style"/>
              <a:cs typeface="Bookman Old Style"/>
              <a:sym typeface="Bookman Old Style"/>
            </a:endParaRPr>
          </a:p>
          <a:p>
            <a:pPr marL="91440" lvl="0" indent="-114300" algn="l" rtl="0">
              <a:lnSpc>
                <a:spcPct val="110000"/>
              </a:lnSpc>
              <a:spcBef>
                <a:spcPts val="1400"/>
              </a:spcBef>
              <a:spcAft>
                <a:spcPts val="0"/>
              </a:spcAft>
              <a:buSzPts val="1800"/>
              <a:buChar char=" "/>
            </a:pPr>
            <a:r>
              <a:rPr lang="en-US" sz="1800" b="0">
                <a:solidFill>
                  <a:schemeClr val="dk1"/>
                </a:solidFill>
                <a:latin typeface="Bookman Old Style"/>
                <a:ea typeface="Bookman Old Style"/>
                <a:cs typeface="Bookman Old Style"/>
                <a:sym typeface="Bookman Old Style"/>
              </a:rPr>
              <a:t># output</a:t>
            </a:r>
            <a:endParaRPr/>
          </a:p>
          <a:p>
            <a:pPr marL="91440" lvl="0" indent="-114300" algn="l" rtl="0">
              <a:lnSpc>
                <a:spcPct val="110000"/>
              </a:lnSpc>
              <a:spcBef>
                <a:spcPts val="1400"/>
              </a:spcBef>
              <a:spcAft>
                <a:spcPts val="0"/>
              </a:spcAft>
              <a:buSzPts val="1800"/>
              <a:buChar char=" "/>
            </a:pPr>
            <a:r>
              <a:rPr lang="en-US" sz="1800" b="0" i="0">
                <a:solidFill>
                  <a:schemeClr val="dk1"/>
                </a:solidFill>
                <a:latin typeface="Bookman Old Style"/>
                <a:ea typeface="Bookman Old Style"/>
                <a:cs typeface="Bookman Old Style"/>
                <a:sym typeface="Bookman Old Style"/>
              </a:rPr>
              <a:t>array([[ 1., 1., 1., 1., 1.], [ 1., 1., 1., 1., 1.], [ 1., 1., 1., 1., 1.]])</a:t>
            </a: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0" lvl="0" indent="0" algn="l" rtl="0">
              <a:lnSpc>
                <a:spcPct val="110000"/>
              </a:lnSpc>
              <a:spcBef>
                <a:spcPts val="1400"/>
              </a:spcBef>
              <a:spcAft>
                <a:spcPts val="0"/>
              </a:spcAft>
              <a:buSzPts val="1600"/>
              <a:buNone/>
            </a:pPr>
            <a:endParaRPr sz="16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a:solidFill>
                <a:schemeClr val="dk1"/>
              </a:solidFill>
              <a:latin typeface="Bookman Old Style"/>
              <a:ea typeface="Bookman Old Style"/>
              <a:cs typeface="Bookman Old Style"/>
              <a:sym typeface="Bookman Old Style"/>
            </a:endParaRPr>
          </a:p>
        </p:txBody>
      </p:sp>
      <p:sp>
        <p:nvSpPr>
          <p:cNvPr id="223" name="Google Shape;223;p15"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24" name="Google Shape;224;p15"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25" name="Google Shape;225;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Scratch</a:t>
            </a:r>
            <a:endParaRPr/>
          </a:p>
        </p:txBody>
      </p:sp>
      <p:sp>
        <p:nvSpPr>
          <p:cNvPr id="231" name="Google Shape;231;p16"/>
          <p:cNvSpPr txBox="1">
            <a:spLocks noGrp="1"/>
          </p:cNvSpPr>
          <p:nvPr>
            <p:ph type="body" idx="1"/>
          </p:nvPr>
        </p:nvSpPr>
        <p:spPr>
          <a:xfrm>
            <a:off x="1097280" y="2108201"/>
            <a:ext cx="10058400" cy="4140199"/>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0" lvl="0" indent="0" algn="l" rtl="0">
              <a:lnSpc>
                <a:spcPct val="110000"/>
              </a:lnSpc>
              <a:spcBef>
                <a:spcPts val="1400"/>
              </a:spcBef>
              <a:spcAft>
                <a:spcPts val="0"/>
              </a:spcAft>
              <a:buSzPts val="1600"/>
              <a:buNone/>
            </a:pPr>
            <a:endParaRPr sz="16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a:solidFill>
                <a:schemeClr val="dk1"/>
              </a:solidFill>
              <a:latin typeface="Bookman Old Style"/>
              <a:ea typeface="Bookman Old Style"/>
              <a:cs typeface="Bookman Old Style"/>
              <a:sym typeface="Bookman Old Style"/>
            </a:endParaRPr>
          </a:p>
        </p:txBody>
      </p:sp>
      <p:sp>
        <p:nvSpPr>
          <p:cNvPr id="232" name="Google Shape;232;p16"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33" name="Google Shape;233;p16"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34" name="Google Shape;234;p16"/>
          <p:cNvSpPr txBox="1"/>
          <p:nvPr/>
        </p:nvSpPr>
        <p:spPr>
          <a:xfrm>
            <a:off x="1219200" y="2247900"/>
            <a:ext cx="54229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 Create a 3x5 array filled with 3.14</a:t>
            </a:r>
            <a:endParaRPr/>
          </a:p>
        </p:txBody>
      </p:sp>
      <p:sp>
        <p:nvSpPr>
          <p:cNvPr id="235" name="Google Shape;235;p16"/>
          <p:cNvSpPr txBox="1"/>
          <p:nvPr/>
        </p:nvSpPr>
        <p:spPr>
          <a:xfrm>
            <a:off x="1097280" y="2953434"/>
            <a:ext cx="6097772" cy="170726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 Create a 3x5 array filled with 3.14</a:t>
            </a:r>
            <a:endParaRPr/>
          </a:p>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np.full((3, 5), 3.14)</a:t>
            </a:r>
            <a:endParaRPr/>
          </a:p>
          <a:p>
            <a:pPr marL="0" marR="0" lvl="0" indent="0" algn="l" rtl="0">
              <a:lnSpc>
                <a:spcPct val="150000"/>
              </a:lnSpc>
              <a:spcBef>
                <a:spcPts val="0"/>
              </a:spcBef>
              <a:spcAft>
                <a:spcPts val="0"/>
              </a:spcAft>
              <a:buNone/>
            </a:pPr>
            <a:r>
              <a:rPr lang="en-US" sz="1800" b="0" i="0">
                <a:solidFill>
                  <a:schemeClr val="dk1"/>
                </a:solidFill>
                <a:latin typeface="Bookman Old Style"/>
                <a:ea typeface="Bookman Old Style"/>
                <a:cs typeface="Bookman Old Style"/>
                <a:sym typeface="Bookman Old Style"/>
              </a:rPr>
              <a:t>array([[ 3.14, 3.14, 3.14, 3.14, 3.14], [ 3.14, 3.14, 3.14, 3.14, 3.14], [ 3.14, 3.14, 3.14, 3.14, 3.14]])</a:t>
            </a:r>
            <a:endParaRPr sz="1800" b="0">
              <a:solidFill>
                <a:schemeClr val="dk1"/>
              </a:solidFill>
              <a:latin typeface="Bookman Old Style"/>
              <a:ea typeface="Bookman Old Style"/>
              <a:cs typeface="Bookman Old Style"/>
              <a:sym typeface="Bookman Old Style"/>
            </a:endParaRPr>
          </a:p>
        </p:txBody>
      </p:sp>
      <p:sp>
        <p:nvSpPr>
          <p:cNvPr id="236" name="Google Shape;236;p16"/>
          <p:cNvSpPr txBox="1"/>
          <p:nvPr/>
        </p:nvSpPr>
        <p:spPr>
          <a:xfrm>
            <a:off x="6794500" y="2108201"/>
            <a:ext cx="4693920" cy="21227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 Create a 3x3 identity matrix</a:t>
            </a:r>
            <a:endParaRPr/>
          </a:p>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np.eye(3)</a:t>
            </a:r>
            <a:endParaRPr/>
          </a:p>
          <a:p>
            <a:pPr marL="0" marR="0" lvl="0" indent="0" algn="l" rtl="0">
              <a:lnSpc>
                <a:spcPct val="150000"/>
              </a:lnSpc>
              <a:spcBef>
                <a:spcPts val="0"/>
              </a:spcBef>
              <a:spcAft>
                <a:spcPts val="0"/>
              </a:spcAft>
              <a:buNone/>
            </a:pPr>
            <a:r>
              <a:rPr lang="en-US" sz="1800" b="0" i="0">
                <a:solidFill>
                  <a:schemeClr val="dk1"/>
                </a:solidFill>
                <a:latin typeface="Bookman Old Style"/>
                <a:ea typeface="Bookman Old Style"/>
                <a:cs typeface="Bookman Old Style"/>
                <a:sym typeface="Bookman Old Style"/>
              </a:rPr>
              <a:t>array([[ 1., 0., 0.], </a:t>
            </a:r>
            <a:endParaRPr/>
          </a:p>
          <a:p>
            <a:pPr marL="0" marR="0" lvl="0" indent="0" algn="l" rtl="0">
              <a:lnSpc>
                <a:spcPct val="150000"/>
              </a:lnSpc>
              <a:spcBef>
                <a:spcPts val="0"/>
              </a:spcBef>
              <a:spcAft>
                <a:spcPts val="0"/>
              </a:spcAft>
              <a:buNone/>
            </a:pPr>
            <a:r>
              <a:rPr lang="en-US" sz="1800">
                <a:solidFill>
                  <a:schemeClr val="dk1"/>
                </a:solidFill>
                <a:latin typeface="Bookman Old Style"/>
                <a:ea typeface="Bookman Old Style"/>
                <a:cs typeface="Bookman Old Style"/>
                <a:sym typeface="Bookman Old Style"/>
              </a:rPr>
              <a:t>	</a:t>
            </a:r>
            <a:r>
              <a:rPr lang="en-US" sz="1800" b="0" i="0">
                <a:solidFill>
                  <a:schemeClr val="dk1"/>
                </a:solidFill>
                <a:latin typeface="Bookman Old Style"/>
                <a:ea typeface="Bookman Old Style"/>
                <a:cs typeface="Bookman Old Style"/>
                <a:sym typeface="Bookman Old Style"/>
              </a:rPr>
              <a:t>[ 0., 1., 0.], </a:t>
            </a:r>
            <a:endParaRPr/>
          </a:p>
          <a:p>
            <a:pPr marL="0" marR="0" lvl="0" indent="0" algn="l" rtl="0">
              <a:lnSpc>
                <a:spcPct val="150000"/>
              </a:lnSpc>
              <a:spcBef>
                <a:spcPts val="0"/>
              </a:spcBef>
              <a:spcAft>
                <a:spcPts val="0"/>
              </a:spcAft>
              <a:buNone/>
            </a:pPr>
            <a:r>
              <a:rPr lang="en-US" sz="1800">
                <a:solidFill>
                  <a:schemeClr val="dk1"/>
                </a:solidFill>
                <a:latin typeface="Bookman Old Style"/>
                <a:ea typeface="Bookman Old Style"/>
                <a:cs typeface="Bookman Old Style"/>
                <a:sym typeface="Bookman Old Style"/>
              </a:rPr>
              <a:t>	</a:t>
            </a:r>
            <a:r>
              <a:rPr lang="en-US" sz="1800" b="0" i="0">
                <a:solidFill>
                  <a:schemeClr val="dk1"/>
                </a:solidFill>
                <a:latin typeface="Bookman Old Style"/>
                <a:ea typeface="Bookman Old Style"/>
                <a:cs typeface="Bookman Old Style"/>
                <a:sym typeface="Bookman Old Style"/>
              </a:rPr>
              <a:t>[ 0., 0., 1.]])</a:t>
            </a:r>
            <a:endParaRPr sz="1800" b="0">
              <a:solidFill>
                <a:schemeClr val="dk1"/>
              </a:solidFill>
              <a:latin typeface="Bookman Old Style"/>
              <a:ea typeface="Bookman Old Style"/>
              <a:cs typeface="Bookman Old Style"/>
              <a:sym typeface="Bookman Old Style"/>
            </a:endParaRPr>
          </a:p>
        </p:txBody>
      </p:sp>
      <p:sp>
        <p:nvSpPr>
          <p:cNvPr id="237" name="Google Shape;237;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Creating Arrays from Scratch</a:t>
            </a:r>
            <a:endParaRPr/>
          </a:p>
        </p:txBody>
      </p:sp>
      <p:sp>
        <p:nvSpPr>
          <p:cNvPr id="243" name="Google Shape;243;p17"/>
          <p:cNvSpPr txBox="1">
            <a:spLocks noGrp="1"/>
          </p:cNvSpPr>
          <p:nvPr>
            <p:ph type="body" idx="1"/>
          </p:nvPr>
        </p:nvSpPr>
        <p:spPr>
          <a:xfrm>
            <a:off x="1097280" y="2108201"/>
            <a:ext cx="10058400" cy="4140199"/>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800"/>
              <a:buNone/>
            </a:pPr>
            <a:endParaRPr sz="1800" b="0">
              <a:solidFill>
                <a:schemeClr val="dk1"/>
              </a:solidFill>
              <a:latin typeface="Bookman Old Style"/>
              <a:ea typeface="Bookman Old Style"/>
              <a:cs typeface="Bookman Old Style"/>
              <a:sym typeface="Bookman Old Style"/>
            </a:endParaRPr>
          </a:p>
          <a:p>
            <a:pPr marL="0" lvl="0" indent="0" algn="l" rtl="0">
              <a:lnSpc>
                <a:spcPct val="110000"/>
              </a:lnSpc>
              <a:spcBef>
                <a:spcPts val="1400"/>
              </a:spcBef>
              <a:spcAft>
                <a:spcPts val="0"/>
              </a:spcAft>
              <a:buSzPts val="1600"/>
              <a:buNone/>
            </a:pPr>
            <a:endParaRPr sz="1600" b="0">
              <a:solidFill>
                <a:schemeClr val="dk1"/>
              </a:solidFill>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600"/>
              <a:buNone/>
            </a:pPr>
            <a:endParaRPr sz="1600" b="0">
              <a:solidFill>
                <a:schemeClr val="dk1"/>
              </a:solidFill>
              <a:latin typeface="Bookman Old Style"/>
              <a:ea typeface="Bookman Old Style"/>
              <a:cs typeface="Bookman Old Style"/>
              <a:sym typeface="Bookman Old Style"/>
            </a:endParaRPr>
          </a:p>
        </p:txBody>
      </p:sp>
      <p:sp>
        <p:nvSpPr>
          <p:cNvPr id="244" name="Google Shape;244;p17"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45" name="Google Shape;245;p17"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46" name="Google Shape;246;p17"/>
          <p:cNvSpPr txBox="1"/>
          <p:nvPr/>
        </p:nvSpPr>
        <p:spPr>
          <a:xfrm>
            <a:off x="810201" y="1998668"/>
            <a:ext cx="6097772" cy="21227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 Create an array filled with a linear sequence</a:t>
            </a:r>
            <a:endParaRPr/>
          </a:p>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 Starting at 0, ending at 20, stepping by 2</a:t>
            </a:r>
            <a:endParaRPr/>
          </a:p>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 (this is similar to the built-in range() function)</a:t>
            </a:r>
            <a:endParaRPr/>
          </a:p>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np.arange(0, 20, 2)</a:t>
            </a:r>
            <a:endParaRPr/>
          </a:p>
          <a:p>
            <a:pPr marL="0" marR="0" lvl="0" indent="0" algn="l" rtl="0">
              <a:lnSpc>
                <a:spcPct val="150000"/>
              </a:lnSpc>
              <a:spcBef>
                <a:spcPts val="0"/>
              </a:spcBef>
              <a:spcAft>
                <a:spcPts val="0"/>
              </a:spcAft>
              <a:buNone/>
            </a:pPr>
            <a:r>
              <a:rPr lang="en-US" sz="1800" b="0">
                <a:solidFill>
                  <a:schemeClr val="dk1"/>
                </a:solidFill>
                <a:latin typeface="Bookman Old Style"/>
                <a:ea typeface="Bookman Old Style"/>
                <a:cs typeface="Bookman Old Style"/>
                <a:sym typeface="Bookman Old Style"/>
              </a:rPr>
              <a:t># output </a:t>
            </a:r>
            <a:r>
              <a:rPr lang="en-US" sz="1800" b="0" i="0">
                <a:solidFill>
                  <a:schemeClr val="dk1"/>
                </a:solidFill>
                <a:latin typeface="Bookman Old Style"/>
                <a:ea typeface="Bookman Old Style"/>
                <a:cs typeface="Bookman Old Style"/>
                <a:sym typeface="Bookman Old Style"/>
              </a:rPr>
              <a:t>array([ 0, 2, 4, 6, 8, 10, 12, 14, 16, 18])</a:t>
            </a:r>
            <a:endParaRPr sz="1800" b="0">
              <a:solidFill>
                <a:schemeClr val="dk1"/>
              </a:solidFill>
              <a:latin typeface="Bookman Old Style"/>
              <a:ea typeface="Bookman Old Style"/>
              <a:cs typeface="Bookman Old Style"/>
              <a:sym typeface="Bookman Old Style"/>
            </a:endParaRPr>
          </a:p>
        </p:txBody>
      </p:sp>
      <p:sp>
        <p:nvSpPr>
          <p:cNvPr id="247" name="Google Shape;247;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18"/>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53" name="Google Shape;253;p18"/>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Bookman Old Style"/>
              <a:buNone/>
            </a:pPr>
            <a:r>
              <a:rPr lang="en-US" sz="3200" b="0" i="0">
                <a:solidFill>
                  <a:schemeClr val="dk1"/>
                </a:solidFill>
              </a:rPr>
              <a:t>The Basics of NumPy Arrays</a:t>
            </a:r>
            <a:endParaRPr sz="3200" i="1">
              <a:solidFill>
                <a:schemeClr val="dk1"/>
              </a:solidFill>
            </a:endParaRPr>
          </a:p>
        </p:txBody>
      </p:sp>
      <p:sp>
        <p:nvSpPr>
          <p:cNvPr id="254" name="Google Shape;254;p18"/>
          <p:cNvSpPr/>
          <p:nvPr/>
        </p:nvSpPr>
        <p:spPr>
          <a:xfrm>
            <a:off x="1507" y="4953000"/>
            <a:ext cx="12188952" cy="1905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solidFill>
                  <a:srgbClr val="FFFFFF"/>
                </a:solidFill>
              </a:rPr>
              <a:t>SECSION 2:</a:t>
            </a:r>
            <a:endParaRPr/>
          </a:p>
        </p:txBody>
      </p:sp>
      <p:sp>
        <p:nvSpPr>
          <p:cNvPr id="256" name="Google Shape;256;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Array indexing Numpy </a:t>
            </a:r>
            <a:br>
              <a:rPr lang="en-US"/>
            </a:br>
            <a:r>
              <a:rPr lang="en-US" sz="2200"/>
              <a:t>- offers several ways to index into arrays.</a:t>
            </a:r>
            <a:endParaRPr/>
          </a:p>
        </p:txBody>
      </p:sp>
      <p:sp>
        <p:nvSpPr>
          <p:cNvPr id="262" name="Google Shape;262;p1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Slicing</a:t>
            </a:r>
            <a:endParaRPr/>
          </a:p>
          <a:p>
            <a:pPr marL="91440" lvl="0" indent="0" algn="l" rtl="0">
              <a:lnSpc>
                <a:spcPct val="110000"/>
              </a:lnSpc>
              <a:spcBef>
                <a:spcPts val="1400"/>
              </a:spcBef>
              <a:spcAft>
                <a:spcPts val="0"/>
              </a:spcAft>
              <a:buSzPts val="1900"/>
              <a:buNone/>
            </a:pPr>
            <a:endParaRPr/>
          </a:p>
        </p:txBody>
      </p:sp>
      <p:pic>
        <p:nvPicPr>
          <p:cNvPr id="263" name="Google Shape;263;p19"/>
          <p:cNvPicPr preferRelativeResize="0"/>
          <p:nvPr/>
        </p:nvPicPr>
        <p:blipFill rotWithShape="1">
          <a:blip r:embed="rId3">
            <a:alphaModFix/>
          </a:blip>
          <a:srcRect/>
          <a:stretch/>
        </p:blipFill>
        <p:spPr>
          <a:xfrm>
            <a:off x="2824717" y="2439458"/>
            <a:ext cx="6096000" cy="3800475"/>
          </a:xfrm>
          <a:prstGeom prst="rect">
            <a:avLst/>
          </a:prstGeom>
          <a:noFill/>
          <a:ln>
            <a:noFill/>
          </a:ln>
        </p:spPr>
      </p:pic>
      <p:sp>
        <p:nvSpPr>
          <p:cNvPr id="264" name="Google Shape;264;p1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a:buNone/>
            </a:pPr>
            <a:r>
              <a:rPr lang="en-US"/>
              <a:t>Website learn python basic</a:t>
            </a:r>
            <a:endParaRPr/>
          </a:p>
        </p:txBody>
      </p:sp>
      <p:sp>
        <p:nvSpPr>
          <p:cNvPr id="109" name="Google Shape;109;p2"/>
          <p:cNvSpPr txBox="1">
            <a:spLocks noGrp="1"/>
          </p:cNvSpPr>
          <p:nvPr>
            <p:ph type="body" idx="1"/>
          </p:nvPr>
        </p:nvSpPr>
        <p:spPr>
          <a:xfrm>
            <a:off x="1097280" y="2108201"/>
            <a:ext cx="10058400" cy="3760800"/>
          </a:xfrm>
          <a:prstGeom prst="rect">
            <a:avLst/>
          </a:prstGeom>
          <a:noFill/>
          <a:ln>
            <a:noFill/>
          </a:ln>
        </p:spPr>
        <p:txBody>
          <a:bodyPr spcFirstLastPara="1" wrap="square" lIns="0" tIns="45700" rIns="0" bIns="45700" anchor="t" anchorCtr="0">
            <a:noAutofit/>
          </a:bodyPr>
          <a:lstStyle/>
          <a:p>
            <a:pPr marL="457200" lvl="0" indent="-457200" algn="just" rtl="0">
              <a:lnSpc>
                <a:spcPct val="110000"/>
              </a:lnSpc>
              <a:spcBef>
                <a:spcPts val="0"/>
              </a:spcBef>
              <a:spcAft>
                <a:spcPts val="0"/>
              </a:spcAft>
              <a:buSzPts val="1900"/>
              <a:buFont typeface="Bookman Old Style"/>
              <a:buAutoNum type="arabicPeriod"/>
            </a:pPr>
            <a:r>
              <a:rPr lang="en-US" u="sng">
                <a:solidFill>
                  <a:schemeClr val="hlink"/>
                </a:solidFill>
                <a:hlinkClick r:id="rId3"/>
              </a:rPr>
              <a:t>https://learnxinyminutes.com/docs/python/</a:t>
            </a:r>
            <a:endParaRPr/>
          </a:p>
          <a:p>
            <a:pPr marL="457200" lvl="0" indent="-457200" algn="just" rtl="0">
              <a:lnSpc>
                <a:spcPct val="110000"/>
              </a:lnSpc>
              <a:spcBef>
                <a:spcPts val="1400"/>
              </a:spcBef>
              <a:spcAft>
                <a:spcPts val="0"/>
              </a:spcAft>
              <a:buSzPts val="1900"/>
              <a:buFont typeface="Bookman Old Style"/>
              <a:buAutoNum type="arabicPeriod"/>
            </a:pPr>
            <a:r>
              <a:rPr lang="en-US" u="sng">
                <a:solidFill>
                  <a:schemeClr val="hlink"/>
                </a:solidFill>
                <a:hlinkClick r:id="rId4"/>
              </a:rPr>
              <a:t>https://www.geeksforgeeks.org/python-numpy/</a:t>
            </a:r>
            <a:endParaRPr/>
          </a:p>
          <a:p>
            <a:pPr marL="457200" lvl="0" indent="-457200" algn="just" rtl="0">
              <a:lnSpc>
                <a:spcPct val="110000"/>
              </a:lnSpc>
              <a:spcBef>
                <a:spcPts val="1400"/>
              </a:spcBef>
              <a:spcAft>
                <a:spcPts val="0"/>
              </a:spcAft>
              <a:buSzPts val="1900"/>
              <a:buFont typeface="Bookman Old Style"/>
              <a:buAutoNum type="arabicPeriod"/>
            </a:pPr>
            <a:r>
              <a:rPr lang="en-US" u="sng">
                <a:solidFill>
                  <a:schemeClr val="hlink"/>
                </a:solidFill>
                <a:hlinkClick r:id="rId5"/>
              </a:rPr>
              <a:t>Numpy tutorial</a:t>
            </a:r>
            <a:endParaRPr/>
          </a:p>
          <a:p>
            <a:pPr marL="457200" lvl="0" indent="-457200" algn="just" rtl="0">
              <a:lnSpc>
                <a:spcPct val="110000"/>
              </a:lnSpc>
              <a:spcBef>
                <a:spcPts val="1400"/>
              </a:spcBef>
              <a:spcAft>
                <a:spcPts val="0"/>
              </a:spcAft>
              <a:buSzPts val="1900"/>
              <a:buFont typeface="Bookman Old Style"/>
              <a:buAutoNum type="arabicPeriod"/>
            </a:pPr>
            <a:r>
              <a:rPr lang="en-US" u="sng">
                <a:solidFill>
                  <a:schemeClr val="hlink"/>
                </a:solidFill>
                <a:hlinkClick r:id="rId6"/>
              </a:rPr>
              <a:t>Numpy basic</a:t>
            </a:r>
            <a:endParaRPr/>
          </a:p>
          <a:p>
            <a:pPr marL="0" lvl="0" indent="0" algn="just" rtl="0">
              <a:lnSpc>
                <a:spcPct val="110000"/>
              </a:lnSpc>
              <a:spcBef>
                <a:spcPts val="1400"/>
              </a:spcBef>
              <a:spcAft>
                <a:spcPts val="0"/>
              </a:spcAft>
              <a:buSzPts val="1900"/>
              <a:buNone/>
            </a:pPr>
            <a:endParaRPr/>
          </a:p>
          <a:p>
            <a:pPr marL="457200" lvl="0" indent="-457200" algn="just" rtl="0">
              <a:lnSpc>
                <a:spcPct val="110000"/>
              </a:lnSpc>
              <a:spcBef>
                <a:spcPts val="1400"/>
              </a:spcBef>
              <a:spcAft>
                <a:spcPts val="0"/>
              </a:spcAft>
              <a:buSzPts val="1900"/>
              <a:buFont typeface="Bookman Old Style"/>
              <a:buAutoNum type="arabicPeriod"/>
            </a:pPr>
            <a:r>
              <a:rPr lang="en-US" u="sng">
                <a:solidFill>
                  <a:schemeClr val="hlink"/>
                </a:solidFill>
                <a:hlinkClick r:id="rId7"/>
              </a:rPr>
              <a:t>https://colab.research.google.com/</a:t>
            </a:r>
            <a:endParaRPr/>
          </a:p>
          <a:p>
            <a:pPr marL="457200" lvl="0" indent="-457200" algn="just" rtl="0">
              <a:lnSpc>
                <a:spcPct val="110000"/>
              </a:lnSpc>
              <a:spcBef>
                <a:spcPts val="1400"/>
              </a:spcBef>
              <a:spcAft>
                <a:spcPts val="0"/>
              </a:spcAft>
              <a:buSzPts val="1900"/>
              <a:buFont typeface="Bookman Old Style"/>
              <a:buAutoNum type="arabicPeriod"/>
            </a:pPr>
            <a:r>
              <a:rPr lang="en-US" u="sng">
                <a:solidFill>
                  <a:schemeClr val="hlink"/>
                </a:solidFill>
                <a:hlinkClick r:id="rId8"/>
              </a:rPr>
              <a:t>https://www.kaggle.com/</a:t>
            </a:r>
            <a:endParaRPr/>
          </a:p>
          <a:p>
            <a:pPr marL="457200" lvl="0" indent="-336550" algn="just" rtl="0">
              <a:lnSpc>
                <a:spcPct val="110000"/>
              </a:lnSpc>
              <a:spcBef>
                <a:spcPts val="1400"/>
              </a:spcBef>
              <a:spcAft>
                <a:spcPts val="0"/>
              </a:spcAft>
              <a:buSzPts val="1900"/>
              <a:buFont typeface="Bookman Old Style"/>
              <a:buNone/>
            </a:pPr>
            <a:endParaRPr/>
          </a:p>
        </p:txBody>
      </p:sp>
      <p:sp>
        <p:nvSpPr>
          <p:cNvPr id="110" name="Google Shape;110;p2"/>
          <p:cNvSpPr txBox="1">
            <a:spLocks noGrp="1"/>
          </p:cNvSpPr>
          <p:nvPr>
            <p:ph type="sldNum" idx="12"/>
          </p:nvPr>
        </p:nvSpPr>
        <p:spPr>
          <a:xfrm>
            <a:off x="10993582" y="6446838"/>
            <a:ext cx="7800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Array indexing Numpy</a:t>
            </a:r>
            <a:endParaRPr/>
          </a:p>
        </p:txBody>
      </p:sp>
      <p:sp>
        <p:nvSpPr>
          <p:cNvPr id="270" name="Google Shape;270;p20"/>
          <p:cNvSpPr txBox="1">
            <a:spLocks noGrp="1"/>
          </p:cNvSpPr>
          <p:nvPr>
            <p:ph type="body" idx="1"/>
          </p:nvPr>
        </p:nvSpPr>
        <p:spPr>
          <a:xfrm>
            <a:off x="1097279" y="2108201"/>
            <a:ext cx="4293427"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You can also mix integer indexing with slice indexing. However, doing so will yield an array of lower rank than the original array. Note that this is quite different from the way that MATLAB handles array slicing: </a:t>
            </a:r>
            <a:endParaRPr/>
          </a:p>
          <a:p>
            <a:pPr marL="91440" lvl="0" indent="0" algn="l" rtl="0">
              <a:lnSpc>
                <a:spcPct val="110000"/>
              </a:lnSpc>
              <a:spcBef>
                <a:spcPts val="1400"/>
              </a:spcBef>
              <a:spcAft>
                <a:spcPts val="0"/>
              </a:spcAft>
              <a:buSzPts val="1900"/>
              <a:buNone/>
            </a:pPr>
            <a:endParaRPr/>
          </a:p>
          <a:p>
            <a:pPr marL="91440" lvl="0" indent="0" algn="l" rtl="0">
              <a:lnSpc>
                <a:spcPct val="110000"/>
              </a:lnSpc>
              <a:spcBef>
                <a:spcPts val="1400"/>
              </a:spcBef>
              <a:spcAft>
                <a:spcPts val="0"/>
              </a:spcAft>
              <a:buSzPts val="1900"/>
              <a:buNone/>
            </a:pPr>
            <a:endParaRPr/>
          </a:p>
        </p:txBody>
      </p:sp>
      <p:pic>
        <p:nvPicPr>
          <p:cNvPr id="271" name="Google Shape;271;p20"/>
          <p:cNvPicPr preferRelativeResize="0"/>
          <p:nvPr/>
        </p:nvPicPr>
        <p:blipFill rotWithShape="1">
          <a:blip r:embed="rId3">
            <a:alphaModFix/>
          </a:blip>
          <a:srcRect/>
          <a:stretch/>
        </p:blipFill>
        <p:spPr>
          <a:xfrm>
            <a:off x="5540006" y="1974108"/>
            <a:ext cx="5981700" cy="4029075"/>
          </a:xfrm>
          <a:prstGeom prst="rect">
            <a:avLst/>
          </a:prstGeom>
          <a:noFill/>
          <a:ln>
            <a:noFill/>
          </a:ln>
        </p:spPr>
      </p:pic>
      <p:sp>
        <p:nvSpPr>
          <p:cNvPr id="272" name="Google Shape;272;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Integer array indexing</a:t>
            </a:r>
            <a:endParaRPr/>
          </a:p>
        </p:txBody>
      </p:sp>
      <p:sp>
        <p:nvSpPr>
          <p:cNvPr id="278" name="Google Shape;278;p2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900"/>
              <a:buNone/>
            </a:pPr>
            <a:endParaRPr/>
          </a:p>
        </p:txBody>
      </p:sp>
      <p:pic>
        <p:nvPicPr>
          <p:cNvPr id="279" name="Google Shape;279;p21"/>
          <p:cNvPicPr preferRelativeResize="0"/>
          <p:nvPr/>
        </p:nvPicPr>
        <p:blipFill rotWithShape="1">
          <a:blip r:embed="rId3">
            <a:alphaModFix/>
          </a:blip>
          <a:srcRect/>
          <a:stretch/>
        </p:blipFill>
        <p:spPr>
          <a:xfrm>
            <a:off x="1097280" y="2108201"/>
            <a:ext cx="6000750" cy="3019425"/>
          </a:xfrm>
          <a:prstGeom prst="rect">
            <a:avLst/>
          </a:prstGeom>
          <a:noFill/>
          <a:ln>
            <a:noFill/>
          </a:ln>
        </p:spPr>
      </p:pic>
      <p:pic>
        <p:nvPicPr>
          <p:cNvPr id="280" name="Google Shape;280;p21"/>
          <p:cNvPicPr preferRelativeResize="0"/>
          <p:nvPr/>
        </p:nvPicPr>
        <p:blipFill rotWithShape="1">
          <a:blip r:embed="rId4">
            <a:alphaModFix/>
          </a:blip>
          <a:srcRect/>
          <a:stretch/>
        </p:blipFill>
        <p:spPr>
          <a:xfrm>
            <a:off x="6324821" y="2108201"/>
            <a:ext cx="4667250" cy="3800475"/>
          </a:xfrm>
          <a:prstGeom prst="rect">
            <a:avLst/>
          </a:prstGeom>
          <a:noFill/>
          <a:ln>
            <a:noFill/>
          </a:ln>
        </p:spPr>
      </p:pic>
      <p:sp>
        <p:nvSpPr>
          <p:cNvPr id="281" name="Google Shape;281;p2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Boolean array indexing:</a:t>
            </a:r>
            <a:endParaRPr/>
          </a:p>
        </p:txBody>
      </p:sp>
      <p:pic>
        <p:nvPicPr>
          <p:cNvPr id="287" name="Google Shape;287;p22"/>
          <p:cNvPicPr preferRelativeResize="0">
            <a:picLocks noGrp="1"/>
          </p:cNvPicPr>
          <p:nvPr>
            <p:ph type="body" idx="1"/>
          </p:nvPr>
        </p:nvPicPr>
        <p:blipFill rotWithShape="1">
          <a:blip r:embed="rId3">
            <a:alphaModFix/>
          </a:blip>
          <a:srcRect/>
          <a:stretch/>
        </p:blipFill>
        <p:spPr>
          <a:xfrm>
            <a:off x="3100387" y="2061443"/>
            <a:ext cx="5991225" cy="3429000"/>
          </a:xfrm>
          <a:prstGeom prst="rect">
            <a:avLst/>
          </a:prstGeom>
          <a:noFill/>
          <a:ln>
            <a:noFill/>
          </a:ln>
        </p:spPr>
      </p:pic>
      <p:sp>
        <p:nvSpPr>
          <p:cNvPr id="288" name="Google Shape;288;p2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Array math</a:t>
            </a:r>
            <a:endParaRPr/>
          </a:p>
        </p:txBody>
      </p:sp>
      <p:sp>
        <p:nvSpPr>
          <p:cNvPr id="294" name="Google Shape;294;p23"/>
          <p:cNvSpPr txBox="1">
            <a:spLocks noGrp="1"/>
          </p:cNvSpPr>
          <p:nvPr>
            <p:ph type="body" idx="1"/>
          </p:nvPr>
        </p:nvSpPr>
        <p:spPr>
          <a:xfrm>
            <a:off x="1097280" y="2108201"/>
            <a:ext cx="4548608" cy="3760891"/>
          </a:xfrm>
          <a:prstGeom prst="rect">
            <a:avLst/>
          </a:prstGeom>
          <a:noFill/>
          <a:ln>
            <a:noFill/>
          </a:ln>
        </p:spPr>
        <p:txBody>
          <a:bodyPr spcFirstLastPara="1" wrap="square" lIns="0" tIns="45700" rIns="0" bIns="45700" anchor="t" anchorCtr="0">
            <a:normAutofit/>
          </a:bodyPr>
          <a:lstStyle/>
          <a:p>
            <a:pPr marL="91440" lvl="0" indent="-120650" algn="just" rtl="0">
              <a:lnSpc>
                <a:spcPct val="110000"/>
              </a:lnSpc>
              <a:spcBef>
                <a:spcPts val="0"/>
              </a:spcBef>
              <a:spcAft>
                <a:spcPts val="0"/>
              </a:spcAft>
              <a:buSzPts val="1900"/>
              <a:buChar char=" "/>
            </a:pPr>
            <a:r>
              <a:rPr lang="en-US">
                <a:latin typeface="Bookman Old Style"/>
                <a:ea typeface="Bookman Old Style"/>
                <a:cs typeface="Bookman Old Style"/>
                <a:sym typeface="Bookman Old Style"/>
              </a:rPr>
              <a:t>Basic mathematical functions operate elementwise on arrays, and are available both as operator overloads and as functions in the numpy module:</a:t>
            </a:r>
            <a:endParaRPr/>
          </a:p>
          <a:p>
            <a:pPr marL="91440" lvl="0" indent="0" algn="l" rtl="0">
              <a:lnSpc>
                <a:spcPct val="110000"/>
              </a:lnSpc>
              <a:spcBef>
                <a:spcPts val="1400"/>
              </a:spcBef>
              <a:spcAft>
                <a:spcPts val="0"/>
              </a:spcAft>
              <a:buSzPts val="1900"/>
              <a:buNone/>
            </a:pPr>
            <a:endParaRPr>
              <a:latin typeface="Bookman Old Style"/>
              <a:ea typeface="Bookman Old Style"/>
              <a:cs typeface="Bookman Old Style"/>
              <a:sym typeface="Bookman Old Style"/>
            </a:endParaRPr>
          </a:p>
          <a:p>
            <a:pPr marL="91440" lvl="0" indent="0" algn="l" rtl="0">
              <a:lnSpc>
                <a:spcPct val="110000"/>
              </a:lnSpc>
              <a:spcBef>
                <a:spcPts val="1400"/>
              </a:spcBef>
              <a:spcAft>
                <a:spcPts val="0"/>
              </a:spcAft>
              <a:buSzPts val="1900"/>
              <a:buNone/>
            </a:pPr>
            <a:endParaRPr>
              <a:latin typeface="Bookman Old Style"/>
              <a:ea typeface="Bookman Old Style"/>
              <a:cs typeface="Bookman Old Style"/>
              <a:sym typeface="Bookman Old Style"/>
            </a:endParaRPr>
          </a:p>
        </p:txBody>
      </p:sp>
      <p:pic>
        <p:nvPicPr>
          <p:cNvPr id="295" name="Google Shape;295;p23"/>
          <p:cNvPicPr preferRelativeResize="0"/>
          <p:nvPr/>
        </p:nvPicPr>
        <p:blipFill rotWithShape="1">
          <a:blip r:embed="rId3">
            <a:alphaModFix/>
          </a:blip>
          <a:srcRect/>
          <a:stretch/>
        </p:blipFill>
        <p:spPr>
          <a:xfrm>
            <a:off x="6096000" y="733868"/>
            <a:ext cx="5972175" cy="5581650"/>
          </a:xfrm>
          <a:prstGeom prst="rect">
            <a:avLst/>
          </a:prstGeom>
          <a:noFill/>
          <a:ln>
            <a:noFill/>
          </a:ln>
        </p:spPr>
      </p:pic>
      <p:sp>
        <p:nvSpPr>
          <p:cNvPr id="296" name="Google Shape;296;p2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Array math</a:t>
            </a:r>
            <a:endParaRPr/>
          </a:p>
        </p:txBody>
      </p:sp>
      <p:sp>
        <p:nvSpPr>
          <p:cNvPr id="302" name="Google Shape;302;p24"/>
          <p:cNvSpPr txBox="1">
            <a:spLocks noGrp="1"/>
          </p:cNvSpPr>
          <p:nvPr>
            <p:ph type="body" idx="1"/>
          </p:nvPr>
        </p:nvSpPr>
        <p:spPr>
          <a:xfrm>
            <a:off x="923925" y="2108201"/>
            <a:ext cx="5285489" cy="3760891"/>
          </a:xfrm>
          <a:prstGeom prst="rect">
            <a:avLst/>
          </a:prstGeom>
          <a:noFill/>
          <a:ln>
            <a:noFill/>
          </a:ln>
        </p:spPr>
        <p:txBody>
          <a:bodyPr spcFirstLastPara="1" wrap="square" lIns="0" tIns="45700" rIns="0" bIns="45700" anchor="t" anchorCtr="0">
            <a:normAutofit/>
          </a:bodyPr>
          <a:lstStyle/>
          <a:p>
            <a:pPr marL="91440" lvl="0" indent="-120650" algn="just" rtl="0">
              <a:lnSpc>
                <a:spcPct val="110000"/>
              </a:lnSpc>
              <a:spcBef>
                <a:spcPts val="0"/>
              </a:spcBef>
              <a:spcAft>
                <a:spcPts val="0"/>
              </a:spcAft>
              <a:buSzPts val="1900"/>
              <a:buChar char=" "/>
            </a:pPr>
            <a:r>
              <a:rPr lang="en-US">
                <a:latin typeface="Bookman Old Style"/>
                <a:ea typeface="Bookman Old Style"/>
                <a:cs typeface="Bookman Old Style"/>
                <a:sym typeface="Bookman Old Style"/>
              </a:rPr>
              <a:t>Note that unlike MATLAB, * is elementwise multiplication, not matrix multiplication. We instead use the dot function to compute inner products of vectors, to multiply a vector by a matrix, and to multiply matrices. dot is available both as a function in the numpy module and as an instance method of array objects: </a:t>
            </a:r>
            <a:endParaRPr/>
          </a:p>
        </p:txBody>
      </p:sp>
      <p:pic>
        <p:nvPicPr>
          <p:cNvPr id="303" name="Google Shape;303;p24"/>
          <p:cNvPicPr preferRelativeResize="0"/>
          <p:nvPr/>
        </p:nvPicPr>
        <p:blipFill rotWithShape="1">
          <a:blip r:embed="rId3">
            <a:alphaModFix/>
          </a:blip>
          <a:srcRect/>
          <a:stretch/>
        </p:blipFill>
        <p:spPr>
          <a:xfrm>
            <a:off x="6433915" y="2108201"/>
            <a:ext cx="5172075" cy="3495675"/>
          </a:xfrm>
          <a:prstGeom prst="rect">
            <a:avLst/>
          </a:prstGeom>
          <a:noFill/>
          <a:ln>
            <a:noFill/>
          </a:ln>
        </p:spPr>
      </p:pic>
      <p:sp>
        <p:nvSpPr>
          <p:cNvPr id="304" name="Google Shape;304;p2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Array math</a:t>
            </a:r>
            <a:endParaRPr/>
          </a:p>
        </p:txBody>
      </p:sp>
      <p:sp>
        <p:nvSpPr>
          <p:cNvPr id="310" name="Google Shape;310;p2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Numpy provides many useful functions for performing computations on arrays; one of the most useful is sum:</a:t>
            </a:r>
            <a:endParaRPr/>
          </a:p>
          <a:p>
            <a:pPr marL="91440" lvl="0" indent="0" algn="l" rtl="0">
              <a:lnSpc>
                <a:spcPct val="110000"/>
              </a:lnSpc>
              <a:spcBef>
                <a:spcPts val="1400"/>
              </a:spcBef>
              <a:spcAft>
                <a:spcPts val="0"/>
              </a:spcAft>
              <a:buSzPts val="1900"/>
              <a:buNone/>
            </a:pPr>
            <a:endParaRPr/>
          </a:p>
        </p:txBody>
      </p:sp>
      <p:pic>
        <p:nvPicPr>
          <p:cNvPr id="311" name="Google Shape;311;p25"/>
          <p:cNvPicPr preferRelativeResize="0"/>
          <p:nvPr/>
        </p:nvPicPr>
        <p:blipFill rotWithShape="1">
          <a:blip r:embed="rId3">
            <a:alphaModFix/>
          </a:blip>
          <a:srcRect/>
          <a:stretch/>
        </p:blipFill>
        <p:spPr>
          <a:xfrm>
            <a:off x="3294100" y="3268182"/>
            <a:ext cx="5391150" cy="1257300"/>
          </a:xfrm>
          <a:prstGeom prst="rect">
            <a:avLst/>
          </a:prstGeom>
          <a:noFill/>
          <a:ln>
            <a:noFill/>
          </a:ln>
        </p:spPr>
      </p:pic>
      <p:sp>
        <p:nvSpPr>
          <p:cNvPr id="312" name="Google Shape;312;p2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Array math</a:t>
            </a:r>
            <a:endParaRPr/>
          </a:p>
        </p:txBody>
      </p:sp>
      <p:sp>
        <p:nvSpPr>
          <p:cNvPr id="318" name="Google Shape;318;p2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Apart from computing mathematical functions using arrays, we frequently need to reshape or otherwise manipulate data in arrays. The simplest example of this type of operation is transposing a matrix; to transpose a matrix, simply use the T attribute of an array object: </a:t>
            </a:r>
            <a:endParaRPr/>
          </a:p>
        </p:txBody>
      </p:sp>
      <p:pic>
        <p:nvPicPr>
          <p:cNvPr id="319" name="Google Shape;319;p26"/>
          <p:cNvPicPr preferRelativeResize="0"/>
          <p:nvPr/>
        </p:nvPicPr>
        <p:blipFill rotWithShape="1">
          <a:blip r:embed="rId3">
            <a:alphaModFix/>
          </a:blip>
          <a:srcRect/>
          <a:stretch/>
        </p:blipFill>
        <p:spPr>
          <a:xfrm>
            <a:off x="3124200" y="3352135"/>
            <a:ext cx="5943600" cy="2152650"/>
          </a:xfrm>
          <a:prstGeom prst="rect">
            <a:avLst/>
          </a:prstGeom>
          <a:noFill/>
          <a:ln>
            <a:noFill/>
          </a:ln>
        </p:spPr>
      </p:pic>
      <p:sp>
        <p:nvSpPr>
          <p:cNvPr id="320" name="Google Shape;320;p2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Reshape</a:t>
            </a:r>
            <a:endParaRPr/>
          </a:p>
        </p:txBody>
      </p:sp>
      <p:sp>
        <p:nvSpPr>
          <p:cNvPr id="326" name="Google Shape;326;p2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latin typeface="Bookman Old Style"/>
                <a:ea typeface="Bookman Old Style"/>
                <a:cs typeface="Bookman Old Style"/>
                <a:sym typeface="Bookman Old Style"/>
              </a:rPr>
              <a:t>import numpy as np </a:t>
            </a:r>
            <a:endParaRPr/>
          </a:p>
          <a:p>
            <a:pPr marL="91440" lvl="0" indent="-120650" algn="l" rtl="0">
              <a:lnSpc>
                <a:spcPct val="110000"/>
              </a:lnSpc>
              <a:spcBef>
                <a:spcPts val="1400"/>
              </a:spcBef>
              <a:spcAft>
                <a:spcPts val="0"/>
              </a:spcAft>
              <a:buSzPts val="1900"/>
              <a:buChar char=" "/>
            </a:pPr>
            <a:r>
              <a:rPr lang="en-US">
                <a:latin typeface="Bookman Old Style"/>
                <a:ea typeface="Bookman Old Style"/>
                <a:cs typeface="Bookman Old Style"/>
                <a:sym typeface="Bookman Old Style"/>
              </a:rPr>
              <a:t>x = np.arange(10) </a:t>
            </a:r>
            <a:endParaRPr/>
          </a:p>
          <a:p>
            <a:pPr marL="91440" lvl="0" indent="-120650" algn="l" rtl="0">
              <a:lnSpc>
                <a:spcPct val="110000"/>
              </a:lnSpc>
              <a:spcBef>
                <a:spcPts val="1400"/>
              </a:spcBef>
              <a:spcAft>
                <a:spcPts val="0"/>
              </a:spcAft>
              <a:buSzPts val="1900"/>
              <a:buChar char=" "/>
            </a:pPr>
            <a:r>
              <a:rPr lang="en-US">
                <a:latin typeface="Bookman Old Style"/>
                <a:ea typeface="Bookman Old Style"/>
                <a:cs typeface="Bookman Old Style"/>
                <a:sym typeface="Bookman Old Style"/>
              </a:rPr>
              <a:t># x = [0, 1, 2, 3, 4, 5, 6, 7, 8, 9] </a:t>
            </a:r>
            <a:endParaRPr/>
          </a:p>
          <a:p>
            <a:pPr marL="91440" lvl="0" indent="-120650" algn="l" rtl="0">
              <a:lnSpc>
                <a:spcPct val="110000"/>
              </a:lnSpc>
              <a:spcBef>
                <a:spcPts val="1400"/>
              </a:spcBef>
              <a:spcAft>
                <a:spcPts val="0"/>
              </a:spcAft>
              <a:buSzPts val="1900"/>
              <a:buChar char=" "/>
            </a:pPr>
            <a:r>
              <a:rPr lang="en-US">
                <a:latin typeface="Bookman Old Style"/>
                <a:ea typeface="Bookman Old Style"/>
                <a:cs typeface="Bookman Old Style"/>
                <a:sym typeface="Bookman Old Style"/>
              </a:rPr>
              <a:t>print(x) x = x.reshape((2, 5)) </a:t>
            </a:r>
            <a:endParaRPr/>
          </a:p>
          <a:p>
            <a:pPr marL="91440" lvl="0" indent="-120650" algn="l" rtl="0">
              <a:lnSpc>
                <a:spcPct val="110000"/>
              </a:lnSpc>
              <a:spcBef>
                <a:spcPts val="1400"/>
              </a:spcBef>
              <a:spcAft>
                <a:spcPts val="0"/>
              </a:spcAft>
              <a:buSzPts val="1900"/>
              <a:buChar char=" "/>
            </a:pPr>
            <a:r>
              <a:rPr lang="en-US">
                <a:latin typeface="Bookman Old Style"/>
                <a:ea typeface="Bookman Old Style"/>
                <a:cs typeface="Bookman Old Style"/>
                <a:sym typeface="Bookman Old Style"/>
              </a:rPr>
              <a:t># x = [[0, 1 , 2, 3, 4], [5, 6, 7, 8, 9]] </a:t>
            </a:r>
            <a:endParaRPr/>
          </a:p>
          <a:p>
            <a:pPr marL="91440" lvl="0" indent="-120650" algn="l" rtl="0">
              <a:lnSpc>
                <a:spcPct val="110000"/>
              </a:lnSpc>
              <a:spcBef>
                <a:spcPts val="1400"/>
              </a:spcBef>
              <a:spcAft>
                <a:spcPts val="0"/>
              </a:spcAft>
              <a:buSzPts val="1900"/>
              <a:buChar char=" "/>
            </a:pPr>
            <a:r>
              <a:rPr lang="en-US">
                <a:latin typeface="Bookman Old Style"/>
                <a:ea typeface="Bookman Old Style"/>
                <a:cs typeface="Bookman Old Style"/>
                <a:sym typeface="Bookman Old Style"/>
              </a:rPr>
              <a:t>print(x)</a:t>
            </a:r>
            <a:endParaRPr/>
          </a:p>
        </p:txBody>
      </p:sp>
      <p:sp>
        <p:nvSpPr>
          <p:cNvPr id="327" name="Google Shape;327;p2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The Basics of NumPy Arrays</a:t>
            </a:r>
            <a:endParaRPr>
              <a:solidFill>
                <a:schemeClr val="dk1"/>
              </a:solidFill>
            </a:endParaRPr>
          </a:p>
        </p:txBody>
      </p:sp>
      <p:sp>
        <p:nvSpPr>
          <p:cNvPr id="333" name="Google Shape;333;p28"/>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u="sng">
                <a:solidFill>
                  <a:schemeClr val="hlink"/>
                </a:solidFill>
                <a:hlinkClick r:id="rId3"/>
              </a:rPr>
              <a:t>https://colab.research.google.com/github/jakevdp/PythonDataScienceHandbook/blob/master/notebooks/02</a:t>
            </a:r>
            <a:endParaRPr/>
          </a:p>
          <a:p>
            <a:pPr marL="91440" lvl="0" indent="-120650" algn="l" rtl="0">
              <a:lnSpc>
                <a:spcPct val="110000"/>
              </a:lnSpc>
              <a:spcBef>
                <a:spcPts val="1400"/>
              </a:spcBef>
              <a:spcAft>
                <a:spcPts val="0"/>
              </a:spcAft>
              <a:buSzPts val="1900"/>
              <a:buChar char=" "/>
            </a:pPr>
            <a:r>
              <a:rPr lang="en-US" u="sng">
                <a:solidFill>
                  <a:schemeClr val="hlink"/>
                </a:solidFill>
                <a:hlinkClick r:id="rId3"/>
              </a:rPr>
              <a:t>.02-The-Basics-Of-NumPy-Arrays.ipynb#scrollTo=OzbsSC7KBY3L</a:t>
            </a:r>
            <a:endParaRPr/>
          </a:p>
        </p:txBody>
      </p:sp>
      <p:sp>
        <p:nvSpPr>
          <p:cNvPr id="334" name="Google Shape;334;p2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29"/>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40" name="Google Shape;340;p29"/>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Bookman Old Style"/>
              <a:buNone/>
            </a:pPr>
            <a:r>
              <a:rPr lang="en-US" sz="4400" b="0" i="0">
                <a:solidFill>
                  <a:schemeClr val="dk1"/>
                </a:solidFill>
              </a:rPr>
              <a:t>Aggregations: Min, Max, and Everything In Between</a:t>
            </a:r>
            <a:endParaRPr/>
          </a:p>
        </p:txBody>
      </p:sp>
      <p:sp>
        <p:nvSpPr>
          <p:cNvPr id="341" name="Google Shape;341;p29"/>
          <p:cNvSpPr/>
          <p:nvPr/>
        </p:nvSpPr>
        <p:spPr>
          <a:xfrm>
            <a:off x="1507" y="4953000"/>
            <a:ext cx="12188952" cy="1905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solidFill>
                  <a:srgbClr val="FFFFFF"/>
                </a:solidFill>
              </a:rPr>
              <a:t>SECSION 3:</a:t>
            </a:r>
            <a:endParaRPr/>
          </a:p>
        </p:txBody>
      </p:sp>
      <p:sp>
        <p:nvSpPr>
          <p:cNvPr id="343" name="Google Shape;343;p2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Arial"/>
              <a:buNone/>
            </a:pPr>
            <a:r>
              <a:rPr lang="en-US">
                <a:latin typeface="Arial"/>
                <a:ea typeface="Arial"/>
                <a:cs typeface="Arial"/>
                <a:sym typeface="Arial"/>
              </a:rPr>
              <a:t>Python - Introduction</a:t>
            </a:r>
            <a:endParaRPr/>
          </a:p>
        </p:txBody>
      </p:sp>
      <p:graphicFrame>
        <p:nvGraphicFramePr>
          <p:cNvPr id="117" name="Google Shape;117;p3"/>
          <p:cNvGraphicFramePr/>
          <p:nvPr/>
        </p:nvGraphicFramePr>
        <p:xfrm>
          <a:off x="2316480" y="2085623"/>
          <a:ext cx="7620000" cy="4241725"/>
        </p:xfrm>
        <a:graphic>
          <a:graphicData uri="http://schemas.openxmlformats.org/drawingml/2006/table">
            <a:tbl>
              <a:tblPr firstRow="1" bandRow="1">
                <a:noFill/>
                <a:tableStyleId>{68D74EB9-2633-4172-808A-7FBF369357AF}</a:tableStyleId>
              </a:tblPr>
              <a:tblGrid>
                <a:gridCol w="1524000"/>
                <a:gridCol w="1524000"/>
                <a:gridCol w="1524000"/>
                <a:gridCol w="1524000"/>
                <a:gridCol w="1524000"/>
              </a:tblGrid>
              <a:tr h="511075">
                <a:tc gridSpan="5">
                  <a:txBody>
                    <a:bodyPr/>
                    <a:lstStyle/>
                    <a:p>
                      <a:pPr marL="0" marR="0" lvl="0" indent="0" algn="ctr" rtl="0">
                        <a:spcBef>
                          <a:spcPts val="0"/>
                        </a:spcBef>
                        <a:spcAft>
                          <a:spcPts val="0"/>
                        </a:spcAft>
                        <a:buNone/>
                      </a:pPr>
                      <a:r>
                        <a:rPr lang="en-US" sz="1500" u="none" strike="noStrike" cap="none">
                          <a:latin typeface="Arial"/>
                          <a:ea typeface="Arial"/>
                          <a:cs typeface="Arial"/>
                          <a:sym typeface="Arial"/>
                        </a:rPr>
                        <a:t>Keywords in Python programming language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False</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class</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finally</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is</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return</a:t>
                      </a:r>
                      <a:endParaRPr sz="1800" b="1" i="0" u="none" strike="noStrike" cap="none">
                        <a:solidFill>
                          <a:schemeClr val="dk1"/>
                        </a:solidFill>
                        <a:latin typeface="Arial"/>
                        <a:ea typeface="Arial"/>
                        <a:cs typeface="Arial"/>
                        <a:sym typeface="Arial"/>
                      </a:endParaRPr>
                    </a:p>
                  </a:txBody>
                  <a:tcPr marL="95250" marR="76200" marT="95250" marB="85725" anchor="ct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None</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continue</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lambda</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try</a:t>
                      </a:r>
                      <a:endParaRPr sz="1800" b="1" i="0" u="none" strike="noStrike" cap="none">
                        <a:solidFill>
                          <a:schemeClr val="dk1"/>
                        </a:solidFill>
                        <a:latin typeface="Arial"/>
                        <a:ea typeface="Arial"/>
                        <a:cs typeface="Arial"/>
                        <a:sym typeface="Arial"/>
                      </a:endParaRPr>
                    </a:p>
                  </a:txBody>
                  <a:tcPr marL="95250" marR="76200" marT="95250" marB="85725" anchor="ct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True</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def</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from</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nonlocal</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while</a:t>
                      </a:r>
                      <a:endParaRPr sz="1800" b="1" i="0" u="none" strike="noStrike" cap="none">
                        <a:solidFill>
                          <a:schemeClr val="dk1"/>
                        </a:solidFill>
                        <a:latin typeface="Arial"/>
                        <a:ea typeface="Arial"/>
                        <a:cs typeface="Arial"/>
                        <a:sym typeface="Arial"/>
                      </a:endParaRPr>
                    </a:p>
                  </a:txBody>
                  <a:tcPr marL="95250" marR="76200" marT="95250" marB="85725" anchor="ct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and</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del</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global</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not</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with</a:t>
                      </a:r>
                      <a:endParaRPr sz="1800" b="1" i="0" u="none" strike="noStrike" cap="none">
                        <a:solidFill>
                          <a:schemeClr val="dk1"/>
                        </a:solidFill>
                        <a:latin typeface="Arial"/>
                        <a:ea typeface="Arial"/>
                        <a:cs typeface="Arial"/>
                        <a:sym typeface="Arial"/>
                      </a:endParaRPr>
                    </a:p>
                  </a:txBody>
                  <a:tcPr marL="95250" marR="76200" marT="95250" marB="85725" anchor="ct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as</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elif</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if</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or</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yield</a:t>
                      </a:r>
                      <a:endParaRPr sz="1800" b="1" i="0" u="none" strike="noStrike" cap="none">
                        <a:solidFill>
                          <a:schemeClr val="dk1"/>
                        </a:solidFill>
                        <a:latin typeface="Arial"/>
                        <a:ea typeface="Arial"/>
                        <a:cs typeface="Arial"/>
                        <a:sym typeface="Arial"/>
                      </a:endParaRPr>
                    </a:p>
                  </a:txBody>
                  <a:tcPr marL="95250" marR="76200" marT="95250" marB="85725" anchor="ct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assert</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else</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import</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2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pass</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 </a:t>
                      </a:r>
                      <a:endParaRPr/>
                    </a:p>
                  </a:txBody>
                  <a:tcPr marL="95250" marR="76200" marT="95250" marB="85725" anchor="ctr"/>
                </a:tc>
              </a:tr>
              <a:tr h="532950">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break</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except</a:t>
                      </a:r>
                      <a:endParaRPr sz="1800" b="1" i="0" u="none" strike="noStrike" cap="none">
                        <a:solidFill>
                          <a:schemeClr val="dk1"/>
                        </a:solidFill>
                        <a:latin typeface="Arial"/>
                        <a:ea typeface="Arial"/>
                        <a:cs typeface="Arial"/>
                        <a:sym typeface="Arial"/>
                      </a:endParaRPr>
                    </a:p>
                  </a:txBody>
                  <a:tcPr marL="95250" marR="76200" marT="95250" marB="85725" anchor="ctr"/>
                </a:tc>
                <a:tc>
                  <a:txBody>
                    <a:bodyPr/>
                    <a:lstStyle/>
                    <a:p>
                      <a:pPr marL="0" marR="0" lvl="0" indent="0" algn="l" rtl="0">
                        <a:spcBef>
                          <a:spcPts val="0"/>
                        </a:spcBef>
                        <a:spcAft>
                          <a:spcPts val="0"/>
                        </a:spcAft>
                        <a:buNone/>
                      </a:pPr>
                      <a:endParaRPr sz="1800" b="1" i="0" u="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800" b="1" i="0" u="none">
                        <a:solidFill>
                          <a:schemeClr val="dk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endParaRPr sz="1800" b="1" i="0" u="none">
                        <a:solidFill>
                          <a:schemeClr val="dk1"/>
                        </a:solidFill>
                        <a:latin typeface="Arial"/>
                        <a:ea typeface="Arial"/>
                        <a:cs typeface="Arial"/>
                        <a:sym typeface="Arial"/>
                      </a:endParaRPr>
                    </a:p>
                  </a:txBody>
                  <a:tcPr marL="91450" marR="91450" marT="45725" marB="45725"/>
                </a:tc>
              </a:tr>
            </a:tbl>
          </a:graphicData>
        </a:graphic>
      </p:graphicFrame>
      <p:sp>
        <p:nvSpPr>
          <p:cNvPr id="118" name="Google Shape;118;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Summing the Values in an Array</a:t>
            </a:r>
            <a:endParaRPr>
              <a:solidFill>
                <a:schemeClr val="dk1"/>
              </a:solidFill>
            </a:endParaRPr>
          </a:p>
        </p:txBody>
      </p:sp>
      <p:sp>
        <p:nvSpPr>
          <p:cNvPr id="349" name="Google Shape;349;p30"/>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solidFill>
                  <a:schemeClr val="dk1"/>
                </a:solidFill>
                <a:latin typeface="Bookman Old Style"/>
                <a:ea typeface="Bookman Old Style"/>
                <a:cs typeface="Bookman Old Style"/>
                <a:sym typeface="Bookman Old Style"/>
              </a:rPr>
              <a:t>As a quick example, consider computing the sum of all values in an array. Python itself can do this using the built-in sum function:</a:t>
            </a:r>
            <a:endParaRPr/>
          </a:p>
          <a:p>
            <a:pPr marL="91440" lvl="0" indent="-120650" algn="l" rtl="0">
              <a:lnSpc>
                <a:spcPct val="110000"/>
              </a:lnSpc>
              <a:spcBef>
                <a:spcPts val="1400"/>
              </a:spcBef>
              <a:spcAft>
                <a:spcPts val="0"/>
              </a:spcAft>
              <a:buSzPts val="1900"/>
              <a:buChar char=" "/>
            </a:pPr>
            <a:r>
              <a:rPr lang="en-US" b="0">
                <a:solidFill>
                  <a:schemeClr val="dk1"/>
                </a:solidFill>
                <a:latin typeface="Courier New"/>
                <a:ea typeface="Courier New"/>
                <a:cs typeface="Courier New"/>
                <a:sym typeface="Courier New"/>
              </a:rPr>
              <a:t>import numpy as np</a:t>
            </a:r>
            <a:endParaRPr/>
          </a:p>
          <a:p>
            <a:pPr marL="91440" lvl="0" indent="-120650" algn="l" rtl="0">
              <a:lnSpc>
                <a:spcPct val="110000"/>
              </a:lnSpc>
              <a:spcBef>
                <a:spcPts val="1400"/>
              </a:spcBef>
              <a:spcAft>
                <a:spcPts val="0"/>
              </a:spcAft>
              <a:buSzPts val="1900"/>
              <a:buChar char=" "/>
            </a:pPr>
            <a:r>
              <a:rPr lang="en-US" b="0">
                <a:solidFill>
                  <a:schemeClr val="dk1"/>
                </a:solidFill>
                <a:latin typeface="Courier New"/>
                <a:ea typeface="Courier New"/>
                <a:cs typeface="Courier New"/>
                <a:sym typeface="Courier New"/>
              </a:rPr>
              <a:t>L = np.random.random(100)</a:t>
            </a:r>
            <a:endParaRPr/>
          </a:p>
          <a:p>
            <a:pPr marL="91440" lvl="0" indent="-120650" algn="l" rtl="0">
              <a:lnSpc>
                <a:spcPct val="110000"/>
              </a:lnSpc>
              <a:spcBef>
                <a:spcPts val="1400"/>
              </a:spcBef>
              <a:spcAft>
                <a:spcPts val="0"/>
              </a:spcAft>
              <a:buSzPts val="1900"/>
              <a:buChar char=" "/>
            </a:pPr>
            <a:r>
              <a:rPr lang="en-US" b="0">
                <a:solidFill>
                  <a:schemeClr val="dk1"/>
                </a:solidFill>
                <a:latin typeface="Courier New"/>
                <a:ea typeface="Courier New"/>
                <a:cs typeface="Courier New"/>
                <a:sym typeface="Courier New"/>
              </a:rPr>
              <a:t>sum(L)</a:t>
            </a:r>
            <a:endParaRPr/>
          </a:p>
          <a:p>
            <a:pPr marL="91440" lvl="0" indent="0" algn="l" rtl="0">
              <a:lnSpc>
                <a:spcPct val="110000"/>
              </a:lnSpc>
              <a:spcBef>
                <a:spcPts val="1400"/>
              </a:spcBef>
              <a:spcAft>
                <a:spcPts val="0"/>
              </a:spcAft>
              <a:buSzPts val="1900"/>
              <a:buNone/>
            </a:pPr>
            <a:endParaRPr>
              <a:solidFill>
                <a:schemeClr val="dk1"/>
              </a:solidFill>
              <a:latin typeface="Bookman Old Style"/>
              <a:ea typeface="Bookman Old Style"/>
              <a:cs typeface="Bookman Old Style"/>
              <a:sym typeface="Bookman Old Style"/>
            </a:endParaRPr>
          </a:p>
        </p:txBody>
      </p:sp>
      <p:sp>
        <p:nvSpPr>
          <p:cNvPr id="350" name="Google Shape;350;p3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Summing the Values in an Array</a:t>
            </a:r>
            <a:endParaRPr>
              <a:solidFill>
                <a:schemeClr val="dk1"/>
              </a:solidFill>
            </a:endParaRPr>
          </a:p>
        </p:txBody>
      </p:sp>
      <p:sp>
        <p:nvSpPr>
          <p:cNvPr id="357" name="Google Shape;357;p3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0" lvl="0" indent="0" algn="l" rtl="0">
              <a:lnSpc>
                <a:spcPct val="110000"/>
              </a:lnSpc>
              <a:spcBef>
                <a:spcPts val="0"/>
              </a:spcBef>
              <a:spcAft>
                <a:spcPts val="0"/>
              </a:spcAft>
              <a:buSzPts val="1900"/>
              <a:buNone/>
            </a:pPr>
            <a:r>
              <a:rPr lang="en-US" b="0" i="0">
                <a:solidFill>
                  <a:schemeClr val="dk1"/>
                </a:solidFill>
                <a:latin typeface="Bookman Old Style"/>
                <a:ea typeface="Bookman Old Style"/>
                <a:cs typeface="Bookman Old Style"/>
                <a:sym typeface="Bookman Old Style"/>
              </a:rPr>
              <a:t>However, because it executes the operation in compiled code, NumPy's version of the operation is computed much more quickly:</a:t>
            </a:r>
            <a:endParaRPr>
              <a:solidFill>
                <a:schemeClr val="dk1"/>
              </a:solidFill>
              <a:latin typeface="Bookman Old Style"/>
              <a:ea typeface="Bookman Old Style"/>
              <a:cs typeface="Bookman Old Style"/>
              <a:sym typeface="Bookman Old Style"/>
            </a:endParaRPr>
          </a:p>
          <a:p>
            <a:pPr marL="91440" lvl="0" indent="-120650" algn="l" rtl="0">
              <a:lnSpc>
                <a:spcPct val="110000"/>
              </a:lnSpc>
              <a:spcBef>
                <a:spcPts val="1400"/>
              </a:spcBef>
              <a:spcAft>
                <a:spcPts val="0"/>
              </a:spcAft>
              <a:buSzPts val="1900"/>
              <a:buChar char=" "/>
            </a:pPr>
            <a:r>
              <a:rPr lang="en-US" b="0">
                <a:solidFill>
                  <a:schemeClr val="dk1"/>
                </a:solidFill>
                <a:latin typeface="Courier New"/>
                <a:ea typeface="Courier New"/>
                <a:cs typeface="Courier New"/>
                <a:sym typeface="Courier New"/>
              </a:rPr>
              <a:t>big_array = np.random.rand(1000000)</a:t>
            </a:r>
            <a:endParaRPr/>
          </a:p>
          <a:p>
            <a:pPr marL="91440" lvl="0" indent="-120650" algn="l" rtl="0">
              <a:lnSpc>
                <a:spcPct val="110000"/>
              </a:lnSpc>
              <a:spcBef>
                <a:spcPts val="1400"/>
              </a:spcBef>
              <a:spcAft>
                <a:spcPts val="0"/>
              </a:spcAft>
              <a:buSzPts val="1900"/>
              <a:buChar char=" "/>
            </a:pPr>
            <a:r>
              <a:rPr lang="en-US" b="0">
                <a:solidFill>
                  <a:schemeClr val="dk1"/>
                </a:solidFill>
                <a:latin typeface="Courier New"/>
                <a:ea typeface="Courier New"/>
                <a:cs typeface="Courier New"/>
                <a:sym typeface="Courier New"/>
              </a:rPr>
              <a:t>%timeit sum(big_array)</a:t>
            </a:r>
            <a:endParaRPr/>
          </a:p>
          <a:p>
            <a:pPr marL="91440" lvl="0" indent="-120650" algn="l" rtl="0">
              <a:lnSpc>
                <a:spcPct val="110000"/>
              </a:lnSpc>
              <a:spcBef>
                <a:spcPts val="1400"/>
              </a:spcBef>
              <a:spcAft>
                <a:spcPts val="0"/>
              </a:spcAft>
              <a:buSzPts val="1900"/>
              <a:buChar char=" "/>
            </a:pPr>
            <a:r>
              <a:rPr lang="en-US" b="0">
                <a:solidFill>
                  <a:schemeClr val="dk1"/>
                </a:solidFill>
                <a:latin typeface="Courier New"/>
                <a:ea typeface="Courier New"/>
                <a:cs typeface="Courier New"/>
                <a:sym typeface="Courier New"/>
              </a:rPr>
              <a:t>%timeit np.sum(big_array</a:t>
            </a:r>
            <a:r>
              <a:rPr lang="en-US" b="0">
                <a:solidFill>
                  <a:srgbClr val="DCDCDC"/>
                </a:solidFill>
                <a:latin typeface="Courier New"/>
                <a:ea typeface="Courier New"/>
                <a:cs typeface="Courier New"/>
                <a:sym typeface="Courier New"/>
              </a:rPr>
              <a:t>)</a:t>
            </a:r>
            <a:endParaRPr b="0">
              <a:solidFill>
                <a:srgbClr val="D4D4D4"/>
              </a:solidFill>
              <a:latin typeface="Courier New"/>
              <a:ea typeface="Courier New"/>
              <a:cs typeface="Courier New"/>
              <a:sym typeface="Courier New"/>
            </a:endParaRPr>
          </a:p>
        </p:txBody>
      </p:sp>
      <p:sp>
        <p:nvSpPr>
          <p:cNvPr id="358" name="Google Shape;358;p3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Roboto"/>
              <a:buNone/>
            </a:pPr>
            <a:r>
              <a:rPr lang="en-US" b="0" i="0">
                <a:solidFill>
                  <a:schemeClr val="dk1"/>
                </a:solidFill>
                <a:latin typeface="Roboto"/>
                <a:ea typeface="Roboto"/>
                <a:cs typeface="Roboto"/>
                <a:sym typeface="Roboto"/>
              </a:rPr>
              <a:t>Other aggregation functions</a:t>
            </a:r>
            <a:endParaRPr>
              <a:solidFill>
                <a:schemeClr val="dk1"/>
              </a:solidFill>
            </a:endParaRPr>
          </a:p>
        </p:txBody>
      </p:sp>
      <p:graphicFrame>
        <p:nvGraphicFramePr>
          <p:cNvPr id="364" name="Google Shape;364;p32"/>
          <p:cNvGraphicFramePr/>
          <p:nvPr/>
        </p:nvGraphicFramePr>
        <p:xfrm>
          <a:off x="2943958" y="2108200"/>
          <a:ext cx="6364425" cy="3760675"/>
        </p:xfrm>
        <a:graphic>
          <a:graphicData uri="http://schemas.openxmlformats.org/drawingml/2006/table">
            <a:tbl>
              <a:tblPr>
                <a:noFill/>
                <a:tableStyleId>{F83DB230-2510-469D-8C1D-FFD3B0FCBA1A}</a:tableStyleId>
              </a:tblPr>
              <a:tblGrid>
                <a:gridCol w="2121475"/>
                <a:gridCol w="2121475"/>
                <a:gridCol w="2121475"/>
              </a:tblGrid>
              <a:tr h="231425">
                <a:tc>
                  <a:txBody>
                    <a:bodyPr/>
                    <a:lstStyle/>
                    <a:p>
                      <a:pPr marL="0" marR="0" lvl="0" indent="0" algn="l" rtl="0">
                        <a:spcBef>
                          <a:spcPts val="0"/>
                        </a:spcBef>
                        <a:spcAft>
                          <a:spcPts val="0"/>
                        </a:spcAft>
                        <a:buNone/>
                      </a:pPr>
                      <a:r>
                        <a:rPr lang="en-US" sz="1100" b="1"/>
                        <a:t>Function Name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t>NaN-safe Version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b="1"/>
                        <a:t>Description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np.sum</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np.nansum</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sum of elements</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np.prod</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np.nanprod</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product of elements</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np.mean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np.nanmean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mean of elements</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np.std</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np.nanstd</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standard deviation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np.var</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np.nanvar</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variance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np.min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np.nanmin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Find minimum value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np.max</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np.nanmax</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Find maximum value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np.argmin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np.nanargmin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Find index of minimum value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np.argmax</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np.nanargmax</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Find index of maximum value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31425">
                <a:tc>
                  <a:txBody>
                    <a:bodyPr/>
                    <a:lstStyle/>
                    <a:p>
                      <a:pPr marL="0" marR="0" lvl="0" indent="0" algn="l" rtl="0">
                        <a:spcBef>
                          <a:spcPts val="0"/>
                        </a:spcBef>
                        <a:spcAft>
                          <a:spcPts val="0"/>
                        </a:spcAft>
                        <a:buNone/>
                      </a:pPr>
                      <a:r>
                        <a:rPr lang="en-US" sz="1100"/>
                        <a:t>np.median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np.nanmedian</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median of elements</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5000">
                <a:tc>
                  <a:txBody>
                    <a:bodyPr/>
                    <a:lstStyle/>
                    <a:p>
                      <a:pPr marL="0" marR="0" lvl="0" indent="0" algn="l" rtl="0">
                        <a:spcBef>
                          <a:spcPts val="0"/>
                        </a:spcBef>
                        <a:spcAft>
                          <a:spcPts val="0"/>
                        </a:spcAft>
                        <a:buNone/>
                      </a:pPr>
                      <a:r>
                        <a:rPr lang="en-US" sz="1100"/>
                        <a:t>np.percentile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np.nanpercentile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Compute rank-based statistics of elements</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5000">
                <a:tc>
                  <a:txBody>
                    <a:bodyPr/>
                    <a:lstStyle/>
                    <a:p>
                      <a:pPr marL="0" marR="0" lvl="0" indent="0" algn="l" rtl="0">
                        <a:spcBef>
                          <a:spcPts val="0"/>
                        </a:spcBef>
                        <a:spcAft>
                          <a:spcPts val="0"/>
                        </a:spcAft>
                        <a:buNone/>
                      </a:pPr>
                      <a:r>
                        <a:rPr lang="en-US" sz="1100"/>
                        <a:t>np.any</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N/A</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Evaluate whether any elements are true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5000">
                <a:tc>
                  <a:txBody>
                    <a:bodyPr/>
                    <a:lstStyle/>
                    <a:p>
                      <a:pPr marL="0" marR="0" lvl="0" indent="0" algn="l" rtl="0">
                        <a:spcBef>
                          <a:spcPts val="0"/>
                        </a:spcBef>
                        <a:spcAft>
                          <a:spcPts val="0"/>
                        </a:spcAft>
                        <a:buNone/>
                      </a:pPr>
                      <a:r>
                        <a:rPr lang="en-US" sz="1100"/>
                        <a:t>np.all</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N/A</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100"/>
                        <a:t>Evaluate whether all elements are true</a:t>
                      </a:r>
                      <a:endParaRPr/>
                    </a:p>
                  </a:txBody>
                  <a:tcPr marL="57850" marR="57850" marT="28925" marB="289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365" name="Google Shape;365;p3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Average Height of US Presidents</a:t>
            </a:r>
            <a:endParaRPr/>
          </a:p>
        </p:txBody>
      </p:sp>
      <p:sp>
        <p:nvSpPr>
          <p:cNvPr id="371" name="Google Shape;371;p3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00000"/>
              </a:lnSpc>
              <a:spcBef>
                <a:spcPts val="0"/>
              </a:spcBef>
              <a:spcAft>
                <a:spcPts val="0"/>
              </a:spcAft>
              <a:buSzPts val="1900"/>
              <a:buChar char=" "/>
            </a:pPr>
            <a:r>
              <a:rPr lang="en-US" b="0">
                <a:solidFill>
                  <a:schemeClr val="dk1"/>
                </a:solidFill>
                <a:latin typeface="Courier New"/>
                <a:ea typeface="Courier New"/>
                <a:cs typeface="Courier New"/>
                <a:sym typeface="Courier New"/>
              </a:rPr>
              <a:t>import pandas as pd</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data = pd.read_csv('data/president_heights.csv')</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heights = np.array(data['height(cm)'])</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print(heights)</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print("Mean height:       ", heights.mean())</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print("Standard deviation:", heights.std())</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print("Minimum height:    ", heights.min())</a:t>
            </a:r>
            <a:endParaRPr/>
          </a:p>
          <a:p>
            <a:pPr marL="91440" lvl="0" indent="-120650" algn="l" rtl="0">
              <a:lnSpc>
                <a:spcPct val="100000"/>
              </a:lnSpc>
              <a:spcBef>
                <a:spcPts val="1400"/>
              </a:spcBef>
              <a:spcAft>
                <a:spcPts val="0"/>
              </a:spcAft>
              <a:buSzPts val="1900"/>
              <a:buChar char=" "/>
            </a:pPr>
            <a:r>
              <a:rPr lang="en-US" b="0">
                <a:solidFill>
                  <a:schemeClr val="dk1"/>
                </a:solidFill>
                <a:latin typeface="Courier New"/>
                <a:ea typeface="Courier New"/>
                <a:cs typeface="Courier New"/>
                <a:sym typeface="Courier New"/>
              </a:rPr>
              <a:t>print("Maximum height:    ", heights.max())</a:t>
            </a:r>
            <a:endParaRPr/>
          </a:p>
          <a:p>
            <a:pPr marL="91440" lvl="0" indent="0" algn="l" rtl="0">
              <a:lnSpc>
                <a:spcPct val="100000"/>
              </a:lnSpc>
              <a:spcBef>
                <a:spcPts val="1400"/>
              </a:spcBef>
              <a:spcAft>
                <a:spcPts val="0"/>
              </a:spcAft>
              <a:buSzPts val="1900"/>
              <a:buNone/>
            </a:pPr>
            <a:endParaRPr/>
          </a:p>
        </p:txBody>
      </p:sp>
      <p:sp>
        <p:nvSpPr>
          <p:cNvPr id="372" name="Google Shape;372;p3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Bookman Old Style"/>
              <a:buNone/>
            </a:pPr>
            <a:r>
              <a:rPr lang="en-US" sz="4800" b="0" i="0">
                <a:solidFill>
                  <a:schemeClr val="dk1"/>
                </a:solidFill>
              </a:rPr>
              <a:t>Aggregations: Min, Max, and Everything In Between</a:t>
            </a:r>
            <a:endParaRPr/>
          </a:p>
        </p:txBody>
      </p:sp>
      <p:sp>
        <p:nvSpPr>
          <p:cNvPr id="378" name="Google Shape;378;p3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u="sng">
                <a:solidFill>
                  <a:schemeClr val="hlink"/>
                </a:solidFill>
                <a:hlinkClick r:id="rId3"/>
              </a:rPr>
              <a:t>https://colab.research.google.com/github/jakevdp/PythonDataScienceHandbook/blob/master/notebooks/02.04-Computation-on-arrays-aggregates.ipynb</a:t>
            </a:r>
            <a:endParaRPr/>
          </a:p>
        </p:txBody>
      </p:sp>
      <p:sp>
        <p:nvSpPr>
          <p:cNvPr id="379" name="Google Shape;379;p3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Matrix calculation with numpy</a:t>
            </a:r>
            <a:endParaRPr/>
          </a:p>
        </p:txBody>
      </p:sp>
      <p:pic>
        <p:nvPicPr>
          <p:cNvPr id="385" name="Google Shape;385;p35"/>
          <p:cNvPicPr preferRelativeResize="0">
            <a:picLocks noGrp="1"/>
          </p:cNvPicPr>
          <p:nvPr>
            <p:ph type="body" idx="1"/>
          </p:nvPr>
        </p:nvPicPr>
        <p:blipFill rotWithShape="1">
          <a:blip r:embed="rId3">
            <a:alphaModFix/>
          </a:blip>
          <a:srcRect/>
          <a:stretch/>
        </p:blipFill>
        <p:spPr>
          <a:xfrm>
            <a:off x="6126480" y="2365286"/>
            <a:ext cx="5048250" cy="2524125"/>
          </a:xfrm>
          <a:prstGeom prst="rect">
            <a:avLst/>
          </a:prstGeom>
          <a:noFill/>
          <a:ln>
            <a:noFill/>
          </a:ln>
        </p:spPr>
      </p:pic>
      <p:sp>
        <p:nvSpPr>
          <p:cNvPr id="386" name="Google Shape;386;p35"/>
          <p:cNvSpPr txBox="1"/>
          <p:nvPr/>
        </p:nvSpPr>
        <p:spPr>
          <a:xfrm>
            <a:off x="1097280" y="2156928"/>
            <a:ext cx="3994009" cy="29537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Bookman Old Style"/>
                <a:ea typeface="Bookman Old Style"/>
                <a:cs typeface="Bookman Old Style"/>
                <a:sym typeface="Bookman Old Style"/>
              </a:rPr>
              <a:t>Numpy supports the computation of large, multidimensional arrays.</a:t>
            </a:r>
            <a:endParaRPr/>
          </a:p>
          <a:p>
            <a:pPr marL="285750" marR="0" lvl="0" indent="-285750" algn="l" rtl="0">
              <a:lnSpc>
                <a:spcPct val="150000"/>
              </a:lnSpc>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P + Q</a:t>
            </a:r>
            <a:endParaRPr/>
          </a:p>
          <a:p>
            <a:pPr marL="285750" marR="0" lvl="0" indent="-285750" algn="l" rtl="0">
              <a:lnSpc>
                <a:spcPct val="150000"/>
              </a:lnSpc>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P – Q</a:t>
            </a:r>
            <a:endParaRPr/>
          </a:p>
          <a:p>
            <a:pPr marL="285750" marR="0" lvl="0" indent="-285750" algn="l" rtl="0">
              <a:lnSpc>
                <a:spcPct val="150000"/>
              </a:lnSpc>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P.dot(Q)</a:t>
            </a:r>
            <a:endParaRPr/>
          </a:p>
          <a:p>
            <a:pPr marL="285750" marR="0" lvl="0" indent="-285750" algn="l" rtl="0">
              <a:lnSpc>
                <a:spcPct val="150000"/>
              </a:lnSpc>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numpy.linalg.inv(P)</a:t>
            </a:r>
            <a:endParaRPr/>
          </a:p>
          <a:p>
            <a:pPr marL="285750" marR="0" lvl="0" indent="-285750" algn="l" rtl="0">
              <a:lnSpc>
                <a:spcPct val="150000"/>
              </a:lnSpc>
              <a:spcBef>
                <a:spcPts val="0"/>
              </a:spcBef>
              <a:spcAft>
                <a:spcPts val="0"/>
              </a:spcAft>
              <a:buClr>
                <a:schemeClr val="dk1"/>
              </a:buClr>
              <a:buSzPts val="1800"/>
              <a:buFont typeface="Bookman Old Style"/>
              <a:buChar char="-"/>
            </a:pPr>
            <a:r>
              <a:rPr lang="en-US" sz="1800">
                <a:solidFill>
                  <a:schemeClr val="dk1"/>
                </a:solidFill>
                <a:latin typeface="Bookman Old Style"/>
                <a:ea typeface="Bookman Old Style"/>
                <a:cs typeface="Bookman Old Style"/>
                <a:sym typeface="Bookman Old Style"/>
              </a:rPr>
              <a:t>P. transpose()</a:t>
            </a:r>
            <a:endParaRPr/>
          </a:p>
        </p:txBody>
      </p:sp>
      <p:sp>
        <p:nvSpPr>
          <p:cNvPr id="387" name="Google Shape;387;p3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a29257a81f_0_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 (</a:t>
            </a:r>
            <a:r>
              <a:rPr lang="en-US" u="sng">
                <a:solidFill>
                  <a:schemeClr val="hlink"/>
                </a:solidFill>
                <a:hlinkClick r:id="rId3"/>
              </a:rPr>
              <a:t>Numpy_example</a:t>
            </a:r>
            <a:r>
              <a:rPr lang="en-US"/>
              <a:t>)</a:t>
            </a:r>
            <a:endParaRPr/>
          </a:p>
        </p:txBody>
      </p:sp>
      <p:sp>
        <p:nvSpPr>
          <p:cNvPr id="394" name="Google Shape;394;ga29257a81f_0_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36</a:t>
            </a:fld>
            <a:endParaRPr/>
          </a:p>
        </p:txBody>
      </p:sp>
      <p:pic>
        <p:nvPicPr>
          <p:cNvPr id="395" name="Google Shape;395;ga29257a81f_0_8"/>
          <p:cNvPicPr preferRelativeResize="0"/>
          <p:nvPr/>
        </p:nvPicPr>
        <p:blipFill>
          <a:blip r:embed="rId4">
            <a:alphaModFix/>
          </a:blip>
          <a:stretch>
            <a:fillRect/>
          </a:stretch>
        </p:blipFill>
        <p:spPr>
          <a:xfrm>
            <a:off x="1890850" y="1929363"/>
            <a:ext cx="4095750" cy="4457700"/>
          </a:xfrm>
          <a:prstGeom prst="rect">
            <a:avLst/>
          </a:prstGeom>
          <a:noFill/>
          <a:ln>
            <a:noFill/>
          </a:ln>
        </p:spPr>
      </p:pic>
      <p:pic>
        <p:nvPicPr>
          <p:cNvPr id="396" name="Google Shape;396;ga29257a81f_0_8"/>
          <p:cNvPicPr preferRelativeResize="0"/>
          <p:nvPr/>
        </p:nvPicPr>
        <p:blipFill>
          <a:blip r:embed="rId5">
            <a:alphaModFix/>
          </a:blip>
          <a:stretch>
            <a:fillRect/>
          </a:stretch>
        </p:blipFill>
        <p:spPr>
          <a:xfrm>
            <a:off x="6444540" y="1869587"/>
            <a:ext cx="3187584" cy="45772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a29257a81f_0_1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403" name="Google Shape;403;ga29257a81f_0_1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pic>
        <p:nvPicPr>
          <p:cNvPr id="404" name="Google Shape;404;ga29257a81f_0_18"/>
          <p:cNvPicPr preferRelativeResize="0"/>
          <p:nvPr/>
        </p:nvPicPr>
        <p:blipFill>
          <a:blip r:embed="rId3">
            <a:alphaModFix/>
          </a:blip>
          <a:stretch>
            <a:fillRect/>
          </a:stretch>
        </p:blipFill>
        <p:spPr>
          <a:xfrm>
            <a:off x="1310925" y="1943078"/>
            <a:ext cx="4912862" cy="4404635"/>
          </a:xfrm>
          <a:prstGeom prst="rect">
            <a:avLst/>
          </a:prstGeom>
          <a:noFill/>
          <a:ln>
            <a:noFill/>
          </a:ln>
        </p:spPr>
      </p:pic>
      <p:pic>
        <p:nvPicPr>
          <p:cNvPr id="405" name="Google Shape;405;ga29257a81f_0_18"/>
          <p:cNvPicPr preferRelativeResize="0"/>
          <p:nvPr/>
        </p:nvPicPr>
        <p:blipFill>
          <a:blip r:embed="rId4">
            <a:alphaModFix/>
          </a:blip>
          <a:stretch>
            <a:fillRect/>
          </a:stretch>
        </p:blipFill>
        <p:spPr>
          <a:xfrm>
            <a:off x="6485150" y="1998500"/>
            <a:ext cx="4359800" cy="4349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a29257a81f_0_28"/>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412" name="Google Shape;412;ga29257a81f_0_2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pic>
        <p:nvPicPr>
          <p:cNvPr id="413" name="Google Shape;413;ga29257a81f_0_28"/>
          <p:cNvPicPr preferRelativeResize="0"/>
          <p:nvPr/>
        </p:nvPicPr>
        <p:blipFill>
          <a:blip r:embed="rId3">
            <a:alphaModFix/>
          </a:blip>
          <a:stretch>
            <a:fillRect/>
          </a:stretch>
        </p:blipFill>
        <p:spPr>
          <a:xfrm>
            <a:off x="1135800" y="1916450"/>
            <a:ext cx="3398986" cy="4895500"/>
          </a:xfrm>
          <a:prstGeom prst="rect">
            <a:avLst/>
          </a:prstGeom>
          <a:noFill/>
          <a:ln>
            <a:noFill/>
          </a:ln>
        </p:spPr>
      </p:pic>
      <p:pic>
        <p:nvPicPr>
          <p:cNvPr id="414" name="Google Shape;414;ga29257a81f_0_28"/>
          <p:cNvPicPr preferRelativeResize="0"/>
          <p:nvPr/>
        </p:nvPicPr>
        <p:blipFill>
          <a:blip r:embed="rId4">
            <a:alphaModFix/>
          </a:blip>
          <a:stretch>
            <a:fillRect/>
          </a:stretch>
        </p:blipFill>
        <p:spPr>
          <a:xfrm>
            <a:off x="4649286" y="1956303"/>
            <a:ext cx="3195938" cy="4815797"/>
          </a:xfrm>
          <a:prstGeom prst="rect">
            <a:avLst/>
          </a:prstGeom>
          <a:noFill/>
          <a:ln>
            <a:noFill/>
          </a:ln>
        </p:spPr>
      </p:pic>
      <p:pic>
        <p:nvPicPr>
          <p:cNvPr id="415" name="Google Shape;415;ga29257a81f_0_28"/>
          <p:cNvPicPr preferRelativeResize="0"/>
          <p:nvPr/>
        </p:nvPicPr>
        <p:blipFill>
          <a:blip r:embed="rId5">
            <a:alphaModFix/>
          </a:blip>
          <a:stretch>
            <a:fillRect/>
          </a:stretch>
        </p:blipFill>
        <p:spPr>
          <a:xfrm>
            <a:off x="7959725" y="1982125"/>
            <a:ext cx="3195950" cy="446472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ga29257a81f_0_4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422" name="Google Shape;422;ga29257a81f_0_4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pic>
        <p:nvPicPr>
          <p:cNvPr id="423" name="Google Shape;423;ga29257a81f_0_40"/>
          <p:cNvPicPr preferRelativeResize="0"/>
          <p:nvPr/>
        </p:nvPicPr>
        <p:blipFill>
          <a:blip r:embed="rId3">
            <a:alphaModFix/>
          </a:blip>
          <a:stretch>
            <a:fillRect/>
          </a:stretch>
        </p:blipFill>
        <p:spPr>
          <a:xfrm>
            <a:off x="2030025" y="2249353"/>
            <a:ext cx="3895725" cy="3705225"/>
          </a:xfrm>
          <a:prstGeom prst="rect">
            <a:avLst/>
          </a:prstGeom>
          <a:noFill/>
          <a:ln>
            <a:noFill/>
          </a:ln>
        </p:spPr>
      </p:pic>
      <p:pic>
        <p:nvPicPr>
          <p:cNvPr id="424" name="Google Shape;424;ga29257a81f_0_40"/>
          <p:cNvPicPr preferRelativeResize="0"/>
          <p:nvPr/>
        </p:nvPicPr>
        <p:blipFill>
          <a:blip r:embed="rId4">
            <a:alphaModFix/>
          </a:blip>
          <a:stretch>
            <a:fillRect/>
          </a:stretch>
        </p:blipFill>
        <p:spPr>
          <a:xfrm>
            <a:off x="6451050" y="1876478"/>
            <a:ext cx="3768884" cy="48157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Numpy-Introduction </a:t>
            </a:r>
            <a:endParaRPr/>
          </a:p>
        </p:txBody>
      </p:sp>
      <p:sp>
        <p:nvSpPr>
          <p:cNvPr id="124" name="Google Shape;124;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342900" lvl="0" indent="-342900" algn="just" rtl="0">
              <a:lnSpc>
                <a:spcPct val="140000"/>
              </a:lnSpc>
              <a:spcBef>
                <a:spcPts val="0"/>
              </a:spcBef>
              <a:spcAft>
                <a:spcPts val="0"/>
              </a:spcAft>
              <a:buSzPts val="1800"/>
              <a:buFont typeface="Bookman Old Style"/>
              <a:buAutoNum type="arabicPeriod"/>
            </a:pPr>
            <a:r>
              <a:rPr lang="en-US" sz="1800">
                <a:latin typeface="Arial"/>
                <a:ea typeface="Arial"/>
                <a:cs typeface="Arial"/>
                <a:sym typeface="Arial"/>
              </a:rPr>
              <a:t>NumPy is a Python package. It stands for 'Numerical Python'. It is a library consisting of  multidimensional array objects and a collection of routines for processing of array.</a:t>
            </a:r>
            <a:endParaRPr/>
          </a:p>
          <a:p>
            <a:pPr marL="342900" lvl="0" indent="-342900" algn="just" rtl="0">
              <a:lnSpc>
                <a:spcPct val="140000"/>
              </a:lnSpc>
              <a:spcBef>
                <a:spcPts val="1400"/>
              </a:spcBef>
              <a:spcAft>
                <a:spcPts val="0"/>
              </a:spcAft>
              <a:buSzPts val="1800"/>
              <a:buFont typeface="Bookman Old Style"/>
              <a:buAutoNum type="arabicPeriod"/>
            </a:pPr>
            <a:r>
              <a:rPr lang="en-US" sz="1800">
                <a:latin typeface="Arial"/>
                <a:ea typeface="Arial"/>
                <a:cs typeface="Arial"/>
                <a:sym typeface="Arial"/>
              </a:rPr>
              <a:t>NumPy – A Replacement for MatLab </a:t>
            </a:r>
            <a:endParaRPr/>
          </a:p>
          <a:p>
            <a:pPr marL="0" lvl="0" indent="0" algn="just" rtl="0">
              <a:lnSpc>
                <a:spcPct val="140000"/>
              </a:lnSpc>
              <a:spcBef>
                <a:spcPts val="1400"/>
              </a:spcBef>
              <a:spcAft>
                <a:spcPts val="0"/>
              </a:spcAft>
              <a:buSzPts val="1800"/>
              <a:buNone/>
            </a:pPr>
            <a:r>
              <a:rPr lang="en-US" sz="1800">
                <a:latin typeface="Arial"/>
                <a:ea typeface="Arial"/>
                <a:cs typeface="Arial"/>
                <a:sym typeface="Arial"/>
              </a:rPr>
              <a:t>NumPy is often used along with packages like SciPy (Scientific Python) and Mat−plotlib (plotting library). This combination is widely used as a replacement for MatLab, a popular  platform for technical computing. However, Python alternative to MatLab is now seen as a  more modern and complete programming language. </a:t>
            </a:r>
            <a:endParaRPr/>
          </a:p>
          <a:p>
            <a:pPr marL="0" lvl="0" indent="0" algn="just" rtl="0">
              <a:lnSpc>
                <a:spcPct val="140000"/>
              </a:lnSpc>
              <a:spcBef>
                <a:spcPts val="1400"/>
              </a:spcBef>
              <a:spcAft>
                <a:spcPts val="0"/>
              </a:spcAft>
              <a:buSzPts val="1800"/>
              <a:buNone/>
            </a:pPr>
            <a:r>
              <a:rPr lang="en-US" sz="1800">
                <a:latin typeface="Arial"/>
                <a:ea typeface="Arial"/>
                <a:cs typeface="Arial"/>
                <a:sym typeface="Arial"/>
              </a:rPr>
              <a:t>			</a:t>
            </a:r>
            <a:endParaRPr/>
          </a:p>
        </p:txBody>
      </p:sp>
      <p:sp>
        <p:nvSpPr>
          <p:cNvPr id="125" name="Google Shape;125;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a29257a81f_0_5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431" name="Google Shape;431;ga29257a81f_0_53"/>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pic>
        <p:nvPicPr>
          <p:cNvPr id="432" name="Google Shape;432;ga29257a81f_0_53"/>
          <p:cNvPicPr preferRelativeResize="0"/>
          <p:nvPr/>
        </p:nvPicPr>
        <p:blipFill>
          <a:blip r:embed="rId3">
            <a:alphaModFix/>
          </a:blip>
          <a:stretch>
            <a:fillRect/>
          </a:stretch>
        </p:blipFill>
        <p:spPr>
          <a:xfrm>
            <a:off x="152400" y="1889803"/>
            <a:ext cx="6800850" cy="4781550"/>
          </a:xfrm>
          <a:prstGeom prst="rect">
            <a:avLst/>
          </a:prstGeom>
          <a:noFill/>
          <a:ln>
            <a:noFill/>
          </a:ln>
        </p:spPr>
      </p:pic>
      <p:pic>
        <p:nvPicPr>
          <p:cNvPr id="433" name="Google Shape;433;ga29257a81f_0_53"/>
          <p:cNvPicPr preferRelativeResize="0"/>
          <p:nvPr/>
        </p:nvPicPr>
        <p:blipFill>
          <a:blip r:embed="rId4">
            <a:alphaModFix/>
          </a:blip>
          <a:stretch>
            <a:fillRect/>
          </a:stretch>
        </p:blipFill>
        <p:spPr>
          <a:xfrm>
            <a:off x="7105650" y="1889800"/>
            <a:ext cx="4667925" cy="454849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a29257a81f_0_6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Example</a:t>
            </a:r>
            <a:endParaRPr/>
          </a:p>
        </p:txBody>
      </p:sp>
      <p:sp>
        <p:nvSpPr>
          <p:cNvPr id="440" name="Google Shape;440;ga29257a81f_0_63"/>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pic>
        <p:nvPicPr>
          <p:cNvPr id="441" name="Google Shape;441;ga29257a81f_0_63"/>
          <p:cNvPicPr preferRelativeResize="0"/>
          <p:nvPr/>
        </p:nvPicPr>
        <p:blipFill>
          <a:blip r:embed="rId3">
            <a:alphaModFix/>
          </a:blip>
          <a:stretch>
            <a:fillRect/>
          </a:stretch>
        </p:blipFill>
        <p:spPr>
          <a:xfrm>
            <a:off x="2482775" y="1863153"/>
            <a:ext cx="3305696" cy="4815798"/>
          </a:xfrm>
          <a:prstGeom prst="rect">
            <a:avLst/>
          </a:prstGeom>
          <a:noFill/>
          <a:ln>
            <a:noFill/>
          </a:ln>
        </p:spPr>
      </p:pic>
      <p:pic>
        <p:nvPicPr>
          <p:cNvPr id="442" name="Google Shape;442;ga29257a81f_0_63"/>
          <p:cNvPicPr preferRelativeResize="0"/>
          <p:nvPr/>
        </p:nvPicPr>
        <p:blipFill>
          <a:blip r:embed="rId4">
            <a:alphaModFix/>
          </a:blip>
          <a:stretch>
            <a:fillRect/>
          </a:stretch>
        </p:blipFill>
        <p:spPr>
          <a:xfrm>
            <a:off x="6180571" y="1863153"/>
            <a:ext cx="3616226" cy="48157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6"/>
        <p:cNvGrpSpPr/>
        <p:nvPr/>
      </p:nvGrpSpPr>
      <p:grpSpPr>
        <a:xfrm>
          <a:off x="0" y="0"/>
          <a:ext cx="0" cy="0"/>
          <a:chOff x="0" y="0"/>
          <a:chExt cx="0" cy="0"/>
        </a:xfrm>
      </p:grpSpPr>
      <p:sp>
        <p:nvSpPr>
          <p:cNvPr id="447" name="Google Shape;447;p36"/>
          <p:cNvSpPr/>
          <p:nvPr/>
        </p:nvSpPr>
        <p:spPr>
          <a:xfrm>
            <a:off x="1507"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48" name="Google Shape;448;p36"/>
          <p:cNvSpPr txBox="1">
            <a:spLocks noGrp="1"/>
          </p:cNvSpPr>
          <p:nvPr>
            <p:ph type="ctrTitle"/>
          </p:nvPr>
        </p:nvSpPr>
        <p:spPr>
          <a:xfrm>
            <a:off x="1097280" y="758952"/>
            <a:ext cx="10688320" cy="38921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50000"/>
              </a:lnSpc>
              <a:spcBef>
                <a:spcPts val="0"/>
              </a:spcBef>
              <a:spcAft>
                <a:spcPts val="0"/>
              </a:spcAft>
              <a:buClr>
                <a:schemeClr val="dk1"/>
              </a:buClr>
              <a:buSzPts val="3959"/>
              <a:buFont typeface="Bookman Old Style"/>
              <a:buNone/>
            </a:pPr>
            <a:r>
              <a:rPr lang="en-US" sz="3959">
                <a:solidFill>
                  <a:schemeClr val="dk1"/>
                </a:solidFill>
              </a:rPr>
              <a:t>Practice: </a:t>
            </a:r>
            <a:br>
              <a:rPr lang="en-US" sz="3959">
                <a:solidFill>
                  <a:schemeClr val="dk1"/>
                </a:solidFill>
              </a:rPr>
            </a:br>
            <a:r>
              <a:rPr lang="en-US" sz="2790">
                <a:solidFill>
                  <a:schemeClr val="dk1"/>
                </a:solidFill>
              </a:rPr>
              <a:t>1. Create matrix P(mxm) and calculator P^n.</a:t>
            </a:r>
            <a:br>
              <a:rPr lang="en-US" sz="2790">
                <a:solidFill>
                  <a:schemeClr val="dk1"/>
                </a:solidFill>
              </a:rPr>
            </a:br>
            <a:r>
              <a:rPr lang="en-US" sz="2790">
                <a:solidFill>
                  <a:schemeClr val="dk1"/>
                </a:solidFill>
              </a:rPr>
              <a:t>2. Calculate the inverse matrix of matrix P</a:t>
            </a:r>
            <a:br>
              <a:rPr lang="en-US" sz="2790">
                <a:solidFill>
                  <a:schemeClr val="dk1"/>
                </a:solidFill>
              </a:rPr>
            </a:br>
            <a:r>
              <a:rPr lang="en-US" sz="2790">
                <a:solidFill>
                  <a:schemeClr val="dk1"/>
                </a:solidFill>
              </a:rPr>
              <a:t>3. Create matrix Q </a:t>
            </a:r>
            <a:br>
              <a:rPr lang="en-US" sz="2790">
                <a:solidFill>
                  <a:schemeClr val="dk1"/>
                </a:solidFill>
              </a:rPr>
            </a:br>
            <a:r>
              <a:rPr lang="en-US" sz="2790">
                <a:solidFill>
                  <a:schemeClr val="dk1"/>
                </a:solidFill>
              </a:rPr>
              <a:t>calculator P + Q, P – Q, PxQ</a:t>
            </a:r>
            <a:br>
              <a:rPr lang="en-US" sz="2790">
                <a:solidFill>
                  <a:schemeClr val="dk1"/>
                </a:solidFill>
              </a:rPr>
            </a:br>
            <a:r>
              <a:rPr lang="en-US" sz="2790">
                <a:solidFill>
                  <a:schemeClr val="dk1"/>
                </a:solidFill>
              </a:rPr>
              <a:t>(Note: choose the appropriate  dimensions of the matrix Q)</a:t>
            </a:r>
            <a:r>
              <a:rPr lang="en-US" sz="3959">
                <a:solidFill>
                  <a:schemeClr val="dk1"/>
                </a:solidFill>
              </a:rPr>
              <a:t/>
            </a:r>
            <a:br>
              <a:rPr lang="en-US" sz="3959">
                <a:solidFill>
                  <a:schemeClr val="dk1"/>
                </a:solidFill>
              </a:rPr>
            </a:br>
            <a:endParaRPr sz="3959" b="0" i="0">
              <a:solidFill>
                <a:schemeClr val="dk1"/>
              </a:solidFill>
            </a:endParaRPr>
          </a:p>
        </p:txBody>
      </p:sp>
      <p:sp>
        <p:nvSpPr>
          <p:cNvPr id="449" name="Google Shape;449;p36"/>
          <p:cNvSpPr/>
          <p:nvPr/>
        </p:nvSpPr>
        <p:spPr>
          <a:xfrm>
            <a:off x="1507" y="4953000"/>
            <a:ext cx="12188952" cy="1905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solidFill>
                  <a:srgbClr val="FFFFFF"/>
                </a:solidFill>
              </a:rPr>
              <a:t>SECSION 4:</a:t>
            </a:r>
            <a:endParaRPr/>
          </a:p>
        </p:txBody>
      </p:sp>
      <p:sp>
        <p:nvSpPr>
          <p:cNvPr id="451" name="Google Shape;451;p3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56"/>
        <p:cNvGrpSpPr/>
        <p:nvPr/>
      </p:nvGrpSpPr>
      <p:grpSpPr>
        <a:xfrm>
          <a:off x="0" y="0"/>
          <a:ext cx="0" cy="0"/>
          <a:chOff x="0" y="0"/>
          <a:chExt cx="0" cy="0"/>
        </a:xfrm>
      </p:grpSpPr>
      <p:sp>
        <p:nvSpPr>
          <p:cNvPr id="457" name="Google Shape;457;p3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Arial"/>
              <a:buNone/>
            </a:pPr>
            <a:r>
              <a:rPr lang="en-US">
                <a:latin typeface="Arial"/>
                <a:ea typeface="Arial"/>
                <a:cs typeface="Arial"/>
                <a:sym typeface="Arial"/>
              </a:rPr>
              <a:t>Bài tập cơ bản</a:t>
            </a:r>
            <a:endParaRPr>
              <a:latin typeface="Arial"/>
              <a:ea typeface="Arial"/>
              <a:cs typeface="Arial"/>
              <a:sym typeface="Arial"/>
            </a:endParaRPr>
          </a:p>
        </p:txBody>
      </p:sp>
      <p:sp>
        <p:nvSpPr>
          <p:cNvPr id="458" name="Google Shape;458;p37"/>
          <p:cNvSpPr txBox="1">
            <a:spLocks noGrp="1"/>
          </p:cNvSpPr>
          <p:nvPr>
            <p:ph type="body" idx="1"/>
          </p:nvPr>
        </p:nvSpPr>
        <p:spPr>
          <a:xfrm>
            <a:off x="1036320" y="1603022"/>
            <a:ext cx="10241280" cy="4537428"/>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1757"/>
              <a:buNone/>
            </a:pPr>
            <a:r>
              <a:rPr lang="en-US" sz="1757" dirty="0">
                <a:latin typeface="Times New Roman"/>
                <a:ea typeface="Times New Roman"/>
                <a:cs typeface="Times New Roman"/>
                <a:sym typeface="Times New Roman"/>
              </a:rPr>
              <a:t>	</a:t>
            </a:r>
            <a:endParaRPr dirty="0"/>
          </a:p>
          <a:p>
            <a:pPr marL="0" lvl="0" indent="0" algn="l" rtl="0">
              <a:lnSpc>
                <a:spcPct val="90000"/>
              </a:lnSpc>
              <a:spcBef>
                <a:spcPts val="1400"/>
              </a:spcBef>
              <a:spcAft>
                <a:spcPts val="0"/>
              </a:spcAft>
              <a:buSzPts val="1757"/>
              <a:buNone/>
            </a:pPr>
            <a:r>
              <a:rPr lang="en-US" sz="1757" dirty="0" err="1">
                <a:latin typeface="Times New Roman"/>
                <a:ea typeface="Times New Roman"/>
                <a:cs typeface="Times New Roman"/>
                <a:sym typeface="Times New Roman"/>
              </a:rPr>
              <a:t>Lập</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python </a:t>
            </a:r>
            <a:r>
              <a:rPr lang="en-US" sz="1757" dirty="0" err="1">
                <a:latin typeface="Times New Roman"/>
                <a:ea typeface="Times New Roman"/>
                <a:cs typeface="Times New Roman"/>
                <a:sym typeface="Times New Roman"/>
              </a:rPr>
              <a:t>cơ</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bản</a:t>
            </a:r>
            <a:r>
              <a:rPr lang="en-US" sz="1757" dirty="0">
                <a:latin typeface="Times New Roman"/>
                <a:ea typeface="Times New Roman"/>
                <a:cs typeface="Times New Roman"/>
                <a:sym typeface="Times New Roman"/>
              </a:rPr>
              <a:t>: </a:t>
            </a:r>
            <a:r>
              <a:rPr lang="en-US" sz="1665" u="sng" dirty="0">
                <a:solidFill>
                  <a:schemeClr val="hlink"/>
                </a:solidFill>
                <a:latin typeface="Times New Roman"/>
                <a:ea typeface="Times New Roman"/>
                <a:cs typeface="Times New Roman"/>
                <a:sym typeface="Times New Roman"/>
                <a:hlinkClick r:id="rId3"/>
              </a:rPr>
              <a:t>https://www.youtube.com/watch?v=NZj6LI5a9vc&amp;list=PL33lvabfss1xczCv2BA0SaNJHu_VXsFtg</a:t>
            </a:r>
            <a:endParaRPr sz="1665"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1757"/>
              <a:buNone/>
            </a:pPr>
            <a:endParaRPr sz="1757" dirty="0">
              <a:latin typeface="Times New Roman"/>
              <a:ea typeface="Times New Roman"/>
              <a:cs typeface="Times New Roman"/>
              <a:sym typeface="Times New Roman"/>
            </a:endParaRPr>
          </a:p>
          <a:p>
            <a:pPr marL="457200" lvl="0" indent="-457200" algn="l" rtl="0">
              <a:lnSpc>
                <a:spcPct val="90000"/>
              </a:lnSpc>
              <a:spcBef>
                <a:spcPts val="1400"/>
              </a:spcBef>
              <a:spcAft>
                <a:spcPts val="0"/>
              </a:spcAft>
              <a:buSzPts val="1757"/>
              <a:buAutoNum type="arabicPeriod"/>
            </a:pPr>
            <a:r>
              <a:rPr lang="en-US" sz="1757" dirty="0" err="1">
                <a:latin typeface="Times New Roman"/>
                <a:ea typeface="Times New Roman"/>
                <a:cs typeface="Times New Roman"/>
                <a:sym typeface="Times New Roman"/>
              </a:rPr>
              <a:t>Viết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chương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xuất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ra</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màn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hình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hình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vuông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đặc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kí</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tự</a:t>
            </a:r>
            <a:r>
              <a:rPr lang="en-US" sz="1757" dirty="0">
                <a:latin typeface="Times New Roman"/>
                <a:ea typeface="Times New Roman"/>
                <a:cs typeface="Times New Roman"/>
                <a:sym typeface="Times New Roman"/>
              </a:rPr>
              <a:t> "*" </a:t>
            </a:r>
            <a:r>
              <a:rPr lang="en-US" sz="1757" dirty="0" err="1">
                <a:latin typeface="Times New Roman"/>
                <a:ea typeface="Times New Roman"/>
                <a:cs typeface="Times New Roman"/>
                <a:sym typeface="Times New Roman"/>
              </a:rPr>
              <a:t>có</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cạnh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bằng</a:t>
            </a:r>
            <a:r>
              <a:rPr lang="en-US" sz="1757" dirty="0">
                <a:latin typeface="Times New Roman"/>
                <a:ea typeface="Times New Roman"/>
                <a:cs typeface="Times New Roman"/>
                <a:sym typeface="Times New Roman"/>
              </a:rPr>
              <a:t> a (</a:t>
            </a:r>
            <a:r>
              <a:rPr lang="en-US" sz="1757" dirty="0" err="1">
                <a:latin typeface="Times New Roman"/>
                <a:ea typeface="Times New Roman"/>
                <a:cs typeface="Times New Roman"/>
                <a:sym typeface="Times New Roman"/>
              </a:rPr>
              <a:t>với</a:t>
            </a:r>
            <a:r>
              <a:rPr lang="en-US" sz="1757" dirty="0">
                <a:latin typeface="Times New Roman"/>
                <a:ea typeface="Times New Roman"/>
                <a:cs typeface="Times New Roman"/>
                <a:sym typeface="Times New Roman"/>
              </a:rPr>
              <a:t> a </a:t>
            </a:r>
            <a:r>
              <a:rPr lang="en-US" sz="1757" dirty="0" err="1">
                <a:latin typeface="Times New Roman"/>
                <a:ea typeface="Times New Roman"/>
                <a:cs typeface="Times New Roman"/>
                <a:sym typeface="Times New Roman"/>
              </a:rPr>
              <a:t>nhập</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từ</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bàn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phím</a:t>
            </a:r>
            <a:r>
              <a:rPr lang="en-US" sz="1757" dirty="0">
                <a:latin typeface="Times New Roman"/>
                <a:ea typeface="Times New Roman"/>
                <a:cs typeface="Times New Roman"/>
                <a:sym typeface="Times New Roman"/>
              </a:rPr>
              <a:t>). </a:t>
            </a:r>
            <a:endParaRPr sz="1757" dirty="0">
              <a:latin typeface="Times New Roman"/>
              <a:ea typeface="Times New Roman"/>
              <a:cs typeface="Times New Roman"/>
              <a:sym typeface="Times New Roman"/>
            </a:endParaRPr>
          </a:p>
          <a:p>
            <a:pPr marL="457200" lvl="0" indent="-457200" algn="l" rtl="0">
              <a:lnSpc>
                <a:spcPct val="90000"/>
              </a:lnSpc>
              <a:spcBef>
                <a:spcPts val="1400"/>
              </a:spcBef>
              <a:spcAft>
                <a:spcPts val="0"/>
              </a:spcAft>
              <a:buSzPts val="1757"/>
              <a:buAutoNum type="arabicPeriod"/>
            </a:pPr>
            <a:r>
              <a:rPr lang="en-US" sz="1757" dirty="0" err="1">
                <a:latin typeface="Times New Roman"/>
                <a:ea typeface="Times New Roman"/>
                <a:cs typeface="Times New Roman"/>
                <a:sym typeface="Times New Roman"/>
              </a:rPr>
              <a:t>Viết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chương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nhập</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vào</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ba</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cạnh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của</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một</a:t>
            </a:r>
            <a:r>
              <a:rPr lang="en-US" sz="1757" dirty="0">
                <a:latin typeface="Times New Roman"/>
                <a:ea typeface="Times New Roman"/>
                <a:cs typeface="Times New Roman"/>
                <a:sym typeface="Times New Roman"/>
              </a:rPr>
              <a:t> tam </a:t>
            </a:r>
            <a:r>
              <a:rPr lang="en-US" sz="1757" dirty="0" err="1">
                <a:latin typeface="Times New Roman"/>
                <a:ea typeface="Times New Roman"/>
                <a:cs typeface="Times New Roman"/>
                <a:sym typeface="Times New Roman"/>
              </a:rPr>
              <a:t>giác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tính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và</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xuất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ra</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diện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tích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của</a:t>
            </a:r>
            <a:r>
              <a:rPr lang="en-US" sz="1757" dirty="0">
                <a:latin typeface="Times New Roman"/>
                <a:ea typeface="Times New Roman"/>
                <a:cs typeface="Times New Roman"/>
                <a:sym typeface="Times New Roman"/>
              </a:rPr>
              <a:t> tam </a:t>
            </a:r>
            <a:r>
              <a:rPr lang="en-US" sz="1757" dirty="0" err="1">
                <a:latin typeface="Times New Roman"/>
                <a:ea typeface="Times New Roman"/>
                <a:cs typeface="Times New Roman"/>
                <a:sym typeface="Times New Roman"/>
              </a:rPr>
              <a:t>giác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đó</a:t>
            </a:r>
            <a:r>
              <a:rPr lang="en-US" sz="1757" dirty="0">
                <a:latin typeface="Times New Roman"/>
                <a:ea typeface="Times New Roman"/>
                <a:cs typeface="Times New Roman"/>
                <a:sym typeface="Times New Roman"/>
              </a:rPr>
              <a:t>. </a:t>
            </a:r>
            <a:endParaRPr sz="1757" dirty="0">
              <a:latin typeface="Times New Roman"/>
              <a:ea typeface="Times New Roman"/>
              <a:cs typeface="Times New Roman"/>
              <a:sym typeface="Times New Roman"/>
            </a:endParaRPr>
          </a:p>
          <a:p>
            <a:pPr marL="457200" lvl="0" indent="-457200" algn="l" rtl="0">
              <a:lnSpc>
                <a:spcPct val="90000"/>
              </a:lnSpc>
              <a:spcBef>
                <a:spcPts val="1400"/>
              </a:spcBef>
              <a:spcAft>
                <a:spcPts val="0"/>
              </a:spcAft>
              <a:buSzPts val="1757"/>
              <a:buAutoNum type="arabicPeriod"/>
            </a:pPr>
            <a:r>
              <a:rPr lang="en-US" sz="1757" dirty="0" err="1">
                <a:latin typeface="Times New Roman"/>
                <a:ea typeface="Times New Roman"/>
                <a:cs typeface="Times New Roman"/>
                <a:sym typeface="Times New Roman"/>
              </a:rPr>
              <a:t>Viết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chương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tính</a:t>
            </a:r>
            <a:r>
              <a:rPr lang="en-US" sz="1757" dirty="0">
                <a:latin typeface="Times New Roman"/>
                <a:ea typeface="Times New Roman"/>
                <a:cs typeface="Times New Roman"/>
                <a:sym typeface="Times New Roman"/>
              </a:rPr>
              <a:t> n!! </a:t>
            </a:r>
            <a:r>
              <a:rPr lang="en-US" sz="1757" dirty="0" err="1">
                <a:latin typeface="Times New Roman"/>
                <a:ea typeface="Times New Roman"/>
                <a:cs typeface="Times New Roman"/>
                <a:sym typeface="Times New Roman"/>
              </a:rPr>
              <a:t>với</a:t>
            </a:r>
            <a:r>
              <a:rPr lang="en-US" sz="1757" dirty="0">
                <a:latin typeface="Times New Roman"/>
                <a:ea typeface="Times New Roman"/>
                <a:cs typeface="Times New Roman"/>
                <a:sym typeface="Times New Roman"/>
              </a:rPr>
              <a:t> n!! = 1.3.5...n </a:t>
            </a:r>
            <a:r>
              <a:rPr lang="en-US" sz="1757" dirty="0" err="1">
                <a:latin typeface="Times New Roman"/>
                <a:ea typeface="Times New Roman"/>
                <a:cs typeface="Times New Roman"/>
                <a:sym typeface="Times New Roman"/>
              </a:rPr>
              <a:t>nếu</a:t>
            </a:r>
            <a:r>
              <a:rPr lang="en-US" sz="1757" dirty="0">
                <a:latin typeface="Times New Roman"/>
                <a:ea typeface="Times New Roman"/>
                <a:cs typeface="Times New Roman"/>
                <a:sym typeface="Times New Roman"/>
              </a:rPr>
              <a:t> n </a:t>
            </a:r>
            <a:r>
              <a:rPr lang="en-US" sz="1757" dirty="0" err="1">
                <a:latin typeface="Times New Roman"/>
                <a:ea typeface="Times New Roman"/>
                <a:cs typeface="Times New Roman"/>
                <a:sym typeface="Times New Roman"/>
              </a:rPr>
              <a:t>lẻ</a:t>
            </a:r>
            <a:r>
              <a:rPr lang="en-US" sz="1757" dirty="0">
                <a:latin typeface="Times New Roman"/>
                <a:ea typeface="Times New Roman"/>
                <a:cs typeface="Times New Roman"/>
                <a:sym typeface="Times New Roman"/>
              </a:rPr>
              <a:t>, n!! = 2.4.6...n </a:t>
            </a:r>
            <a:r>
              <a:rPr lang="en-US" sz="1757" dirty="0" err="1">
                <a:latin typeface="Times New Roman"/>
                <a:ea typeface="Times New Roman"/>
                <a:cs typeface="Times New Roman"/>
                <a:sym typeface="Times New Roman"/>
              </a:rPr>
              <a:t>nếu</a:t>
            </a:r>
            <a:r>
              <a:rPr lang="en-US" sz="1757" dirty="0">
                <a:latin typeface="Times New Roman"/>
                <a:ea typeface="Times New Roman"/>
                <a:cs typeface="Times New Roman"/>
                <a:sym typeface="Times New Roman"/>
              </a:rPr>
              <a:t> n </a:t>
            </a:r>
            <a:r>
              <a:rPr lang="en-US" sz="1757" dirty="0" err="1">
                <a:latin typeface="Times New Roman"/>
                <a:ea typeface="Times New Roman"/>
                <a:cs typeface="Times New Roman"/>
                <a:sym typeface="Times New Roman"/>
              </a:rPr>
              <a:t>chẵn</a:t>
            </a:r>
            <a:r>
              <a:rPr lang="en-US" sz="1757" dirty="0">
                <a:latin typeface="Times New Roman"/>
                <a:ea typeface="Times New Roman"/>
                <a:cs typeface="Times New Roman"/>
                <a:sym typeface="Times New Roman"/>
              </a:rPr>
              <a:t>. </a:t>
            </a:r>
            <a:endParaRPr sz="1757" dirty="0">
              <a:latin typeface="Times New Roman"/>
              <a:ea typeface="Times New Roman"/>
              <a:cs typeface="Times New Roman"/>
              <a:sym typeface="Times New Roman"/>
            </a:endParaRPr>
          </a:p>
          <a:p>
            <a:pPr marL="457200" lvl="0" indent="-457200" algn="l" rtl="0">
              <a:lnSpc>
                <a:spcPct val="90000"/>
              </a:lnSpc>
              <a:spcBef>
                <a:spcPts val="1400"/>
              </a:spcBef>
              <a:spcAft>
                <a:spcPts val="0"/>
              </a:spcAft>
              <a:buSzPts val="1757"/>
              <a:buAutoNum type="arabicPeriod"/>
            </a:pPr>
            <a:r>
              <a:rPr lang="en-US" sz="1757" dirty="0" err="1">
                <a:latin typeface="Times New Roman"/>
                <a:ea typeface="Times New Roman"/>
                <a:cs typeface="Times New Roman"/>
                <a:sym typeface="Times New Roman"/>
              </a:rPr>
              <a:t>Viết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chương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giải</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phương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bậc</a:t>
            </a:r>
            <a:r>
              <a:rPr lang="en-US" sz="1757" dirty="0">
                <a:latin typeface="Times New Roman"/>
                <a:ea typeface="Times New Roman"/>
                <a:cs typeface="Times New Roman"/>
                <a:sym typeface="Times New Roman"/>
              </a:rPr>
              <a:t> 2 </a:t>
            </a:r>
            <a:r>
              <a:rPr lang="en-US" sz="1757" dirty="0" err="1">
                <a:latin typeface="Times New Roman"/>
                <a:ea typeface="Times New Roman"/>
                <a:cs typeface="Times New Roman"/>
                <a:sym typeface="Times New Roman"/>
              </a:rPr>
              <a:t>với</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các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hệ</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số</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nhập</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từ</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bàn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phím</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xét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đầy</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đủ</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các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trường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hợp</a:t>
            </a:r>
            <a:r>
              <a:rPr lang="en-US" sz="1757" dirty="0">
                <a:latin typeface="Times New Roman"/>
                <a:ea typeface="Times New Roman"/>
                <a:cs typeface="Times New Roman"/>
                <a:sym typeface="Times New Roman"/>
              </a:rPr>
              <a:t>). </a:t>
            </a:r>
            <a:endParaRPr sz="1757" dirty="0">
              <a:latin typeface="Times New Roman"/>
              <a:ea typeface="Times New Roman"/>
              <a:cs typeface="Times New Roman"/>
              <a:sym typeface="Times New Roman"/>
            </a:endParaRPr>
          </a:p>
          <a:p>
            <a:pPr marL="457200" lvl="0" indent="-457200" algn="l" rtl="0">
              <a:lnSpc>
                <a:spcPct val="90000"/>
              </a:lnSpc>
              <a:spcBef>
                <a:spcPts val="1400"/>
              </a:spcBef>
              <a:spcAft>
                <a:spcPts val="0"/>
              </a:spcAft>
              <a:buSzPts val="1757"/>
              <a:buAutoNum type="arabicPeriod"/>
            </a:pPr>
            <a:r>
              <a:rPr lang="en-US" sz="1757" dirty="0" err="1">
                <a:latin typeface="Times New Roman"/>
                <a:ea typeface="Times New Roman"/>
                <a:cs typeface="Times New Roman"/>
                <a:sym typeface="Times New Roman"/>
              </a:rPr>
              <a:t>Viết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chương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trình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tính</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số</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Fibonashi</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thứ</a:t>
            </a:r>
            <a:r>
              <a:rPr lang="en-US" sz="1757" dirty="0">
                <a:latin typeface="Times New Roman"/>
                <a:ea typeface="Times New Roman"/>
                <a:cs typeface="Times New Roman"/>
                <a:sym typeface="Times New Roman"/>
              </a:rPr>
              <a:t> n. </a:t>
            </a:r>
            <a:endParaRPr sz="1757" dirty="0">
              <a:latin typeface="Times New Roman"/>
              <a:ea typeface="Times New Roman"/>
              <a:cs typeface="Times New Roman"/>
              <a:sym typeface="Times New Roman"/>
            </a:endParaRPr>
          </a:p>
          <a:p>
            <a:pPr marL="457200" lvl="0" indent="-457200" algn="l" rtl="0">
              <a:lnSpc>
                <a:spcPct val="90000"/>
              </a:lnSpc>
              <a:spcBef>
                <a:spcPts val="1400"/>
              </a:spcBef>
              <a:spcAft>
                <a:spcPts val="0"/>
              </a:spcAft>
              <a:buSzPts val="1757"/>
              <a:buAutoNum type="arabicPeriod"/>
            </a:pPr>
            <a:r>
              <a:rPr lang="en-US" sz="1757" dirty="0">
                <a:latin typeface="Times New Roman"/>
                <a:ea typeface="Times New Roman"/>
                <a:cs typeface="Times New Roman"/>
                <a:sym typeface="Times New Roman"/>
              </a:rPr>
              <a:t>Cho </a:t>
            </a:r>
            <a:r>
              <a:rPr lang="en-US" sz="1757" dirty="0" err="1">
                <a:latin typeface="Times New Roman"/>
                <a:ea typeface="Times New Roman"/>
                <a:cs typeface="Times New Roman"/>
                <a:sym typeface="Times New Roman"/>
              </a:rPr>
              <a:t>mảng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một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chiều</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các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số</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thực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hãy</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tìm</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đoạn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a,b</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sao</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cho</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đoạn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này</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chứa</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tất</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cả</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các</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giá</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trị</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trong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mảng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a,b</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số</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nguyên</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Sử</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dụng</a:t>
            </a:r>
            <a:r>
              <a:rPr lang="en-US" sz="1757" dirty="0">
                <a:latin typeface="Times New Roman"/>
                <a:ea typeface="Times New Roman"/>
                <a:cs typeface="Times New Roman"/>
                <a:sym typeface="Times New Roman"/>
              </a:rPr>
              <a:t> </a:t>
            </a:r>
            <a:r>
              <a:rPr lang="en-US" sz="1757" dirty="0" err="1">
                <a:latin typeface="Times New Roman"/>
                <a:ea typeface="Times New Roman"/>
                <a:cs typeface="Times New Roman"/>
                <a:sym typeface="Times New Roman"/>
              </a:rPr>
              <a:t>numpy</a:t>
            </a:r>
            <a:r>
              <a:rPr lang="en-US" sz="1757" dirty="0">
                <a:latin typeface="Times New Roman"/>
                <a:ea typeface="Times New Roman"/>
                <a:cs typeface="Times New Roman"/>
                <a:sym typeface="Times New Roman"/>
              </a:rPr>
              <a:t>)</a:t>
            </a:r>
            <a:endParaRPr dirty="0"/>
          </a:p>
          <a:p>
            <a:pPr marL="0" lvl="0" indent="0" algn="l" rtl="0">
              <a:lnSpc>
                <a:spcPct val="90000"/>
              </a:lnSpc>
              <a:spcBef>
                <a:spcPts val="1400"/>
              </a:spcBef>
              <a:spcAft>
                <a:spcPts val="0"/>
              </a:spcAft>
              <a:buSzPts val="1757"/>
              <a:buNone/>
            </a:pPr>
            <a:endParaRPr sz="1757"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1757"/>
              <a:buNone/>
            </a:pPr>
            <a:endParaRPr sz="1757"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1757"/>
              <a:buNone/>
            </a:pPr>
            <a:endParaRPr sz="1757" dirty="0">
              <a:latin typeface="Times New Roman"/>
              <a:ea typeface="Times New Roman"/>
              <a:cs typeface="Times New Roman"/>
              <a:sym typeface="Times New Roman"/>
            </a:endParaRPr>
          </a:p>
        </p:txBody>
      </p:sp>
      <p:sp>
        <p:nvSpPr>
          <p:cNvPr id="459" name="Google Shape;459;p3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Install package using pip</a:t>
            </a:r>
            <a:endParaRPr/>
          </a:p>
        </p:txBody>
      </p:sp>
      <p:sp>
        <p:nvSpPr>
          <p:cNvPr id="131" name="Google Shape;131;p5"/>
          <p:cNvSpPr txBox="1"/>
          <p:nvPr/>
        </p:nvSpPr>
        <p:spPr>
          <a:xfrm>
            <a:off x="3200400" y="3429000"/>
            <a:ext cx="4614530"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rgbClr val="FF0000"/>
                </a:solidFill>
                <a:latin typeface="Arial"/>
                <a:ea typeface="Arial"/>
                <a:cs typeface="Arial"/>
                <a:sym typeface="Arial"/>
              </a:rPr>
              <a:t>pip install package_name</a:t>
            </a:r>
            <a:endParaRPr sz="1800" b="0" i="0" u="none" strike="noStrike" cap="none">
              <a:solidFill>
                <a:srgbClr val="FF0000"/>
              </a:solidFill>
              <a:latin typeface="Arial"/>
              <a:ea typeface="Arial"/>
              <a:cs typeface="Arial"/>
              <a:sym typeface="Arial"/>
            </a:endParaRPr>
          </a:p>
          <a:p>
            <a:pPr marL="0" marR="0" lvl="0" indent="0" algn="just" rtl="0">
              <a:spcBef>
                <a:spcPts val="0"/>
              </a:spcBef>
              <a:spcAft>
                <a:spcPts val="0"/>
              </a:spcAft>
              <a:buNone/>
            </a:pPr>
            <a:endParaRPr sz="1800" b="0" i="0" u="none" strike="noStrike" cap="none">
              <a:solidFill>
                <a:srgbClr val="FF0000"/>
              </a:solidFill>
              <a:latin typeface="Arial"/>
              <a:ea typeface="Arial"/>
              <a:cs typeface="Arial"/>
              <a:sym typeface="Arial"/>
            </a:endParaRPr>
          </a:p>
          <a:p>
            <a:pPr marL="0" marR="0" lvl="0" indent="0" algn="just" rtl="0">
              <a:spcBef>
                <a:spcPts val="0"/>
              </a:spcBef>
              <a:spcAft>
                <a:spcPts val="0"/>
              </a:spcAft>
              <a:buNone/>
            </a:pPr>
            <a:r>
              <a:rPr lang="en-US" sz="1800" b="0" i="0" u="none" strike="noStrike" cap="none">
                <a:solidFill>
                  <a:srgbClr val="FF0000"/>
                </a:solidFill>
                <a:latin typeface="Arial"/>
                <a:ea typeface="Arial"/>
                <a:cs typeface="Arial"/>
                <a:sym typeface="Arial"/>
              </a:rPr>
              <a:t>Ex:</a:t>
            </a:r>
            <a:endParaRPr/>
          </a:p>
          <a:p>
            <a:pPr marL="0" marR="0" lvl="0" indent="0" algn="just" rtl="0">
              <a:spcBef>
                <a:spcPts val="0"/>
              </a:spcBef>
              <a:spcAft>
                <a:spcPts val="0"/>
              </a:spcAft>
              <a:buNone/>
            </a:pPr>
            <a:endParaRPr sz="1800" b="0" i="0" u="none" strike="noStrike" cap="none">
              <a:solidFill>
                <a:srgbClr val="FF0000"/>
              </a:solidFill>
              <a:latin typeface="Arial"/>
              <a:ea typeface="Arial"/>
              <a:cs typeface="Arial"/>
              <a:sym typeface="Arial"/>
            </a:endParaRPr>
          </a:p>
          <a:p>
            <a:pPr marL="0" marR="0" lvl="0" indent="0" algn="just" rtl="0">
              <a:spcBef>
                <a:spcPts val="0"/>
              </a:spcBef>
              <a:spcAft>
                <a:spcPts val="0"/>
              </a:spcAft>
              <a:buNone/>
            </a:pPr>
            <a:r>
              <a:rPr lang="en-US" sz="1800" b="0" i="0" u="none" strike="noStrike" cap="none">
                <a:solidFill>
                  <a:srgbClr val="FF0000"/>
                </a:solidFill>
                <a:latin typeface="Arial"/>
                <a:ea typeface="Arial"/>
                <a:cs typeface="Arial"/>
                <a:sym typeface="Arial"/>
              </a:rPr>
              <a:t>pip install numpy</a:t>
            </a:r>
            <a:endParaRPr sz="1800" b="0" i="0" u="none" strike="noStrike" cap="none">
              <a:solidFill>
                <a:srgbClr val="FF0000"/>
              </a:solidFill>
              <a:latin typeface="Arial"/>
              <a:ea typeface="Arial"/>
              <a:cs typeface="Arial"/>
              <a:sym typeface="Arial"/>
            </a:endParaRPr>
          </a:p>
        </p:txBody>
      </p:sp>
      <p:sp>
        <p:nvSpPr>
          <p:cNvPr id="132" name="Google Shape;132;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Understanding Data Types in Python</a:t>
            </a:r>
            <a:endParaRPr>
              <a:solidFill>
                <a:schemeClr val="dk1"/>
              </a:solidFill>
            </a:endParaRPr>
          </a:p>
        </p:txBody>
      </p:sp>
      <p:sp>
        <p:nvSpPr>
          <p:cNvPr id="138" name="Google Shape;138;p6"/>
          <p:cNvSpPr txBox="1">
            <a:spLocks noGrp="1"/>
          </p:cNvSpPr>
          <p:nvPr>
            <p:ph type="body" idx="1"/>
          </p:nvPr>
        </p:nvSpPr>
        <p:spPr>
          <a:xfrm>
            <a:off x="1097280" y="2108201"/>
            <a:ext cx="10058400" cy="1177259"/>
          </a:xfrm>
          <a:prstGeom prst="rect">
            <a:avLst/>
          </a:prstGeom>
          <a:noFill/>
          <a:ln>
            <a:noFill/>
          </a:ln>
        </p:spPr>
        <p:txBody>
          <a:bodyPr spcFirstLastPara="1" wrap="square" lIns="0" tIns="45700" rIns="0" bIns="45700" anchor="t" anchorCtr="0">
            <a:normAutofit/>
          </a:bodyPr>
          <a:lstStyle/>
          <a:p>
            <a:pPr marL="0" lvl="0" indent="0" algn="just" rtl="0">
              <a:lnSpc>
                <a:spcPct val="130000"/>
              </a:lnSpc>
              <a:spcBef>
                <a:spcPts val="0"/>
              </a:spcBef>
              <a:spcAft>
                <a:spcPts val="0"/>
              </a:spcAft>
              <a:buSzPts val="1757"/>
              <a:buNone/>
            </a:pPr>
            <a:r>
              <a:rPr lang="en-US" sz="1757" b="0" i="0">
                <a:solidFill>
                  <a:schemeClr val="dk1"/>
                </a:solidFill>
                <a:latin typeface="Bookman Old Style"/>
                <a:ea typeface="Bookman Old Style"/>
                <a:cs typeface="Bookman Old Style"/>
                <a:sym typeface="Bookman Old Style"/>
              </a:rPr>
              <a:t>Notice the main difference: in C and orther, the data types of each variable are explicitly declared, while in Python the types are dynamically inferred. This means, for example, that we can assign any kind of data to any variable:</a:t>
            </a:r>
            <a:endParaRPr/>
          </a:p>
        </p:txBody>
      </p:sp>
      <p:sp>
        <p:nvSpPr>
          <p:cNvPr id="139" name="Google Shape;139;p6"/>
          <p:cNvSpPr txBox="1"/>
          <p:nvPr/>
        </p:nvSpPr>
        <p:spPr>
          <a:xfrm>
            <a:off x="1297172" y="3732028"/>
            <a:ext cx="5231219" cy="25853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buFont typeface="Bookman Old Style"/>
              <a:buNone/>
            </a:pPr>
            <a:r>
              <a:rPr lang="en-US" sz="1800" b="1" i="0" u="none" strike="noStrike" cap="none">
                <a:solidFill>
                  <a:schemeClr val="dk1"/>
                </a:solidFill>
                <a:latin typeface="Bookman Old Style"/>
                <a:ea typeface="Bookman Old Style"/>
                <a:cs typeface="Bookman Old Style"/>
                <a:sym typeface="Bookman Old Style"/>
              </a:rPr>
              <a:t>Code C:</a:t>
            </a:r>
            <a:endParaRPr/>
          </a:p>
          <a:p>
            <a:pPr marL="0" marR="0" lvl="0" indent="0" algn="just" rtl="0">
              <a:spcBef>
                <a:spcPts val="0"/>
              </a:spcBef>
              <a:spcAft>
                <a:spcPts val="0"/>
              </a:spcAft>
              <a:buClr>
                <a:schemeClr val="dk1"/>
              </a:buClr>
              <a:buSzPts val="1800"/>
              <a:buFont typeface="Libre Franklin"/>
              <a:buNone/>
            </a:pPr>
            <a:endParaRPr sz="1800" b="1" i="0" u="none" strike="noStrike" cap="none">
              <a:solidFill>
                <a:schemeClr val="dk1"/>
              </a:solidFill>
              <a:latin typeface="Bookman Old Style"/>
              <a:ea typeface="Bookman Old Style"/>
              <a:cs typeface="Bookman Old Style"/>
              <a:sym typeface="Bookman Old Style"/>
            </a:endParaRPr>
          </a:p>
          <a:p>
            <a:pPr marL="0" marR="0" lvl="0" indent="0" algn="just" rtl="0">
              <a:spcBef>
                <a:spcPts val="0"/>
              </a:spcBef>
              <a:spcAft>
                <a:spcPts val="0"/>
              </a:spcAft>
              <a:buClr>
                <a:schemeClr val="dk1"/>
              </a:buClr>
              <a:buSzPts val="1800"/>
              <a:buFont typeface="Bookman Old Style"/>
              <a:buNone/>
            </a:pPr>
            <a:r>
              <a:rPr lang="en-US" sz="1800" b="0" i="0" u="none" strike="noStrike" cap="none">
                <a:solidFill>
                  <a:schemeClr val="dk1"/>
                </a:solidFill>
                <a:latin typeface="Bookman Old Style"/>
                <a:ea typeface="Bookman Old Style"/>
                <a:cs typeface="Bookman Old Style"/>
                <a:sym typeface="Bookman Old Style"/>
              </a:rPr>
              <a:t>/* C code */</a:t>
            </a:r>
            <a:endParaRPr/>
          </a:p>
          <a:p>
            <a:pPr marL="0" marR="0" lvl="0" indent="0" algn="just" rtl="0">
              <a:spcBef>
                <a:spcPts val="0"/>
              </a:spcBef>
              <a:spcAft>
                <a:spcPts val="0"/>
              </a:spcAft>
              <a:buClr>
                <a:schemeClr val="dk1"/>
              </a:buClr>
              <a:buSzPts val="1800"/>
              <a:buFont typeface="Bookman Old Style"/>
              <a:buNone/>
            </a:pPr>
            <a:r>
              <a:rPr lang="en-US" sz="1800" b="0" i="0" u="none" strike="noStrike" cap="none">
                <a:solidFill>
                  <a:schemeClr val="dk1"/>
                </a:solidFill>
                <a:latin typeface="Bookman Old Style"/>
                <a:ea typeface="Bookman Old Style"/>
                <a:cs typeface="Bookman Old Style"/>
                <a:sym typeface="Bookman Old Style"/>
              </a:rPr>
              <a:t>int result = 0;</a:t>
            </a:r>
            <a:endParaRPr/>
          </a:p>
          <a:p>
            <a:pPr marL="0" marR="0" lvl="0" indent="0" algn="just" rtl="0">
              <a:spcBef>
                <a:spcPts val="0"/>
              </a:spcBef>
              <a:spcAft>
                <a:spcPts val="0"/>
              </a:spcAft>
              <a:buClr>
                <a:schemeClr val="dk1"/>
              </a:buClr>
              <a:buSzPts val="1800"/>
              <a:buFont typeface="Bookman Old Style"/>
              <a:buNone/>
            </a:pPr>
            <a:r>
              <a:rPr lang="en-US" sz="1800" b="0" i="0" u="none" strike="noStrike" cap="none">
                <a:solidFill>
                  <a:schemeClr val="dk1"/>
                </a:solidFill>
                <a:latin typeface="Bookman Old Style"/>
                <a:ea typeface="Bookman Old Style"/>
                <a:cs typeface="Bookman Old Style"/>
                <a:sym typeface="Bookman Old Style"/>
              </a:rPr>
              <a:t>for(int i=0; i&lt;100; i++)</a:t>
            </a:r>
            <a:endParaRPr/>
          </a:p>
          <a:p>
            <a:pPr marL="0" marR="0" lvl="0" indent="0" algn="just" rtl="0">
              <a:spcBef>
                <a:spcPts val="0"/>
              </a:spcBef>
              <a:spcAft>
                <a:spcPts val="0"/>
              </a:spcAft>
              <a:buClr>
                <a:schemeClr val="dk1"/>
              </a:buClr>
              <a:buSzPts val="1800"/>
              <a:buFont typeface="Bookman Old Style"/>
              <a:buNone/>
            </a:pPr>
            <a:r>
              <a:rPr lang="en-US" sz="1800" b="0" i="0" u="none" strike="noStrike" cap="none">
                <a:solidFill>
                  <a:schemeClr val="dk1"/>
                </a:solidFill>
                <a:latin typeface="Bookman Old Style"/>
                <a:ea typeface="Bookman Old Style"/>
                <a:cs typeface="Bookman Old Style"/>
                <a:sym typeface="Bookman Old Style"/>
              </a:rPr>
              <a:t>{</a:t>
            </a:r>
            <a:endParaRPr/>
          </a:p>
          <a:p>
            <a:pPr marL="0" marR="0" lvl="0" indent="0" algn="just" rtl="0">
              <a:spcBef>
                <a:spcPts val="0"/>
              </a:spcBef>
              <a:spcAft>
                <a:spcPts val="0"/>
              </a:spcAft>
              <a:buClr>
                <a:schemeClr val="dk1"/>
              </a:buClr>
              <a:buSzPts val="1800"/>
              <a:buFont typeface="Bookman Old Style"/>
              <a:buNone/>
            </a:pPr>
            <a:r>
              <a:rPr lang="en-US" sz="1800" b="0" i="0" u="none" strike="noStrike" cap="none">
                <a:solidFill>
                  <a:schemeClr val="dk1"/>
                </a:solidFill>
                <a:latin typeface="Bookman Old Style"/>
                <a:ea typeface="Bookman Old Style"/>
                <a:cs typeface="Bookman Old Style"/>
                <a:sym typeface="Bookman Old Style"/>
              </a:rPr>
              <a:t>    result += i;</a:t>
            </a:r>
            <a:endParaRPr/>
          </a:p>
          <a:p>
            <a:pPr marL="0" marR="0" lvl="0" indent="0" algn="just" rtl="0">
              <a:spcBef>
                <a:spcPts val="0"/>
              </a:spcBef>
              <a:spcAft>
                <a:spcPts val="0"/>
              </a:spcAft>
              <a:buClr>
                <a:schemeClr val="dk1"/>
              </a:buClr>
              <a:buSzPts val="1800"/>
              <a:buFont typeface="Bookman Old Style"/>
              <a:buNone/>
            </a:pPr>
            <a:r>
              <a:rPr lang="en-US" sz="1800" b="0" i="0" u="none" strike="noStrike" cap="none">
                <a:solidFill>
                  <a:schemeClr val="dk1"/>
                </a:solidFill>
                <a:latin typeface="Bookman Old Style"/>
                <a:ea typeface="Bookman Old Style"/>
                <a:cs typeface="Bookman Old Style"/>
                <a:sym typeface="Bookman Old Style"/>
              </a:rPr>
              <a:t>}</a:t>
            </a:r>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40" name="Google Shape;140;p6"/>
          <p:cNvSpPr txBox="1"/>
          <p:nvPr/>
        </p:nvSpPr>
        <p:spPr>
          <a:xfrm>
            <a:off x="6964326" y="3732028"/>
            <a:ext cx="49760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ookman Old Style"/>
                <a:ea typeface="Bookman Old Style"/>
                <a:cs typeface="Bookman Old Style"/>
                <a:sym typeface="Bookman Old Style"/>
              </a:rPr>
              <a:t>Code python:</a:t>
            </a:r>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 Python code</a:t>
            </a:r>
            <a:endParaRPr/>
          </a:p>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result = 0</a:t>
            </a:r>
            <a:endParaRPr/>
          </a:p>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for i in range(100):</a:t>
            </a:r>
            <a:endParaRPr/>
          </a:p>
          <a:p>
            <a:pPr marL="0" marR="0" lvl="0" indent="0" algn="l" rtl="0">
              <a:spcBef>
                <a:spcPts val="0"/>
              </a:spcBef>
              <a:spcAft>
                <a:spcPts val="0"/>
              </a:spcAft>
              <a:buNone/>
            </a:pPr>
            <a:r>
              <a:rPr lang="en-US" sz="1800">
                <a:solidFill>
                  <a:schemeClr val="dk1"/>
                </a:solidFill>
                <a:latin typeface="Bookman Old Style"/>
                <a:ea typeface="Bookman Old Style"/>
                <a:cs typeface="Bookman Old Style"/>
                <a:sym typeface="Bookman Old Style"/>
              </a:rPr>
              <a:t>    result += i</a:t>
            </a:r>
            <a:endParaRPr sz="1800">
              <a:solidFill>
                <a:schemeClr val="dk1"/>
              </a:solidFill>
              <a:latin typeface="Bookman Old Style"/>
              <a:ea typeface="Bookman Old Style"/>
              <a:cs typeface="Bookman Old Style"/>
              <a:sym typeface="Bookman Old Style"/>
            </a:endParaRPr>
          </a:p>
        </p:txBody>
      </p:sp>
      <p:sp>
        <p:nvSpPr>
          <p:cNvPr id="141" name="Google Shape;141;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Understanding Data Types in Python</a:t>
            </a:r>
            <a:endParaRPr>
              <a:solidFill>
                <a:schemeClr val="dk1"/>
              </a:solidFill>
            </a:endParaRPr>
          </a:p>
        </p:txBody>
      </p:sp>
      <p:sp>
        <p:nvSpPr>
          <p:cNvPr id="147" name="Google Shape;147;p7"/>
          <p:cNvSpPr txBox="1">
            <a:spLocks noGrp="1"/>
          </p:cNvSpPr>
          <p:nvPr>
            <p:ph type="body" idx="1"/>
          </p:nvPr>
        </p:nvSpPr>
        <p:spPr>
          <a:xfrm>
            <a:off x="1097280" y="2108201"/>
            <a:ext cx="10058400" cy="1177259"/>
          </a:xfrm>
          <a:prstGeom prst="rect">
            <a:avLst/>
          </a:prstGeom>
          <a:noFill/>
          <a:ln>
            <a:noFill/>
          </a:ln>
        </p:spPr>
        <p:txBody>
          <a:bodyPr spcFirstLastPara="1" wrap="square" lIns="0" tIns="45700" rIns="0" bIns="45700" anchor="t" anchorCtr="0">
            <a:normAutofit/>
          </a:bodyPr>
          <a:lstStyle/>
          <a:p>
            <a:pPr marL="0" lvl="0" indent="0" algn="just" rtl="0">
              <a:lnSpc>
                <a:spcPct val="130000"/>
              </a:lnSpc>
              <a:spcBef>
                <a:spcPts val="0"/>
              </a:spcBef>
              <a:spcAft>
                <a:spcPts val="0"/>
              </a:spcAft>
              <a:buSzPts val="1757"/>
              <a:buNone/>
            </a:pPr>
            <a:r>
              <a:rPr lang="en-US" sz="1757" b="0" i="0">
                <a:solidFill>
                  <a:schemeClr val="dk1"/>
                </a:solidFill>
                <a:latin typeface="Bookman Old Style"/>
                <a:ea typeface="Bookman Old Style"/>
                <a:cs typeface="Bookman Old Style"/>
                <a:sym typeface="Bookman Old Style"/>
              </a:rPr>
              <a:t>Notice the main difference: in C and orther, the data types of each variable are explicitly declared, while in Python the types are dynamically inferred. This means, for example, that we can assign any kind of data to any variable:</a:t>
            </a:r>
            <a:endParaRPr/>
          </a:p>
        </p:txBody>
      </p:sp>
      <p:sp>
        <p:nvSpPr>
          <p:cNvPr id="148" name="Google Shape;148;p7"/>
          <p:cNvSpPr txBox="1"/>
          <p:nvPr/>
        </p:nvSpPr>
        <p:spPr>
          <a:xfrm>
            <a:off x="1297172" y="3732028"/>
            <a:ext cx="5231219"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buFont typeface="Bookman Old Style"/>
              <a:buNone/>
            </a:pPr>
            <a:r>
              <a:rPr lang="en-US" sz="1800" b="1">
                <a:solidFill>
                  <a:schemeClr val="dk1"/>
                </a:solidFill>
                <a:latin typeface="Bookman Old Style"/>
                <a:ea typeface="Bookman Old Style"/>
                <a:cs typeface="Bookman Old Style"/>
                <a:sym typeface="Bookman Old Style"/>
              </a:rPr>
              <a:t>Code C:</a:t>
            </a:r>
            <a:endParaRPr/>
          </a:p>
          <a:p>
            <a:pPr marL="0" marR="0" lvl="0" indent="0" algn="just" rtl="0">
              <a:spcBef>
                <a:spcPts val="0"/>
              </a:spcBef>
              <a:spcAft>
                <a:spcPts val="0"/>
              </a:spcAft>
              <a:buClr>
                <a:schemeClr val="dk1"/>
              </a:buClr>
              <a:buSzPts val="1800"/>
              <a:buFont typeface="Libre Franklin"/>
              <a:buNone/>
            </a:pPr>
            <a:endParaRPr sz="1800">
              <a:solidFill>
                <a:schemeClr val="dk1"/>
              </a:solidFill>
              <a:latin typeface="Bookman Old Style"/>
              <a:ea typeface="Bookman Old Style"/>
              <a:cs typeface="Bookman Old Style"/>
              <a:sym typeface="Bookman Old Style"/>
            </a:endParaRPr>
          </a:p>
          <a:p>
            <a:pPr marL="0" marR="0" lvl="0" indent="0" algn="just" rtl="0">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 C code */</a:t>
            </a:r>
            <a:endParaRPr/>
          </a:p>
          <a:p>
            <a:pPr marL="0" marR="0" lvl="0" indent="0" algn="just" rtl="0">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int x = 4;</a:t>
            </a:r>
            <a:endParaRPr/>
          </a:p>
          <a:p>
            <a:pPr marL="0" marR="0" lvl="0" indent="0" algn="just" rtl="0">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x = "four";  // FAILS</a:t>
            </a:r>
            <a:endParaRPr/>
          </a:p>
          <a:p>
            <a:pPr marL="0" marR="0" lvl="0" indent="0" algn="just" rtl="0">
              <a:spcBef>
                <a:spcPts val="0"/>
              </a:spcBef>
              <a:spcAft>
                <a:spcPts val="0"/>
              </a:spcAft>
              <a:buClr>
                <a:schemeClr val="dk1"/>
              </a:buClr>
              <a:buSzPts val="1800"/>
              <a:buFont typeface="Libre Franklin"/>
              <a:buNone/>
            </a:pPr>
            <a:endParaRPr sz="1800" b="1">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49" name="Google Shape;149;p7"/>
          <p:cNvSpPr/>
          <p:nvPr/>
        </p:nvSpPr>
        <p:spPr>
          <a:xfrm>
            <a:off x="6528391" y="3656301"/>
            <a:ext cx="4366437" cy="1705494"/>
          </a:xfrm>
          <a:prstGeom prst="rect">
            <a:avLst/>
          </a:prstGeom>
          <a:noFill/>
          <a:ln>
            <a:noFill/>
          </a:ln>
        </p:spPr>
        <p:txBody>
          <a:bodyPr spcFirstLastPara="1" wrap="square" lIns="0" tIns="158700" rIns="0" bIns="158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a:solidFill>
                  <a:schemeClr val="dk1"/>
                </a:solidFill>
                <a:latin typeface="Bookman Old Style"/>
                <a:ea typeface="Bookman Old Style"/>
                <a:cs typeface="Bookman Old Style"/>
                <a:sym typeface="Bookman Old Style"/>
              </a:rPr>
              <a:t>Code python:</a:t>
            </a:r>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rgbClr val="6AA94F"/>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6AA94F"/>
              </a:buClr>
              <a:buSzPts val="1800"/>
              <a:buFont typeface="Bookman Old Style"/>
              <a:buNone/>
            </a:pPr>
            <a:r>
              <a:rPr lang="en-US" sz="1800" b="0" i="0" u="none" strike="noStrike" cap="none">
                <a:solidFill>
                  <a:srgbClr val="6AA94F"/>
                </a:solidFill>
                <a:latin typeface="Bookman Old Style"/>
                <a:ea typeface="Bookman Old Style"/>
                <a:cs typeface="Bookman Old Style"/>
                <a:sym typeface="Bookman Old Style"/>
              </a:rPr>
              <a:t># Python code</a:t>
            </a:r>
            <a:r>
              <a:rPr lang="en-US" sz="1800" b="0" i="0" u="none" strike="noStrike" cap="none">
                <a:solidFill>
                  <a:srgbClr val="D5D5D5"/>
                </a:solidFill>
                <a:latin typeface="Bookman Old Style"/>
                <a:ea typeface="Bookman Old Style"/>
                <a:cs typeface="Bookman Old Style"/>
                <a:sym typeface="Bookman Old Style"/>
              </a:rPr>
              <a:t/>
            </a:r>
            <a:br>
              <a:rPr lang="en-US" sz="1800" b="0" i="0" u="none" strike="noStrike" cap="none">
                <a:solidFill>
                  <a:srgbClr val="D5D5D5"/>
                </a:solidFill>
                <a:latin typeface="Bookman Old Style"/>
                <a:ea typeface="Bookman Old Style"/>
                <a:cs typeface="Bookman Old Style"/>
                <a:sym typeface="Bookman Old Style"/>
              </a:rPr>
            </a:br>
            <a:r>
              <a:rPr lang="en-US" sz="1800" b="0" i="0" u="none" strike="noStrike" cap="none">
                <a:solidFill>
                  <a:schemeClr val="dk1"/>
                </a:solidFill>
                <a:latin typeface="Bookman Old Style"/>
                <a:ea typeface="Bookman Old Style"/>
                <a:cs typeface="Bookman Old Style"/>
                <a:sym typeface="Bookman Old Style"/>
              </a:rPr>
              <a:t>x = 4</a:t>
            </a:r>
            <a:r>
              <a:rPr lang="en-US" sz="1800" b="0" i="0" u="none" strike="noStrike" cap="none">
                <a:solidFill>
                  <a:srgbClr val="D5D5D5"/>
                </a:solidFill>
                <a:latin typeface="Bookman Old Style"/>
                <a:ea typeface="Bookman Old Style"/>
                <a:cs typeface="Bookman Old Style"/>
                <a:sym typeface="Bookman Old Style"/>
              </a:rPr>
              <a:t/>
            </a:r>
            <a:br>
              <a:rPr lang="en-US" sz="1800" b="0" i="0" u="none" strike="noStrike" cap="none">
                <a:solidFill>
                  <a:srgbClr val="D5D5D5"/>
                </a:solidFill>
                <a:latin typeface="Bookman Old Style"/>
                <a:ea typeface="Bookman Old Style"/>
                <a:cs typeface="Bookman Old Style"/>
                <a:sym typeface="Bookman Old Style"/>
              </a:rPr>
            </a:br>
            <a:r>
              <a:rPr lang="en-US" sz="1800" b="0" i="0" u="none" strike="noStrike" cap="none">
                <a:solidFill>
                  <a:schemeClr val="dk1"/>
                </a:solidFill>
                <a:latin typeface="Bookman Old Style"/>
                <a:ea typeface="Bookman Old Style"/>
                <a:cs typeface="Bookman Old Style"/>
                <a:sym typeface="Bookman Old Style"/>
              </a:rPr>
              <a:t>x = </a:t>
            </a:r>
            <a:r>
              <a:rPr lang="en-US" sz="1800" b="0" i="0" u="none" strike="noStrike" cap="none">
                <a:solidFill>
                  <a:srgbClr val="CE9178"/>
                </a:solidFill>
                <a:latin typeface="Bookman Old Style"/>
                <a:ea typeface="Bookman Old Style"/>
                <a:cs typeface="Bookman Old Style"/>
                <a:sym typeface="Bookman Old Style"/>
              </a:rPr>
              <a:t>"four"</a:t>
            </a:r>
            <a:r>
              <a:rPr lang="en-US" sz="1800" b="0" i="0" u="none" strike="noStrike" cap="none">
                <a:solidFill>
                  <a:schemeClr val="dk1"/>
                </a:solidFill>
                <a:latin typeface="Bookman Old Style"/>
                <a:ea typeface="Bookman Old Style"/>
                <a:cs typeface="Bookman Old Style"/>
                <a:sym typeface="Bookman Old Style"/>
              </a:rPr>
              <a:t> </a:t>
            </a:r>
            <a:endParaRPr/>
          </a:p>
        </p:txBody>
      </p:sp>
      <p:sp>
        <p:nvSpPr>
          <p:cNvPr id="150" name="Google Shape;150;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Understanding Data Types in Python</a:t>
            </a:r>
            <a:endParaRPr/>
          </a:p>
        </p:txBody>
      </p:sp>
      <p:sp>
        <p:nvSpPr>
          <p:cNvPr id="156" name="Google Shape;156;p8"/>
          <p:cNvSpPr txBox="1">
            <a:spLocks noGrp="1"/>
          </p:cNvSpPr>
          <p:nvPr>
            <p:ph type="body" idx="1"/>
          </p:nvPr>
        </p:nvSpPr>
        <p:spPr>
          <a:xfrm>
            <a:off x="1097280" y="2108201"/>
            <a:ext cx="4846320" cy="3760891"/>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2812"/>
              <a:buNone/>
            </a:pPr>
            <a:r>
              <a:rPr lang="en-US" sz="2812">
                <a:solidFill>
                  <a:schemeClr val="dk1"/>
                </a:solidFill>
                <a:latin typeface="Bookman Old Style"/>
                <a:ea typeface="Bookman Old Style"/>
                <a:cs typeface="Bookman Old Style"/>
                <a:sym typeface="Bookman Old Style"/>
              </a:rPr>
              <a:t># Lists store sequences</a:t>
            </a:r>
            <a:endParaRPr/>
          </a:p>
          <a:p>
            <a:pPr marL="0" lvl="0" indent="0" algn="just" rtl="0">
              <a:lnSpc>
                <a:spcPct val="90000"/>
              </a:lnSpc>
              <a:spcBef>
                <a:spcPts val="1400"/>
              </a:spcBef>
              <a:spcAft>
                <a:spcPts val="0"/>
              </a:spcAft>
              <a:buSzPts val="1625"/>
              <a:buNone/>
            </a:pPr>
            <a:r>
              <a:rPr lang="en-US" sz="1625">
                <a:solidFill>
                  <a:schemeClr val="dk1"/>
                </a:solidFill>
                <a:latin typeface="Bookman Old Style"/>
                <a:ea typeface="Bookman Old Style"/>
                <a:cs typeface="Bookman Old Style"/>
                <a:sym typeface="Bookman Old Style"/>
              </a:rPr>
              <a:t>li = []</a:t>
            </a:r>
            <a:endParaRPr/>
          </a:p>
          <a:p>
            <a:pPr marL="0" lvl="0" indent="0" algn="just" rtl="0">
              <a:lnSpc>
                <a:spcPct val="90000"/>
              </a:lnSpc>
              <a:spcBef>
                <a:spcPts val="1400"/>
              </a:spcBef>
              <a:spcAft>
                <a:spcPts val="0"/>
              </a:spcAft>
              <a:buSzPts val="1625"/>
              <a:buNone/>
            </a:pPr>
            <a:r>
              <a:rPr lang="en-US" sz="1625">
                <a:solidFill>
                  <a:schemeClr val="dk1"/>
                </a:solidFill>
                <a:latin typeface="Bookman Old Style"/>
                <a:ea typeface="Bookman Old Style"/>
                <a:cs typeface="Bookman Old Style"/>
                <a:sym typeface="Bookman Old Style"/>
              </a:rPr>
              <a:t># You can start with a prefilled list:</a:t>
            </a:r>
            <a:endParaRPr/>
          </a:p>
          <a:p>
            <a:pPr marL="0" lvl="0" indent="0" algn="ctr" rtl="0">
              <a:lnSpc>
                <a:spcPct val="90000"/>
              </a:lnSpc>
              <a:spcBef>
                <a:spcPts val="1400"/>
              </a:spcBef>
              <a:spcAft>
                <a:spcPts val="0"/>
              </a:spcAft>
              <a:buSzPts val="1625"/>
              <a:buNone/>
            </a:pPr>
            <a:r>
              <a:rPr lang="en-US" sz="1625">
                <a:solidFill>
                  <a:schemeClr val="dk1"/>
                </a:solidFill>
                <a:latin typeface="Bookman Old Style"/>
                <a:ea typeface="Bookman Old Style"/>
                <a:cs typeface="Bookman Old Style"/>
                <a:sym typeface="Bookman Old Style"/>
              </a:rPr>
              <a:t>other_li = [4, 5, 6]</a:t>
            </a:r>
            <a:endParaRPr/>
          </a:p>
          <a:p>
            <a:pPr marL="0" lvl="0" indent="0" algn="just" rtl="0">
              <a:lnSpc>
                <a:spcPct val="90000"/>
              </a:lnSpc>
              <a:spcBef>
                <a:spcPts val="1400"/>
              </a:spcBef>
              <a:spcAft>
                <a:spcPts val="0"/>
              </a:spcAft>
              <a:buSzPts val="1125"/>
              <a:buNone/>
            </a:pPr>
            <a:endParaRPr sz="1125">
              <a:solidFill>
                <a:schemeClr val="dk1"/>
              </a:solidFill>
              <a:latin typeface="Bookman Old Style"/>
              <a:ea typeface="Bookman Old Style"/>
              <a:cs typeface="Bookman Old Style"/>
              <a:sym typeface="Bookman Old Style"/>
            </a:endParaRPr>
          </a:p>
          <a:p>
            <a:pPr marL="0" lvl="0" indent="0" algn="just" rtl="0">
              <a:lnSpc>
                <a:spcPct val="90000"/>
              </a:lnSpc>
              <a:spcBef>
                <a:spcPts val="1400"/>
              </a:spcBef>
              <a:spcAft>
                <a:spcPts val="0"/>
              </a:spcAft>
              <a:buSzPts val="1812"/>
              <a:buNone/>
            </a:pPr>
            <a:r>
              <a:rPr lang="en-US" sz="1812">
                <a:solidFill>
                  <a:schemeClr val="dk1"/>
                </a:solidFill>
                <a:latin typeface="Bookman Old Style"/>
                <a:ea typeface="Bookman Old Style"/>
                <a:cs typeface="Bookman Old Style"/>
                <a:sym typeface="Bookman Old Style"/>
              </a:rPr>
              <a:t># Add stuff to the end of a list with append</a:t>
            </a:r>
            <a:endParaRPr/>
          </a:p>
          <a:p>
            <a:pPr marL="0" lvl="0" indent="0" algn="just" rtl="0">
              <a:lnSpc>
                <a:spcPct val="90000"/>
              </a:lnSpc>
              <a:spcBef>
                <a:spcPts val="1400"/>
              </a:spcBef>
              <a:spcAft>
                <a:spcPts val="0"/>
              </a:spcAft>
              <a:buSzPts val="1812"/>
              <a:buNone/>
            </a:pPr>
            <a:r>
              <a:rPr lang="en-US" sz="1812">
                <a:solidFill>
                  <a:schemeClr val="dk1"/>
                </a:solidFill>
                <a:latin typeface="Bookman Old Style"/>
                <a:ea typeface="Bookman Old Style"/>
                <a:cs typeface="Bookman Old Style"/>
                <a:sym typeface="Bookman Old Style"/>
              </a:rPr>
              <a:t>li.append(1)    # li is now [1]</a:t>
            </a:r>
            <a:endParaRPr/>
          </a:p>
          <a:p>
            <a:pPr marL="0" lvl="0" indent="0" algn="just" rtl="0">
              <a:lnSpc>
                <a:spcPct val="90000"/>
              </a:lnSpc>
              <a:spcBef>
                <a:spcPts val="1400"/>
              </a:spcBef>
              <a:spcAft>
                <a:spcPts val="0"/>
              </a:spcAft>
              <a:buSzPts val="1812"/>
              <a:buNone/>
            </a:pPr>
            <a:r>
              <a:rPr lang="en-US" sz="1812">
                <a:solidFill>
                  <a:schemeClr val="dk1"/>
                </a:solidFill>
                <a:latin typeface="Bookman Old Style"/>
                <a:ea typeface="Bookman Old Style"/>
                <a:cs typeface="Bookman Old Style"/>
                <a:sym typeface="Bookman Old Style"/>
              </a:rPr>
              <a:t>li.append(2)    # li is now [1, 2]</a:t>
            </a:r>
            <a:endParaRPr/>
          </a:p>
          <a:p>
            <a:pPr marL="0" lvl="0" indent="0" algn="just" rtl="0">
              <a:lnSpc>
                <a:spcPct val="90000"/>
              </a:lnSpc>
              <a:spcBef>
                <a:spcPts val="1400"/>
              </a:spcBef>
              <a:spcAft>
                <a:spcPts val="0"/>
              </a:spcAft>
              <a:buSzPts val="1812"/>
              <a:buNone/>
            </a:pPr>
            <a:r>
              <a:rPr lang="en-US" sz="1812">
                <a:solidFill>
                  <a:schemeClr val="dk1"/>
                </a:solidFill>
                <a:latin typeface="Bookman Old Style"/>
                <a:ea typeface="Bookman Old Style"/>
                <a:cs typeface="Bookman Old Style"/>
                <a:sym typeface="Bookman Old Style"/>
              </a:rPr>
              <a:t>li = [1, 2, 3, 4]  # li is now [1, 2, 3, 4]</a:t>
            </a:r>
            <a:endParaRPr/>
          </a:p>
        </p:txBody>
      </p:sp>
      <p:sp>
        <p:nvSpPr>
          <p:cNvPr id="157" name="Google Shape;157;p8"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58" name="Google Shape;158;p8"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59" name="Google Shape;159;p8"/>
          <p:cNvSpPr txBox="1"/>
          <p:nvPr/>
        </p:nvSpPr>
        <p:spPr>
          <a:xfrm>
            <a:off x="6553200" y="2126512"/>
            <a:ext cx="4602480" cy="203132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 Remove from the end with pop</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li.pop()      # =&gt; 3 and li is now [1, 2, 4]</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 Let's put it back</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li.append(3)# li is now [1, 2, 4, 3] again.</a:t>
            </a:r>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60" name="Google Shape;160;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700"/>
              <a:buFont typeface="Bookman Old Style"/>
              <a:buNone/>
            </a:pPr>
            <a:r>
              <a:rPr lang="en-US" b="0" i="0">
                <a:solidFill>
                  <a:schemeClr val="dk1"/>
                </a:solidFill>
              </a:rPr>
              <a:t>Understanding Data Types in Python</a:t>
            </a:r>
            <a:endParaRPr/>
          </a:p>
        </p:txBody>
      </p:sp>
      <p:sp>
        <p:nvSpPr>
          <p:cNvPr id="166" name="Google Shape;166;p9"/>
          <p:cNvSpPr txBox="1">
            <a:spLocks noGrp="1"/>
          </p:cNvSpPr>
          <p:nvPr>
            <p:ph type="body" idx="1"/>
          </p:nvPr>
        </p:nvSpPr>
        <p:spPr>
          <a:xfrm>
            <a:off x="1097280" y="2108201"/>
            <a:ext cx="4846320" cy="3760891"/>
          </a:xfrm>
          <a:prstGeom prst="rect">
            <a:avLst/>
          </a:prstGeom>
          <a:noFill/>
          <a:ln>
            <a:noFill/>
          </a:ln>
        </p:spPr>
        <p:txBody>
          <a:bodyPr spcFirstLastPara="1" wrap="square" lIns="0" tIns="45700" rIns="0" bIns="45700" anchor="t" anchorCtr="0">
            <a:normAutofit/>
          </a:bodyPr>
          <a:lstStyle/>
          <a:p>
            <a:pPr marL="0" lvl="0" indent="0" algn="just" rtl="0">
              <a:lnSpc>
                <a:spcPct val="110000"/>
              </a:lnSpc>
              <a:spcBef>
                <a:spcPts val="0"/>
              </a:spcBef>
              <a:spcAft>
                <a:spcPts val="0"/>
              </a:spcAft>
              <a:buSzPts val="1800"/>
              <a:buNone/>
            </a:pPr>
            <a:r>
              <a:rPr lang="en-US" sz="1800">
                <a:solidFill>
                  <a:schemeClr val="dk1"/>
                </a:solidFill>
                <a:latin typeface="Bookman Old Style"/>
                <a:ea typeface="Bookman Old Style"/>
                <a:cs typeface="Bookman Old Style"/>
                <a:sym typeface="Bookman Old Style"/>
              </a:rPr>
              <a:t>L = list(range(10))</a:t>
            </a:r>
            <a:endParaRPr/>
          </a:p>
          <a:p>
            <a:pPr marL="0" lvl="0" indent="0" algn="just" rtl="0">
              <a:lnSpc>
                <a:spcPct val="110000"/>
              </a:lnSpc>
              <a:spcBef>
                <a:spcPts val="1400"/>
              </a:spcBef>
              <a:spcAft>
                <a:spcPts val="0"/>
              </a:spcAft>
              <a:buSzPts val="1800"/>
              <a:buNone/>
            </a:pPr>
            <a:r>
              <a:rPr lang="en-US" sz="1800">
                <a:solidFill>
                  <a:schemeClr val="dk1"/>
                </a:solidFill>
                <a:latin typeface="Bookman Old Style"/>
                <a:ea typeface="Bookman Old Style"/>
                <a:cs typeface="Bookman Old Style"/>
                <a:sym typeface="Bookman Old Style"/>
              </a:rPr>
              <a:t># L is now [0, 1, 2, 3, 4, 5, 6, 7, ,8, 9]</a:t>
            </a:r>
            <a:endParaRPr/>
          </a:p>
          <a:p>
            <a:pPr marL="0" lvl="0" indent="0" algn="just" rtl="0">
              <a:lnSpc>
                <a:spcPct val="110000"/>
              </a:lnSpc>
              <a:spcBef>
                <a:spcPts val="1400"/>
              </a:spcBef>
              <a:spcAft>
                <a:spcPts val="0"/>
              </a:spcAft>
              <a:buSzPts val="1800"/>
              <a:buNone/>
            </a:pPr>
            <a:r>
              <a:rPr lang="en-US" sz="1800">
                <a:solidFill>
                  <a:schemeClr val="dk1"/>
                </a:solidFill>
                <a:latin typeface="Bookman Old Style"/>
                <a:ea typeface="Bookman Old Style"/>
                <a:cs typeface="Bookman Old Style"/>
                <a:sym typeface="Bookman Old Style"/>
              </a:rPr>
              <a:t>L[0]      # result 0</a:t>
            </a:r>
            <a:endParaRPr/>
          </a:p>
          <a:p>
            <a:pPr marL="0" lvl="0" indent="0" algn="just" rtl="0">
              <a:lnSpc>
                <a:spcPct val="110000"/>
              </a:lnSpc>
              <a:spcBef>
                <a:spcPts val="1400"/>
              </a:spcBef>
              <a:spcAft>
                <a:spcPts val="0"/>
              </a:spcAft>
              <a:buSzPts val="1800"/>
              <a:buNone/>
            </a:pPr>
            <a:r>
              <a:rPr lang="en-US" sz="1800">
                <a:solidFill>
                  <a:schemeClr val="dk1"/>
                </a:solidFill>
                <a:latin typeface="Bookman Old Style"/>
                <a:ea typeface="Bookman Old Style"/>
                <a:cs typeface="Bookman Old Style"/>
                <a:sym typeface="Bookman Old Style"/>
              </a:rPr>
              <a:t>L[4]      # result 4</a:t>
            </a:r>
            <a:endParaRPr/>
          </a:p>
          <a:p>
            <a:pPr marL="0" lvl="0" indent="0" algn="just" rtl="0">
              <a:lnSpc>
                <a:spcPct val="110000"/>
              </a:lnSpc>
              <a:spcBef>
                <a:spcPts val="1400"/>
              </a:spcBef>
              <a:spcAft>
                <a:spcPts val="0"/>
              </a:spcAft>
              <a:buSzPts val="1800"/>
              <a:buNone/>
            </a:pPr>
            <a:r>
              <a:rPr lang="en-US" sz="1800">
                <a:solidFill>
                  <a:schemeClr val="dk1"/>
                </a:solidFill>
                <a:latin typeface="Bookman Old Style"/>
                <a:ea typeface="Bookman Old Style"/>
                <a:cs typeface="Bookman Old Style"/>
                <a:sym typeface="Bookman Old Style"/>
              </a:rPr>
              <a:t>L[-1]     # result 9</a:t>
            </a:r>
            <a:endParaRPr/>
          </a:p>
          <a:p>
            <a:pPr marL="0" lvl="0" indent="0" algn="just" rtl="0">
              <a:lnSpc>
                <a:spcPct val="110000"/>
              </a:lnSpc>
              <a:spcBef>
                <a:spcPts val="1400"/>
              </a:spcBef>
              <a:spcAft>
                <a:spcPts val="0"/>
              </a:spcAft>
              <a:buSzPts val="1800"/>
              <a:buNone/>
            </a:pPr>
            <a:r>
              <a:rPr lang="en-US" sz="1800">
                <a:solidFill>
                  <a:schemeClr val="dk1"/>
                </a:solidFill>
                <a:latin typeface="Bookman Old Style"/>
                <a:ea typeface="Bookman Old Style"/>
                <a:cs typeface="Bookman Old Style"/>
                <a:sym typeface="Bookman Old Style"/>
              </a:rPr>
              <a:t>type(L[0])    # result int</a:t>
            </a:r>
            <a:endParaRPr/>
          </a:p>
        </p:txBody>
      </p:sp>
      <p:sp>
        <p:nvSpPr>
          <p:cNvPr id="167" name="Google Shape;167;p9" descr="Integer Memory Layout"/>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68" name="Google Shape;168;p9" descr="Integer Memory Layout"/>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69" name="Google Shape;169;p9"/>
          <p:cNvSpPr txBox="1"/>
          <p:nvPr/>
        </p:nvSpPr>
        <p:spPr>
          <a:xfrm>
            <a:off x="6248400" y="2126512"/>
            <a:ext cx="5321300" cy="29537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Bookman Old Style"/>
              <a:buNone/>
            </a:pPr>
            <a:r>
              <a:rPr lang="en-US" sz="1800" b="0" i="0">
                <a:solidFill>
                  <a:schemeClr val="dk1"/>
                </a:solidFill>
                <a:latin typeface="Bookman Old Style"/>
                <a:ea typeface="Bookman Old Style"/>
                <a:cs typeface="Bookman Old Style"/>
                <a:sym typeface="Bookman Old Style"/>
              </a:rPr>
              <a:t>similarly, a list of strings:</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L = [str(i) for i in range(10)]</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 L is now [‘0’, ‘1’, ‘2’, ‘3’, ‘4’, ‘5’, ‘6’, ‘7’, ‘8’, ‘9’]</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L[0]      # result ‘0’</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L[4]      # result ‘4’</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L[-1]     # result ‘9’</a:t>
            </a:r>
            <a:endParaRPr/>
          </a:p>
          <a:p>
            <a:pPr marL="0" marR="0" lvl="0" indent="0" algn="just" rtl="0">
              <a:lnSpc>
                <a:spcPct val="150000"/>
              </a:lnSpc>
              <a:spcBef>
                <a:spcPts val="0"/>
              </a:spcBef>
              <a:spcAft>
                <a:spcPts val="0"/>
              </a:spcAft>
              <a:buClr>
                <a:schemeClr val="dk1"/>
              </a:buClr>
              <a:buSzPts val="1800"/>
              <a:buFont typeface="Bookman Old Style"/>
              <a:buNone/>
            </a:pPr>
            <a:r>
              <a:rPr lang="en-US" sz="1800">
                <a:solidFill>
                  <a:schemeClr val="dk1"/>
                </a:solidFill>
                <a:latin typeface="Bookman Old Style"/>
                <a:ea typeface="Bookman Old Style"/>
                <a:cs typeface="Bookman Old Style"/>
                <a:sym typeface="Bookman Old Style"/>
              </a:rPr>
              <a:t>type(L[0])    # result str</a:t>
            </a:r>
            <a:endParaRPr sz="1800">
              <a:solidFill>
                <a:schemeClr val="dk1"/>
              </a:solidFill>
              <a:latin typeface="Bookman Old Style"/>
              <a:ea typeface="Bookman Old Style"/>
              <a:cs typeface="Bookman Old Style"/>
              <a:sym typeface="Bookman Old Style"/>
            </a:endParaRPr>
          </a:p>
        </p:txBody>
      </p:sp>
      <p:sp>
        <p:nvSpPr>
          <p:cNvPr id="170" name="Google Shape;170;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1365</Words>
  <Application>Microsoft Office PowerPoint</Application>
  <PresentationFormat>Custom</PresentationFormat>
  <Paragraphs>368</Paragraphs>
  <Slides>43</Slides>
  <Notes>43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Bookman Old Style</vt:lpstr>
      <vt:lpstr>Calibri</vt:lpstr>
      <vt:lpstr>Franklin Gothic Book</vt:lpstr>
      <vt:lpstr>Roboto</vt:lpstr>
      <vt:lpstr>Courier New</vt:lpstr>
      <vt:lpstr>Times New Roman</vt:lpstr>
      <vt:lpstr>Libre Franklin</vt:lpstr>
      <vt:lpstr>1_RetrospectVTI</vt:lpstr>
      <vt:lpstr>NUMPY</vt:lpstr>
      <vt:lpstr>Website learn python basic</vt:lpstr>
      <vt:lpstr>Python - Introduction</vt:lpstr>
      <vt:lpstr>Numpy-Introduction </vt:lpstr>
      <vt:lpstr>Install package using pip</vt:lpstr>
      <vt:lpstr>Understanding Data Types in Python</vt:lpstr>
      <vt:lpstr>Understanding Data Types in Python</vt:lpstr>
      <vt:lpstr>Understanding Data Types in Python</vt:lpstr>
      <vt:lpstr>Understanding Data Types in Python</vt:lpstr>
      <vt:lpstr>Understanding Data Types in Python</vt:lpstr>
      <vt:lpstr>Creating Arrays from Python Lists</vt:lpstr>
      <vt:lpstr>Creating Arrays from Python Lists</vt:lpstr>
      <vt:lpstr>Creating Arrays from Python Lists</vt:lpstr>
      <vt:lpstr>Creating Arrays from Scratch</vt:lpstr>
      <vt:lpstr>Creating Arrays from Scratch</vt:lpstr>
      <vt:lpstr>Creating Arrays from Scratch</vt:lpstr>
      <vt:lpstr>Creating Arrays from Scratch</vt:lpstr>
      <vt:lpstr>The Basics of NumPy Arrays</vt:lpstr>
      <vt:lpstr>Array indexing Numpy  - offers several ways to index into arrays.</vt:lpstr>
      <vt:lpstr>Array indexing Numpy</vt:lpstr>
      <vt:lpstr>Integer array indexing</vt:lpstr>
      <vt:lpstr>Boolean array indexing:</vt:lpstr>
      <vt:lpstr>Array math</vt:lpstr>
      <vt:lpstr>Array math</vt:lpstr>
      <vt:lpstr>Array math</vt:lpstr>
      <vt:lpstr>Array math</vt:lpstr>
      <vt:lpstr>Reshape</vt:lpstr>
      <vt:lpstr>The Basics of NumPy Arrays</vt:lpstr>
      <vt:lpstr>Aggregations: Min, Max, and Everything In Between</vt:lpstr>
      <vt:lpstr>Summing the Values in an Array</vt:lpstr>
      <vt:lpstr>Summing the Values in an Array</vt:lpstr>
      <vt:lpstr>Other aggregation functions</vt:lpstr>
      <vt:lpstr>Average Height of US Presidents</vt:lpstr>
      <vt:lpstr>Aggregations: Min, Max, and Everything In Between</vt:lpstr>
      <vt:lpstr>Matrix calculation with numpy</vt:lpstr>
      <vt:lpstr>Example (Numpy_example)</vt:lpstr>
      <vt:lpstr>Example</vt:lpstr>
      <vt:lpstr>Example</vt:lpstr>
      <vt:lpstr>Example</vt:lpstr>
      <vt:lpstr>Example</vt:lpstr>
      <vt:lpstr>Example</vt:lpstr>
      <vt:lpstr>Practice:  1. Create matrix P(mxm) and calculator P^n. 2. Calculate the inverse matrix of matrix P 3. Create matrix Q  calculator P + Q, P – Q, PxQ (Note: choose the appropriate  dimensions of the matrix Q) </vt:lpstr>
      <vt:lpstr>Bài tập cơ bản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nguyễn hằng</dc:creator>
  <cp:lastModifiedBy>Windows User</cp:lastModifiedBy>
  <cp:revision>4</cp:revision>
  <dcterms:created xsi:type="dcterms:W3CDTF">2020-11-01T00:58:50Z</dcterms:created>
  <dcterms:modified xsi:type="dcterms:W3CDTF">2020-11-18T07:53:39Z</dcterms:modified>
</cp:coreProperties>
</file>