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274" r:id="rId4"/>
    <p:sldId id="266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8" r:id="rId18"/>
    <p:sldId id="2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86894" autoAdjust="0"/>
  </p:normalViewPr>
  <p:slideViewPr>
    <p:cSldViewPr snapToGrid="0">
      <p:cViewPr varScale="1">
        <p:scale>
          <a:sx n="65" d="100"/>
          <a:sy n="65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0B40B-CD71-4DF5-AF4E-42FDDD6AB64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D9175-7FFD-4F8E-B5DD-92A9BB90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8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9175-7FFD-4F8E-B5DD-92A9BB905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7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88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25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4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500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43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671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20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9175-7FFD-4F8E-B5DD-92A9BB905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9175-7FFD-4F8E-B5DD-92A9BB905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8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9175-7FFD-4F8E-B5DD-92A9BB905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15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2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31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63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77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31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1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4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3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14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3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9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7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104E-2A7C-4CC2-B7EC-0376B2F991F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AE29-6D40-47B3-96CF-FD1D23DD6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5400000">
            <a:off x="4569962" y="1995596"/>
            <a:ext cx="3122042" cy="3107255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271349" y="1689361"/>
            <a:ext cx="3719268" cy="3719723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5" name="矩形 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66065" y="5404897"/>
            <a:ext cx="777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zh-CN" sz="36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Hướng dẫn khoa học: </a:t>
            </a:r>
            <a:r>
              <a:rPr lang="en-US" altLang="zh-CN" sz="36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TS </a:t>
            </a:r>
            <a:r>
              <a:rPr lang="en-US" altLang="zh-CN" sz="36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LÊ </a:t>
            </a:r>
            <a:r>
              <a:rPr lang="en-US" altLang="zh-CN" sz="36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ĐÌNH DUY</a:t>
            </a:r>
            <a:endParaRPr lang="vi-VN" altLang="zh-CN" sz="3600" i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76" name="直接连接符 275"/>
          <p:cNvCxnSpPr/>
          <p:nvPr/>
        </p:nvCxnSpPr>
        <p:spPr>
          <a:xfrm flipH="1">
            <a:off x="4833674" y="-573099"/>
            <a:ext cx="78378" cy="87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 flipH="1">
            <a:off x="3906072" y="-830271"/>
            <a:ext cx="78378" cy="87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铃声 - 魔兽世界亡灵序曲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53419" y="-712685"/>
            <a:ext cx="6096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2052" y="2832083"/>
            <a:ext cx="10733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</a:t>
            </a:r>
          </a:p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</a:p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endParaRPr lang="en-US" altLang="zh-C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2"/>
          <p:cNvSpPr txBox="1"/>
          <p:nvPr/>
        </p:nvSpPr>
        <p:spPr>
          <a:xfrm>
            <a:off x="2042771" y="554970"/>
            <a:ext cx="7984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VIETNAM NATIONAL UNIVERSITY HCMC</a:t>
            </a: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UNIVERSITY OF INFORMATION TECHNOLOGY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2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8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" grpId="0" animBg="1"/>
      <p:bldP spid="17" grpId="1" animBg="1"/>
      <p:bldP spid="3" grpId="0"/>
      <p:bldP spid="4" grpId="0"/>
      <p:bldP spid="1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Questions Asked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1"/>
          <p:cNvSpPr txBox="1"/>
          <p:nvPr/>
        </p:nvSpPr>
        <p:spPr>
          <a:xfrm>
            <a:off x="4280603" y="1838802"/>
            <a:ext cx="629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endParaRPr lang="zh-CN" altLang="zh-CN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9"/>
          <p:cNvSpPr txBox="1"/>
          <p:nvPr/>
        </p:nvSpPr>
        <p:spPr>
          <a:xfrm>
            <a:off x="4389912" y="2831559"/>
            <a:ext cx="6378171" cy="1215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are the questions? </a:t>
            </a:r>
            <a:endParaRPr lang="en-US" altLang="zh-CN" sz="28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How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far has it been resolved?</a:t>
            </a:r>
            <a:endParaRPr lang="vi-VN" altLang="zh-CN" sz="25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9"/>
          <p:cNvSpPr txBox="1"/>
          <p:nvPr/>
        </p:nvSpPr>
        <p:spPr>
          <a:xfrm>
            <a:off x="4399424" y="3760881"/>
            <a:ext cx="7180801" cy="5688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vi-VN" altLang="zh-CN" sz="25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64067"/>
            <a:chOff x="-161743" y="-453200"/>
            <a:chExt cx="2636520" cy="1537115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90103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68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2" grpId="0"/>
      <p:bldP spid="113" grpId="0"/>
      <p:bldP spid="1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Questions Asked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1"/>
          <p:cNvSpPr txBox="1"/>
          <p:nvPr/>
        </p:nvSpPr>
        <p:spPr>
          <a:xfrm>
            <a:off x="4280603" y="1838802"/>
            <a:ext cx="629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endParaRPr lang="zh-CN" altLang="zh-CN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9"/>
          <p:cNvSpPr txBox="1"/>
          <p:nvPr/>
        </p:nvSpPr>
        <p:spPr>
          <a:xfrm>
            <a:off x="295893" y="4908823"/>
            <a:ext cx="637817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are the questions? 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How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far has it been resolved?</a:t>
            </a:r>
            <a:endParaRPr lang="vi-VN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9"/>
          <p:cNvSpPr txBox="1"/>
          <p:nvPr/>
        </p:nvSpPr>
        <p:spPr>
          <a:xfrm>
            <a:off x="4399424" y="2449292"/>
            <a:ext cx="7180801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lvl="1" indent="-514350" algn="just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Why do the authors said that: </a:t>
            </a:r>
            <a:r>
              <a:rPr lang="en-US" altLang="zh-CN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and its background for COVID-19 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pandemic?</a:t>
            </a:r>
          </a:p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Which </a:t>
            </a:r>
            <a:r>
              <a:rPr lang="en-US" altLang="zh-CN" sz="2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ey </a:t>
            </a:r>
            <a:r>
              <a:rPr lang="en-US" altLang="zh-CN" sz="2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merits of </a:t>
            </a:r>
            <a:r>
              <a:rPr lang="en-US" altLang="zh-CN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for COVID-19 </a:t>
            </a:r>
            <a:r>
              <a:rPr lang="en-US" altLang="zh-CN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pandemic?</a:t>
            </a:r>
          </a:p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Which significant </a:t>
            </a:r>
            <a:r>
              <a:rPr lang="en-US" altLang="zh-CN" sz="2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applications of </a:t>
            </a:r>
            <a:r>
              <a:rPr lang="en-US" altLang="zh-CN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for COVID-19 </a:t>
            </a:r>
            <a:r>
              <a:rPr lang="en-US" altLang="zh-CN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pandemic?</a:t>
            </a:r>
          </a:p>
          <a:p>
            <a:pPr lvl="1" indent="-457200" algn="just">
              <a:lnSpc>
                <a:spcPct val="150000"/>
              </a:lnSpc>
              <a:buAutoNum type="arabicPeriod"/>
            </a:pPr>
            <a:endParaRPr lang="vi-VN" altLang="zh-CN" sz="25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64067"/>
            <a:chOff x="-161743" y="-453200"/>
            <a:chExt cx="2636520" cy="1537115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90103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1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2" grpId="0"/>
      <p:bldP spid="113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Questions Asked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1"/>
          <p:cNvSpPr txBox="1"/>
          <p:nvPr/>
        </p:nvSpPr>
        <p:spPr>
          <a:xfrm>
            <a:off x="4280603" y="1838802"/>
            <a:ext cx="629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endParaRPr lang="zh-CN" altLang="zh-CN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9"/>
          <p:cNvSpPr txBox="1"/>
          <p:nvPr/>
        </p:nvSpPr>
        <p:spPr>
          <a:xfrm>
            <a:off x="295893" y="4908823"/>
            <a:ext cx="637817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are the questions? 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How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far has it been resolved?</a:t>
            </a:r>
            <a:endParaRPr lang="vi-VN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64067"/>
            <a:chOff x="-161743" y="-453200"/>
            <a:chExt cx="2636520" cy="1537115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90103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05" y="1395273"/>
            <a:ext cx="4661900" cy="45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2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Questions Asked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1"/>
          <p:cNvSpPr txBox="1"/>
          <p:nvPr/>
        </p:nvSpPr>
        <p:spPr>
          <a:xfrm>
            <a:off x="4280603" y="1838802"/>
            <a:ext cx="629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endParaRPr lang="zh-CN" altLang="zh-CN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9"/>
          <p:cNvSpPr txBox="1"/>
          <p:nvPr/>
        </p:nvSpPr>
        <p:spPr>
          <a:xfrm>
            <a:off x="295893" y="4908823"/>
            <a:ext cx="637817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are the questions? 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How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far has it been resolved?</a:t>
            </a:r>
            <a:endParaRPr lang="vi-VN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64067"/>
            <a:chOff x="-161743" y="-453200"/>
            <a:chExt cx="2636520" cy="1537115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90103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02" y="1781546"/>
            <a:ext cx="6081992" cy="38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2" grpId="0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Solution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Idea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1"/>
          <p:cNvSpPr txBox="1"/>
          <p:nvPr/>
        </p:nvSpPr>
        <p:spPr>
          <a:xfrm>
            <a:off x="4280603" y="1838802"/>
            <a:ext cx="629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endParaRPr lang="zh-CN" altLang="zh-CN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9"/>
          <p:cNvSpPr txBox="1"/>
          <p:nvPr/>
        </p:nvSpPr>
        <p:spPr>
          <a:xfrm>
            <a:off x="4389912" y="2831559"/>
            <a:ext cx="6378171" cy="1215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What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is the solution idea? </a:t>
            </a:r>
            <a:endParaRPr lang="en-US" altLang="zh-CN" sz="28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Visual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illustrations</a:t>
            </a:r>
            <a:endParaRPr lang="en-US" altLang="zh-CN" sz="28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64067"/>
            <a:chOff x="-161743" y="-453200"/>
            <a:chExt cx="2636520" cy="1537115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90103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04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2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Solution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Idea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1"/>
          <p:cNvSpPr txBox="1"/>
          <p:nvPr/>
        </p:nvSpPr>
        <p:spPr>
          <a:xfrm>
            <a:off x="4280602" y="1838802"/>
            <a:ext cx="756503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lnSpc>
                <a:spcPct val="150000"/>
              </a:lnSpc>
              <a:defRPr/>
            </a:pPr>
            <a:r>
              <a:rPr lang="en-US" altLang="zh-CN" sz="25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Results</a:t>
            </a:r>
          </a:p>
          <a:p>
            <a:pPr marL="457200" indent="-457200" defTabSz="1218804">
              <a:lnSpc>
                <a:spcPct val="150000"/>
              </a:lnSpc>
              <a:buAutoNum type="arabicPeriod"/>
              <a:defRPr/>
            </a:pPr>
            <a:r>
              <a:rPr lang="en-US" altLang="zh-CN" sz="25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5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implementation impacts on reducing </a:t>
            </a:r>
            <a:r>
              <a:rPr lang="en-US" altLang="zh-CN" sz="25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healthcare </a:t>
            </a:r>
            <a:r>
              <a:rPr lang="en-US" altLang="zh-CN" sz="25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cost and improve treatment outcome of the infected patient</a:t>
            </a:r>
            <a:r>
              <a:rPr lang="en-US" altLang="zh-CN" sz="25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 defTabSz="1218804">
              <a:lnSpc>
                <a:spcPct val="150000"/>
              </a:lnSpc>
              <a:buAutoNum type="arabicPeriod"/>
              <a:defRPr/>
            </a:pPr>
            <a:r>
              <a:rPr lang="en-US" altLang="zh-CN" sz="25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Twelve </a:t>
            </a:r>
            <a:r>
              <a:rPr lang="en-US" altLang="zh-CN" sz="25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significant applications of </a:t>
            </a:r>
            <a:r>
              <a:rPr lang="en-US" altLang="zh-CN" sz="25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5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are identified and discussed</a:t>
            </a:r>
            <a:endParaRPr lang="zh-CN" altLang="zh-CN" sz="25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9"/>
          <p:cNvSpPr txBox="1"/>
          <p:nvPr/>
        </p:nvSpPr>
        <p:spPr>
          <a:xfrm>
            <a:off x="546383" y="4867811"/>
            <a:ext cx="637817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is the solution idea? 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Visual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illustrations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64067"/>
            <a:chOff x="-161743" y="-453200"/>
            <a:chExt cx="2636520" cy="1537115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90103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09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2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Solution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Idea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1"/>
          <p:cNvSpPr txBox="1"/>
          <p:nvPr/>
        </p:nvSpPr>
        <p:spPr>
          <a:xfrm>
            <a:off x="4280602" y="1838802"/>
            <a:ext cx="7565033" cy="60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lnSpc>
                <a:spcPct val="150000"/>
              </a:lnSpc>
              <a:defRPr/>
            </a:pPr>
            <a:endParaRPr lang="zh-CN" altLang="zh-CN" sz="25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9"/>
          <p:cNvSpPr txBox="1"/>
          <p:nvPr/>
        </p:nvSpPr>
        <p:spPr>
          <a:xfrm>
            <a:off x="546383" y="4867811"/>
            <a:ext cx="637817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What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is the solution idea? 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Visual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illustrations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64067"/>
            <a:chOff x="-161743" y="-453200"/>
            <a:chExt cx="2636520" cy="1537115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90103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32" name="文本框 9"/>
          <p:cNvSpPr txBox="1"/>
          <p:nvPr/>
        </p:nvSpPr>
        <p:spPr>
          <a:xfrm>
            <a:off x="4630537" y="1779812"/>
            <a:ext cx="6378171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Intro: Background of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for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COVID-19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pandemic</a:t>
            </a:r>
          </a:p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Question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: 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has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already been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employed to serve the asked purposes in different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domains</a:t>
            </a:r>
          </a:p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Detail</a:t>
            </a:r>
          </a:p>
          <a:p>
            <a:pPr marL="342900" lvl="1" indent="-342900" algn="just">
              <a:lnSpc>
                <a:spcPct val="150000"/>
              </a:lnSpc>
              <a:buFontTx/>
              <a:buChar char="-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Key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merits of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for COVID-19 pandemic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Processes involved in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for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COVID-19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buFontTx/>
              <a:buChar char="-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overall impact of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in context to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COVID-19</a:t>
            </a:r>
          </a:p>
          <a:p>
            <a:pPr marL="342900" lvl="1" indent="-342900" algn="just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Significant applications of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for COVID-19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pandemic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Opening: future scope of the study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9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2" grpId="0"/>
      <p:bldP spid="113" grpId="0"/>
      <p:bldP spid="1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3165900"/>
            <a:ext cx="2153806" cy="404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Conclusion</a:t>
            </a: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1"/>
          <p:cNvSpPr txBox="1"/>
          <p:nvPr/>
        </p:nvSpPr>
        <p:spPr>
          <a:xfrm>
            <a:off x="4280603" y="1838802"/>
            <a:ext cx="629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endParaRPr lang="zh-CN" altLang="zh-CN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9"/>
          <p:cNvSpPr txBox="1"/>
          <p:nvPr/>
        </p:nvSpPr>
        <p:spPr>
          <a:xfrm>
            <a:off x="4389913" y="2831559"/>
            <a:ext cx="6936178" cy="1085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en-US" altLang="zh-CN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provides an extensive integrated network for healthcare </a:t>
            </a:r>
            <a:r>
              <a:rPr lang="en-US" altLang="zh-CN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to fight </a:t>
            </a:r>
            <a:r>
              <a:rPr lang="en-US" altLang="zh-CN" sz="25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with COVID-19 pandemic</a:t>
            </a:r>
            <a:endParaRPr lang="vi-VN" altLang="zh-CN" sz="25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500" b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36771"/>
            <a:chOff x="-161743" y="-453200"/>
            <a:chExt cx="2636520" cy="1493594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333624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46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2" grpId="0"/>
      <p:bldP spid="1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7600" y="1611948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34837" y="3119332"/>
            <a:ext cx="19327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Q&amp;A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任意多边形 3"/>
          <p:cNvSpPr/>
          <p:nvPr/>
        </p:nvSpPr>
        <p:spPr>
          <a:xfrm rot="5400000">
            <a:off x="2714926" y="2539997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" name="组合 4"/>
          <p:cNvGrpSpPr/>
          <p:nvPr/>
        </p:nvGrpSpPr>
        <p:grpSpPr>
          <a:xfrm>
            <a:off x="2530101" y="2350454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6" name="矩形 5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矩形 14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矩形 15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矩形 17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矩形 24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矩形 26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矩形 27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矩形 28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矩形 32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矩形 33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矩形 34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矩形 35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7" name="矩形 36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" name="矩形 37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9" name="矩形 38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1" name="矩形 40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矩形 41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6" name="矩形 45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7" name="矩形 46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8" name="矩形 47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9" name="矩形 48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0" name="矩形 49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1" name="矩形 50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2" name="矩形 51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3" name="矩形 52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4" name="矩形 53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5" name="矩形 54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矩形 55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矩形 57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9" name="矩形 58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0" name="矩形 59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1" name="矩形 60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2" name="矩形 61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3" name="矩形 62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4" name="矩形 63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5" name="矩形 64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6" name="矩形 65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7" name="矩形 66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8" name="矩形 67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9" name="矩形 68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0" name="矩形 69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1" name="矩形 70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2" name="矩形 71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3" name="矩形 72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矩形 73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5" name="矩形 74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6" name="矩形 75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7" name="矩形 76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8" name="矩形 77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9" name="矩形 78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0" name="矩形 79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1" name="矩形 80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2" name="矩形 81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3" name="矩形 82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4" name="矩形 83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5" name="矩形 84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6" name="矩形 85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7" name="矩形 86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8" name="矩形 87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9" name="矩形 88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0" name="矩形 89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1" name="矩形 90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2" name="矩形 91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3" name="矩形 92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4" name="矩形 93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5" name="矩形 94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6" name="矩形 95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7" name="矩形 96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8" name="矩形 97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9" name="矩形 98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0" name="矩形 99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1" name="矩形 100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2" name="矩形 101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" name="矩形 102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4" name="矩形 103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5" name="TextBox 1"/>
          <p:cNvSpPr txBox="1"/>
          <p:nvPr/>
        </p:nvSpPr>
        <p:spPr>
          <a:xfrm>
            <a:off x="5089740" y="1975813"/>
            <a:ext cx="6549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30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Thanks for </a:t>
            </a:r>
            <a:r>
              <a:rPr lang="en-US" altLang="zh-CN" sz="3000" b="1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Ph.D</a:t>
            </a:r>
            <a:r>
              <a:rPr lang="en-US" altLang="zh-CN" sz="30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Duy</a:t>
            </a:r>
            <a:r>
              <a:rPr lang="en-US" altLang="zh-CN" sz="30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direction!</a:t>
            </a:r>
          </a:p>
          <a:p>
            <a:pPr marL="0" lvl="1"/>
            <a:endParaRPr lang="en-US" altLang="zh-CN" sz="3000" b="1" spc="3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lvl="1"/>
            <a:endParaRPr lang="en-US" altLang="zh-CN" sz="3000" b="1" spc="3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lvl="1"/>
            <a:r>
              <a:rPr lang="en-US" altLang="zh-CN" sz="30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Thanks for your watching</a:t>
            </a:r>
            <a:r>
              <a:rPr lang="en-US" altLang="zh-CN" sz="24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! </a:t>
            </a:r>
            <a:endParaRPr lang="zh-CN" altLang="en-US" sz="2400" b="1" spc="3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08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1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4493891" y="1531427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3864" y="2747272"/>
            <a:ext cx="376880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Intro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任意多边形 3"/>
          <p:cNvSpPr/>
          <p:nvPr/>
        </p:nvSpPr>
        <p:spPr>
          <a:xfrm rot="5400000">
            <a:off x="1140715" y="1853548"/>
            <a:ext cx="2455100" cy="2462593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" name="组合 4"/>
          <p:cNvGrpSpPr/>
          <p:nvPr/>
        </p:nvGrpSpPr>
        <p:grpSpPr>
          <a:xfrm>
            <a:off x="885826" y="1614774"/>
            <a:ext cx="2947644" cy="2925110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6" name="矩形 5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矩形 14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矩形 15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矩形 17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矩形 24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矩形 26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矩形 27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矩形 28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矩形 32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矩形 33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矩形 34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矩形 35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7" name="矩形 36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" name="矩形 37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9" name="矩形 38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1" name="矩形 40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矩形 41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6" name="矩形 45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7" name="矩形 46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8" name="矩形 47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9" name="矩形 48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0" name="矩形 49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1" name="矩形 50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2" name="矩形 51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3" name="矩形 52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4" name="矩形 53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5" name="矩形 54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矩形 55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矩形 57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9" name="矩形 58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0" name="矩形 59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1" name="矩形 60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2" name="矩形 61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3" name="矩形 62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4" name="矩形 63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5" name="矩形 64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6" name="矩形 65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7" name="矩形 66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8" name="矩形 67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9" name="矩形 68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0" name="矩形 69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1" name="矩形 70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2" name="矩形 71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3" name="矩形 72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矩形 73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5" name="矩形 74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6" name="矩形 75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7" name="矩形 76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8" name="矩形 77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9" name="矩形 78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0" name="矩形 79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1" name="矩形 80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2" name="矩形 81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3" name="矩形 82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4" name="矩形 83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5" name="矩形 84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6" name="矩形 85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7" name="矩形 86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8" name="矩形 87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9" name="矩形 88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0" name="矩形 89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1" name="矩形 90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2" name="矩形 91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3" name="矩形 92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4" name="矩形 93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5" name="矩形 94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6" name="矩形 95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7" name="矩形 96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8" name="矩形 97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9" name="矩形 98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0" name="矩形 99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1" name="矩形 100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2" name="矩形 101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" name="矩形 102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4" name="矩形 103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6" name="文本框 9"/>
          <p:cNvSpPr txBox="1"/>
          <p:nvPr/>
        </p:nvSpPr>
        <p:spPr>
          <a:xfrm>
            <a:off x="4877703" y="1077926"/>
            <a:ext cx="7210290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Link: https://sci-hub.mksa.top/10.1016/j.dsx.2020.04.041</a:t>
            </a:r>
            <a:endParaRPr lang="en-US" altLang="zh-CN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Journal: Diabetes &amp; Metabolic Syndrome: Clinical Research &amp; Reviews</a:t>
            </a: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CiteScore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: 2.6</a:t>
            </a: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Citations 2016-19: 2.650</a:t>
            </a: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Author: Ravi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et al</a:t>
            </a: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Title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: Internet of things (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applications to fight against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COVID-19 pandemic</a:t>
            </a: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Year: 2020</a:t>
            </a:r>
          </a:p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Volume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: 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14(4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521–524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424464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4493891" y="1531427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3864" y="2747272"/>
            <a:ext cx="376880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Content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任意多边形 3"/>
          <p:cNvSpPr/>
          <p:nvPr/>
        </p:nvSpPr>
        <p:spPr>
          <a:xfrm rot="5400000">
            <a:off x="1140715" y="1853548"/>
            <a:ext cx="2455100" cy="2462593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" name="组合 4"/>
          <p:cNvGrpSpPr/>
          <p:nvPr/>
        </p:nvGrpSpPr>
        <p:grpSpPr>
          <a:xfrm>
            <a:off x="885826" y="1614774"/>
            <a:ext cx="2947644" cy="2925110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6" name="矩形 5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矩形 14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矩形 15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矩形 17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矩形 24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矩形 26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矩形 27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矩形 28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矩形 32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矩形 33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矩形 34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矩形 35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7" name="矩形 36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" name="矩形 37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9" name="矩形 38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1" name="矩形 40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矩形 41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6" name="矩形 45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7" name="矩形 46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8" name="矩形 47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9" name="矩形 48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0" name="矩形 49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1" name="矩形 50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2" name="矩形 51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3" name="矩形 52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4" name="矩形 53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5" name="矩形 54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矩形 55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矩形 57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9" name="矩形 58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0" name="矩形 59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1" name="矩形 60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2" name="矩形 61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3" name="矩形 62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4" name="矩形 63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5" name="矩形 64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6" name="矩形 65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7" name="矩形 66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8" name="矩形 67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9" name="矩形 68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0" name="矩形 69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1" name="矩形 70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2" name="矩形 71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3" name="矩形 72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矩形 73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5" name="矩形 74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6" name="矩形 75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7" name="矩形 76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8" name="矩形 77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9" name="矩形 78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0" name="矩形 79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1" name="矩形 80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2" name="矩形 81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3" name="矩形 82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4" name="矩形 83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5" name="矩形 84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6" name="矩形 85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7" name="矩形 86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8" name="矩形 87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9" name="矩形 88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0" name="矩形 89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1" name="矩形 90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2" name="矩形 91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3" name="矩形 92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4" name="矩形 93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5" name="矩形 94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6" name="矩形 95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7" name="矩形 96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8" name="矩形 97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9" name="矩形 98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0" name="矩形 99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1" name="矩形 100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2" name="矩形 101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" name="矩形 102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4" name="矩形 103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6" name="文本框 9"/>
          <p:cNvSpPr txBox="1"/>
          <p:nvPr/>
        </p:nvSpPr>
        <p:spPr>
          <a:xfrm>
            <a:off x="4764651" y="2234903"/>
            <a:ext cx="7210290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problem does the article </a:t>
            </a:r>
            <a:r>
              <a:rPr lang="en-US" altLang="zh-CN" sz="3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solve?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</a:t>
            </a:r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are the questions asked? </a:t>
            </a:r>
            <a:endParaRPr lang="en-US" altLang="zh-CN" sz="30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is the solution </a:t>
            </a:r>
            <a:r>
              <a:rPr lang="en-US" altLang="zh-CN" sz="3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idea</a:t>
            </a:r>
            <a:endParaRPr lang="zh-CN" altLang="en-US" sz="3000" b="1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35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Solving 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Problem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1"/>
          <p:cNvSpPr txBox="1"/>
          <p:nvPr/>
        </p:nvSpPr>
        <p:spPr>
          <a:xfrm>
            <a:off x="4280603" y="1838802"/>
            <a:ext cx="629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lnSpc>
                <a:spcPct val="120000"/>
              </a:lnSpc>
              <a:defRPr/>
            </a:pPr>
            <a:endParaRPr lang="zh-CN" altLang="zh-CN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9"/>
          <p:cNvSpPr txBox="1"/>
          <p:nvPr/>
        </p:nvSpPr>
        <p:spPr>
          <a:xfrm>
            <a:off x="4389912" y="2831559"/>
            <a:ext cx="637817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problem does the article solve?</a:t>
            </a:r>
            <a:endParaRPr lang="vi-VN" altLang="zh-CN" sz="25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9"/>
          <p:cNvSpPr txBox="1"/>
          <p:nvPr/>
        </p:nvSpPr>
        <p:spPr>
          <a:xfrm>
            <a:off x="4399424" y="3760881"/>
            <a:ext cx="7180801" cy="1215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Illustrate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input/output (find images included in the article to illustrate)</a:t>
            </a:r>
            <a:r>
              <a:rPr lang="vi-VN" altLang="zh-C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vi-VN" altLang="zh-CN" sz="25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64067"/>
            <a:chOff x="-161743" y="-453200"/>
            <a:chExt cx="2636520" cy="1537115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90103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2" grpId="0"/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Solving 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Problem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文本框 9"/>
          <p:cNvSpPr txBox="1"/>
          <p:nvPr/>
        </p:nvSpPr>
        <p:spPr>
          <a:xfrm>
            <a:off x="146551" y="4729041"/>
            <a:ext cx="32107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problem does the article solve?</a:t>
            </a:r>
            <a:endParaRPr lang="vi-VN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9"/>
          <p:cNvSpPr txBox="1"/>
          <p:nvPr/>
        </p:nvSpPr>
        <p:spPr>
          <a:xfrm>
            <a:off x="119292" y="5480801"/>
            <a:ext cx="322542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Illustrate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input/output (find images included in the article to illustrate)</a:t>
            </a:r>
            <a:r>
              <a:rPr lang="vi-VN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vi-VN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91363"/>
            <a:chOff x="-161743" y="-453200"/>
            <a:chExt cx="2636520" cy="1580636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46582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18" name="文本框 9"/>
          <p:cNvSpPr txBox="1"/>
          <p:nvPr/>
        </p:nvSpPr>
        <p:spPr>
          <a:xfrm>
            <a:off x="4258248" y="1889149"/>
            <a:ext cx="7055746" cy="4099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Internet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of Things (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is an innovative technology used to provide information and monitoring system during COVID-19 epidemic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</a:p>
          <a:p>
            <a:pPr lvl="1" indent="-457200" algn="just">
              <a:lnSpc>
                <a:spcPct val="150000"/>
              </a:lnSpc>
              <a:buAutoNum type="arabicPeriod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This technological platform can be used to tackle challenges during the lockdown like situations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</a:p>
          <a:p>
            <a:pPr lvl="1" indent="-457200" algn="just">
              <a:lnSpc>
                <a:spcPct val="150000"/>
              </a:lnSpc>
              <a:buAutoNum type="arabicPeriod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would help to provide an automated and transparent treatment process to tackle COVID-19 pandemic situation</a:t>
            </a:r>
            <a:endParaRPr lang="vi-VN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9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3" grpId="0"/>
      <p:bldP spid="114" grpId="0"/>
      <p:bldP spid="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Solving 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Problem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文本框 9"/>
          <p:cNvSpPr txBox="1"/>
          <p:nvPr/>
        </p:nvSpPr>
        <p:spPr>
          <a:xfrm>
            <a:off x="146551" y="4729041"/>
            <a:ext cx="32107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problem does the article solve?</a:t>
            </a:r>
            <a:endParaRPr lang="vi-VN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9"/>
          <p:cNvSpPr txBox="1"/>
          <p:nvPr/>
        </p:nvSpPr>
        <p:spPr>
          <a:xfrm>
            <a:off x="119292" y="5480801"/>
            <a:ext cx="322542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Illustrate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input/output (find images included in the article to illustrate)</a:t>
            </a:r>
            <a:r>
              <a:rPr lang="vi-VN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vi-VN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91363"/>
            <a:chOff x="-161743" y="-453200"/>
            <a:chExt cx="2636520" cy="1580636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46582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18" name="文本框 9"/>
          <p:cNvSpPr txBox="1"/>
          <p:nvPr/>
        </p:nvSpPr>
        <p:spPr>
          <a:xfrm>
            <a:off x="4258248" y="1889149"/>
            <a:ext cx="7055746" cy="2923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BACKGROUND AND AIM</a:t>
            </a:r>
          </a:p>
          <a:p>
            <a:pPr marL="0" lvl="1"/>
            <a:endParaRPr lang="en-US" altLang="zh-CN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COVID-19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pandemic has surpassed the provincial, radical, conceptual, spiritual, social, and pedagogical boundaries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</a:p>
          <a:p>
            <a:pPr marL="0" lvl="1"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enabled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healthcare system is useful for proper monitoring of COVID-19 patients, by employing an interconnected network</a:t>
            </a:r>
          </a:p>
        </p:txBody>
      </p:sp>
    </p:spTree>
    <p:extLst>
      <p:ext uri="{BB962C8B-B14F-4D97-AF65-F5344CB8AC3E}">
        <p14:creationId xmlns:p14="http://schemas.microsoft.com/office/powerpoint/2010/main" val="4864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3" grpId="0"/>
      <p:bldP spid="114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Solving 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Problem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文本框 9"/>
          <p:cNvSpPr txBox="1"/>
          <p:nvPr/>
        </p:nvSpPr>
        <p:spPr>
          <a:xfrm>
            <a:off x="146551" y="4729041"/>
            <a:ext cx="32107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problem does the article solve?</a:t>
            </a:r>
            <a:endParaRPr lang="vi-VN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9"/>
          <p:cNvSpPr txBox="1"/>
          <p:nvPr/>
        </p:nvSpPr>
        <p:spPr>
          <a:xfrm>
            <a:off x="119292" y="5480801"/>
            <a:ext cx="322542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Illustrate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input/output (find images included in the article to illustrate)</a:t>
            </a:r>
            <a:r>
              <a:rPr lang="vi-VN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vi-VN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91363"/>
            <a:chOff x="-161743" y="-453200"/>
            <a:chExt cx="2636520" cy="1580636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46582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18" name="文本框 9"/>
          <p:cNvSpPr txBox="1"/>
          <p:nvPr/>
        </p:nvSpPr>
        <p:spPr>
          <a:xfrm>
            <a:off x="4258248" y="1889149"/>
            <a:ext cx="705574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KEYWORDS</a:t>
            </a:r>
          </a:p>
          <a:p>
            <a:pPr marL="0" lvl="1"/>
            <a:endParaRPr lang="en-US" altLang="zh-CN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Coronavirus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COVID-19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Internet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of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thingsIoT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applications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Pandemic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0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3" grpId="0"/>
      <p:bldP spid="114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Solving 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Problem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文本框 9"/>
          <p:cNvSpPr txBox="1"/>
          <p:nvPr/>
        </p:nvSpPr>
        <p:spPr>
          <a:xfrm>
            <a:off x="146551" y="4729041"/>
            <a:ext cx="32107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problem does the article solve?</a:t>
            </a:r>
            <a:endParaRPr lang="vi-VN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9"/>
          <p:cNvSpPr txBox="1"/>
          <p:nvPr/>
        </p:nvSpPr>
        <p:spPr>
          <a:xfrm>
            <a:off x="119292" y="5480801"/>
            <a:ext cx="322542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Illustrate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input/output (find images included in the article to illustrate)</a:t>
            </a:r>
            <a:r>
              <a:rPr lang="vi-VN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vi-VN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As</a:t>
              </a:r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91363"/>
            <a:chOff x="-161743" y="-453200"/>
            <a:chExt cx="2636520" cy="1580636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46582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18" name="文本框 9"/>
          <p:cNvSpPr txBox="1"/>
          <p:nvPr/>
        </p:nvSpPr>
        <p:spPr>
          <a:xfrm>
            <a:off x="4258248" y="1889149"/>
            <a:ext cx="7055746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INPUT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1.The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Internet of Things (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is a well-defined scheme of interconnected computing tactics, digital, and mechanical devices possessing the capability of transmission of data over the defined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network without having any human involvement at any level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</a:p>
          <a:p>
            <a:pPr marL="0" lvl="1" algn="just"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2.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 number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of infected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patients is increasing day by day globally, and there is a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vast need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to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utilise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the well adequate and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organised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facilities offered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with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Internet of Things methodology</a:t>
            </a:r>
          </a:p>
        </p:txBody>
      </p:sp>
    </p:spTree>
    <p:extLst>
      <p:ext uri="{BB962C8B-B14F-4D97-AF65-F5344CB8AC3E}">
        <p14:creationId xmlns:p14="http://schemas.microsoft.com/office/powerpoint/2010/main" val="121890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3" grpId="0"/>
      <p:bldP spid="114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723870" y="1599674"/>
            <a:ext cx="0" cy="374441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6327" y="2937298"/>
            <a:ext cx="2153806" cy="8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Solving 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Problem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方正兰亭黑_GBK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3" name="任意多边形 222"/>
          <p:cNvSpPr/>
          <p:nvPr/>
        </p:nvSpPr>
        <p:spPr>
          <a:xfrm rot="5400000">
            <a:off x="1045994" y="2442106"/>
            <a:ext cx="1932339" cy="1923184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61169" y="2252563"/>
            <a:ext cx="2301989" cy="2302269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25" name="矩形 22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文本框 9"/>
          <p:cNvSpPr txBox="1"/>
          <p:nvPr/>
        </p:nvSpPr>
        <p:spPr>
          <a:xfrm>
            <a:off x="146551" y="4729041"/>
            <a:ext cx="32107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What problem does the article solve?</a:t>
            </a:r>
            <a:endParaRPr lang="vi-VN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9"/>
          <p:cNvSpPr txBox="1"/>
          <p:nvPr/>
        </p:nvSpPr>
        <p:spPr>
          <a:xfrm>
            <a:off x="119292" y="5480801"/>
            <a:ext cx="322542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Illustrate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input/output (find images included in the article to illustrate)</a:t>
            </a:r>
            <a:r>
              <a:rPr lang="vi-VN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vi-VN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06"/>
          <p:cNvGrpSpPr>
            <a:grpSpLocks/>
          </p:cNvGrpSpPr>
          <p:nvPr/>
        </p:nvGrpSpPr>
        <p:grpSpPr bwMode="auto">
          <a:xfrm>
            <a:off x="3793056" y="77047"/>
            <a:ext cx="4213331" cy="908050"/>
            <a:chOff x="-24685" y="-1196"/>
            <a:chExt cx="2636520" cy="1447800"/>
          </a:xfrm>
        </p:grpSpPr>
        <p:sp>
          <p:nvSpPr>
            <p:cNvPr id="121" name="任意多边形 126"/>
            <p:cNvSpPr>
              <a:spLocks noChangeArrowheads="1"/>
            </p:cNvSpPr>
            <p:nvPr/>
          </p:nvSpPr>
          <p:spPr bwMode="auto">
            <a:xfrm>
              <a:off x="-24685" y="-119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24"/>
            <p:cNvSpPr>
              <a:spLocks noChangeArrowheads="1"/>
            </p:cNvSpPr>
            <p:nvPr/>
          </p:nvSpPr>
          <p:spPr bwMode="auto">
            <a:xfrm>
              <a:off x="130546" y="291668"/>
              <a:ext cx="2230360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Questions </a:t>
              </a:r>
              <a:r>
                <a:rPr lang="en-US" altLang="zh-CN" sz="25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500" b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ked</a:t>
              </a:r>
              <a:endPara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07"/>
          <p:cNvGrpSpPr>
            <a:grpSpLocks/>
          </p:cNvGrpSpPr>
          <p:nvPr/>
        </p:nvGrpSpPr>
        <p:grpSpPr bwMode="auto">
          <a:xfrm>
            <a:off x="51944" y="79780"/>
            <a:ext cx="3982480" cy="991363"/>
            <a:chOff x="-161743" y="-453200"/>
            <a:chExt cx="2636520" cy="1580636"/>
          </a:xfrm>
        </p:grpSpPr>
        <p:sp>
          <p:nvSpPr>
            <p:cNvPr id="124" name="任意多边形 124"/>
            <p:cNvSpPr>
              <a:spLocks noChangeArrowheads="1"/>
            </p:cNvSpPr>
            <p:nvPr/>
          </p:nvSpPr>
          <p:spPr bwMode="auto">
            <a:xfrm>
              <a:off x="-161743" y="-453200"/>
              <a:ext cx="2636520" cy="1447801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25"/>
            <p:cNvSpPr>
              <a:spLocks noChangeArrowheads="1"/>
            </p:cNvSpPr>
            <p:nvPr/>
          </p:nvSpPr>
          <p:spPr bwMode="auto">
            <a:xfrm>
              <a:off x="165590" y="-246582"/>
              <a:ext cx="2293960" cy="13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5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Solving Problem</a:t>
              </a:r>
              <a:endParaRPr lang="en-US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zh-CN" altLang="en-US" sz="2500" b="1" baseline="-3000" dirty="0">
                <a:solidFill>
                  <a:srgbClr val="FFFF00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09"/>
          <p:cNvGrpSpPr>
            <a:grpSpLocks/>
          </p:cNvGrpSpPr>
          <p:nvPr/>
        </p:nvGrpSpPr>
        <p:grpSpPr bwMode="auto">
          <a:xfrm>
            <a:off x="7891126" y="97104"/>
            <a:ext cx="4213331" cy="908050"/>
            <a:chOff x="883727" y="89456"/>
            <a:chExt cx="2636520" cy="1447800"/>
          </a:xfrm>
        </p:grpSpPr>
        <p:sp>
          <p:nvSpPr>
            <p:cNvPr id="130" name="任意多边形 120"/>
            <p:cNvSpPr>
              <a:spLocks noChangeArrowheads="1"/>
            </p:cNvSpPr>
            <p:nvPr/>
          </p:nvSpPr>
          <p:spPr bwMode="auto">
            <a:xfrm>
              <a:off x="883727" y="89456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5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27"/>
            <p:cNvSpPr>
              <a:spLocks noChangeArrowheads="1"/>
            </p:cNvSpPr>
            <p:nvPr/>
          </p:nvSpPr>
          <p:spPr bwMode="auto">
            <a:xfrm>
              <a:off x="1263526" y="343599"/>
              <a:ext cx="1876921" cy="76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方正兰亭黑_GBK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Solution Idea</a:t>
              </a:r>
              <a:endParaRPr lang="en-US" altLang="zh-CN" sz="25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黑_GBK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18" name="文本框 9"/>
          <p:cNvSpPr txBox="1"/>
          <p:nvPr/>
        </p:nvSpPr>
        <p:spPr>
          <a:xfrm>
            <a:off x="4258248" y="1889149"/>
            <a:ext cx="7055746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OUTPUT</a:t>
            </a:r>
          </a:p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It alerts and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tracks any types of diseases to improve the safety of the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patient</a:t>
            </a:r>
          </a:p>
          <a:p>
            <a:pPr lvl="1" indent="-457200" algn="just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Tools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 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ArogyaSetu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  Close Contact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1424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NexusSerif"/>
              </a:rPr>
              <a:t>Internet of Things (IoT) is an innovative technology used to provide information and monitoring system during COVID-19 epidemic.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NexusSerif"/>
              </a:rPr>
              <a:t>•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NexusSerif"/>
              </a:rPr>
              <a:t>This technological platform can be used to tackle challenges during the lockdown like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NexusSerif"/>
              </a:rPr>
              <a:t>•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NexusSerif"/>
              </a:rPr>
              <a:t>IoT would help to provide an automated and transparent treatment process to tackle COVID-19 pandemic situation.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2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3" grpId="0" animBg="1"/>
      <p:bldP spid="223" grpId="1" animBg="1"/>
      <p:bldP spid="113" grpId="0"/>
      <p:bldP spid="114" grpId="0"/>
      <p:bldP spid="1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838</Words>
  <Application>Microsoft Office PowerPoint</Application>
  <PresentationFormat>Widescreen</PresentationFormat>
  <Paragraphs>181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Microsoft YaHei</vt:lpstr>
      <vt:lpstr>SimSun</vt:lpstr>
      <vt:lpstr>Arial</vt:lpstr>
      <vt:lpstr>Calibri</vt:lpstr>
      <vt:lpstr>Calibri Light</vt:lpstr>
      <vt:lpstr>NexusSerif</vt:lpstr>
      <vt:lpstr>Times New Roman</vt:lpstr>
      <vt:lpstr>Wingdings</vt:lpstr>
      <vt:lpstr>方正兰亭黑_GBK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14创业融资</dc:title>
  <dc:creator>PGOS</dc:creator>
  <cp:lastModifiedBy>T</cp:lastModifiedBy>
  <cp:revision>161</cp:revision>
  <dcterms:created xsi:type="dcterms:W3CDTF">2016-05-10T05:58:39Z</dcterms:created>
  <dcterms:modified xsi:type="dcterms:W3CDTF">2021-05-17T12:05:10Z</dcterms:modified>
</cp:coreProperties>
</file>