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73" r:id="rId15"/>
    <p:sldId id="274" r:id="rId16"/>
    <p:sldId id="271" r:id="rId17"/>
    <p:sldId id="268" r:id="rId18"/>
    <p:sldId id="275" r:id="rId19"/>
    <p:sldId id="269" r:id="rId20"/>
    <p:sldId id="27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kaggle.com/blastchar/telco-customer-chur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pavanraj159/telecom-customer-churn-prediction#6.-Model-Performances" TargetMode="External"/><Relationship Id="rId2" Type="http://schemas.openxmlformats.org/officeDocument/2006/relationships/hyperlink" Target="https://towardsdatascience.com/churn-prediction-3a4a36c2129a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C61A8-A9F3-4FAB-9C0E-4C3D3BFCA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6005" y="1104241"/>
            <a:ext cx="8408721" cy="1646302"/>
          </a:xfrm>
        </p:spPr>
        <p:txBody>
          <a:bodyPr/>
          <a:lstStyle/>
          <a:p>
            <a:r>
              <a:rPr lang="en-US" sz="3600" dirty="0">
                <a:latin typeface="Arial Black" panose="020B0A04020102020204" pitchFamily="34" charset="0"/>
              </a:rPr>
              <a:t>CHURN PREDICTION CUSTOMER</a:t>
            </a:r>
          </a:p>
        </p:txBody>
      </p:sp>
    </p:spTree>
    <p:extLst>
      <p:ext uri="{BB962C8B-B14F-4D97-AF65-F5344CB8AC3E}">
        <p14:creationId xmlns:p14="http://schemas.microsoft.com/office/powerpoint/2010/main" val="1629162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0D223F0-A203-44EA-901F-1F024DAE0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1486"/>
            <a:ext cx="8596668" cy="917196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0581E8-7541-4400-A814-688374527F06}"/>
              </a:ext>
            </a:extLst>
          </p:cNvPr>
          <p:cNvSpPr txBox="1">
            <a:spLocks/>
          </p:cNvSpPr>
          <p:nvPr/>
        </p:nvSpPr>
        <p:spPr>
          <a:xfrm>
            <a:off x="677334" y="1191237"/>
            <a:ext cx="8596668" cy="5410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lphaLcParenR" startAt="6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r>
              <a:rPr lang="vi-VN" dirty="0"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Confusion matrix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ROC curve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Precision-Recall curve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F1-score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 3" charset="2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565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2DCE404-8168-45DD-818A-B45FEB389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1486"/>
            <a:ext cx="8596668" cy="917196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BC5569A-56FB-4DD2-AF02-39B353A41F93}"/>
              </a:ext>
            </a:extLst>
          </p:cNvPr>
          <p:cNvSpPr txBox="1">
            <a:spLocks/>
          </p:cNvSpPr>
          <p:nvPr/>
        </p:nvSpPr>
        <p:spPr>
          <a:xfrm>
            <a:off x="677334" y="1191237"/>
            <a:ext cx="8596668" cy="5410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lphaLcParenR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Telecom Customer Churn (</a:t>
            </a:r>
            <a:r>
              <a:rPr lang="en-US" dirty="0">
                <a:hlinkClick r:id="rId2"/>
              </a:rPr>
              <a:t>https://www.kaggle.com/blastchar/telco-customer-churn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7043 hang(customers)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(features)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Churn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target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 3" charset="2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7B4475-A2EC-4C37-98BF-D1470CFAC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875" y="3160546"/>
            <a:ext cx="4267966" cy="30101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F3D485-D919-49D9-9AEB-D77121266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5038" y="3160545"/>
            <a:ext cx="5488941" cy="30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663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15797E9-EF4B-4E8E-B70A-E69F11CEA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1486"/>
            <a:ext cx="8596668" cy="917196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AA43E6-AD1D-444B-9585-3D3E0A5A1DA7}"/>
              </a:ext>
            </a:extLst>
          </p:cNvPr>
          <p:cNvSpPr txBox="1">
            <a:spLocks/>
          </p:cNvSpPr>
          <p:nvPr/>
        </p:nvSpPr>
        <p:spPr>
          <a:xfrm>
            <a:off x="677334" y="1191237"/>
            <a:ext cx="8596668" cy="5410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lphaLcParenR" startAt="2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lphaLcParenR" startAt="2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 3" charset="2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BA40DF-FB51-4E1E-A7AF-E8CF8508503C}"/>
              </a:ext>
            </a:extLst>
          </p:cNvPr>
          <p:cNvSpPr/>
          <p:nvPr/>
        </p:nvSpPr>
        <p:spPr>
          <a:xfrm>
            <a:off x="562063" y="1686187"/>
            <a:ext cx="1342238" cy="562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Collecting data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695FB1D-8C92-4F83-B5FA-6F16AAC68838}"/>
              </a:ext>
            </a:extLst>
          </p:cNvPr>
          <p:cNvSpPr/>
          <p:nvPr/>
        </p:nvSpPr>
        <p:spPr>
          <a:xfrm>
            <a:off x="2448215" y="1686186"/>
            <a:ext cx="1654002" cy="562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 and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Clearning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CD0CEA7-2040-4A53-9F80-69B4B2D1ABB1}"/>
              </a:ext>
            </a:extLst>
          </p:cNvPr>
          <p:cNvSpPr/>
          <p:nvPr/>
        </p:nvSpPr>
        <p:spPr>
          <a:xfrm>
            <a:off x="4762149" y="1686186"/>
            <a:ext cx="1881842" cy="562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EDA and Model Selection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98EC22E-04C4-4508-9C17-F2D6B9FE0970}"/>
              </a:ext>
            </a:extLst>
          </p:cNvPr>
          <p:cNvSpPr/>
          <p:nvPr/>
        </p:nvSpPr>
        <p:spPr>
          <a:xfrm>
            <a:off x="7203344" y="1686186"/>
            <a:ext cx="1654002" cy="562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328AD07-6624-407D-A4D0-AC33516536D6}"/>
              </a:ext>
            </a:extLst>
          </p:cNvPr>
          <p:cNvSpPr/>
          <p:nvPr/>
        </p:nvSpPr>
        <p:spPr>
          <a:xfrm>
            <a:off x="7203344" y="2766967"/>
            <a:ext cx="1654002" cy="562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Turning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5B330B7-8357-478C-8603-4AD25D7F19AD}"/>
              </a:ext>
            </a:extLst>
          </p:cNvPr>
          <p:cNvSpPr/>
          <p:nvPr/>
        </p:nvSpPr>
        <p:spPr>
          <a:xfrm>
            <a:off x="4889410" y="2773257"/>
            <a:ext cx="1654002" cy="562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9268B8C-54EA-4694-9611-7A1EADAF0E0B}"/>
              </a:ext>
            </a:extLst>
          </p:cNvPr>
          <p:cNvCxnSpPr>
            <a:stCxn id="6" idx="3"/>
          </p:cNvCxnSpPr>
          <p:nvPr/>
        </p:nvCxnSpPr>
        <p:spPr>
          <a:xfrm flipV="1">
            <a:off x="1904301" y="1967217"/>
            <a:ext cx="543914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692D99-DBC6-4925-8932-91B98583BEA5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4102217" y="1967218"/>
            <a:ext cx="6599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02077EF-8069-4B6B-8BD3-E39CE2667EBD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6643991" y="1967218"/>
            <a:ext cx="5593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11E90D-18DF-4C6E-BF8B-63D4D1FB4950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8030345" y="2248249"/>
            <a:ext cx="0" cy="5187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3A80C67-F977-4BFA-82A9-DB72A78C01FE}"/>
              </a:ext>
            </a:extLst>
          </p:cNvPr>
          <p:cNvCxnSpPr>
            <a:stCxn id="11" idx="1"/>
            <a:endCxn id="12" idx="3"/>
          </p:cNvCxnSpPr>
          <p:nvPr/>
        </p:nvCxnSpPr>
        <p:spPr>
          <a:xfrm flipH="1">
            <a:off x="6543412" y="3047999"/>
            <a:ext cx="659932" cy="62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24F3E33-1590-4CE6-99BA-13842B0C829D}"/>
              </a:ext>
            </a:extLst>
          </p:cNvPr>
          <p:cNvSpPr/>
          <p:nvPr/>
        </p:nvSpPr>
        <p:spPr>
          <a:xfrm>
            <a:off x="677334" y="3452099"/>
            <a:ext cx="7901001" cy="30312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thước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dataset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feature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Missing Value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CA83504-9105-49EF-A413-E2304879C003}"/>
              </a:ext>
            </a:extLst>
          </p:cNvPr>
          <p:cNvSpPr/>
          <p:nvPr/>
        </p:nvSpPr>
        <p:spPr>
          <a:xfrm>
            <a:off x="677334" y="3436717"/>
            <a:ext cx="8033703" cy="3131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EDA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Churn rate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feature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Churn rate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Monthly Charge, Tenure, Total Charge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Selection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Logistic Regression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 Tree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11AF81C-0222-4E12-954F-D3C5DB6F3B79}"/>
              </a:ext>
            </a:extLst>
          </p:cNvPr>
          <p:cNvSpPr/>
          <p:nvPr/>
        </p:nvSpPr>
        <p:spPr>
          <a:xfrm>
            <a:off x="677334" y="3436716"/>
            <a:ext cx="8010538" cy="31023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Categorical data: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get_dummies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0-1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Numerical data (Total Charge, Monthly Charge, Tenure):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Clustering	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Categorical data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vector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0-1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C2731CB-6BC3-4B06-AC76-928CB192010E}"/>
              </a:ext>
            </a:extLst>
          </p:cNvPr>
          <p:cNvSpPr/>
          <p:nvPr/>
        </p:nvSpPr>
        <p:spPr>
          <a:xfrm>
            <a:off x="688916" y="3446475"/>
            <a:ext cx="8033703" cy="30249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Learning rate=0.08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AB0F500-A4A5-4B8B-8C24-5F604EF0FA6C}"/>
              </a:ext>
            </a:extLst>
          </p:cNvPr>
          <p:cNvSpPr/>
          <p:nvPr/>
        </p:nvSpPr>
        <p:spPr>
          <a:xfrm>
            <a:off x="654169" y="3456430"/>
            <a:ext cx="8033702" cy="31618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Precision – Recall 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F1-score</a:t>
            </a:r>
          </a:p>
        </p:txBody>
      </p:sp>
    </p:spTree>
    <p:extLst>
      <p:ext uri="{BB962C8B-B14F-4D97-AF65-F5344CB8AC3E}">
        <p14:creationId xmlns:p14="http://schemas.microsoft.com/office/powerpoint/2010/main" val="55427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25" grpId="0" animBg="1"/>
      <p:bldP spid="26" grpId="0" animBg="1"/>
      <p:bldP spid="28" grpId="0" animBg="1"/>
      <p:bldP spid="31" grpId="0" animBg="1"/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1C39771-4423-439B-979B-F32274B4831C}"/>
              </a:ext>
            </a:extLst>
          </p:cNvPr>
          <p:cNvSpPr txBox="1">
            <a:spLocks/>
          </p:cNvSpPr>
          <p:nvPr/>
        </p:nvSpPr>
        <p:spPr>
          <a:xfrm>
            <a:off x="677334" y="545285"/>
            <a:ext cx="8718336" cy="6056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EDA(Exploratory Data Analysis) : Overview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Cleaning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Feature Engineering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 3" charset="2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F9475B-3012-4E4E-8E36-685B3E167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816" y="1051449"/>
            <a:ext cx="2255715" cy="9297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0D0DC8-D22C-4763-9E78-58213133C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816" y="2086833"/>
            <a:ext cx="2392887" cy="40008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1C189F-CC8D-4282-8F39-167558BA1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5185" y="1051449"/>
            <a:ext cx="2042337" cy="39170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B99710-098A-490B-A955-51CA71056005}"/>
              </a:ext>
            </a:extLst>
          </p:cNvPr>
          <p:cNvSpPr txBox="1"/>
          <p:nvPr/>
        </p:nvSpPr>
        <p:spPr>
          <a:xfrm>
            <a:off x="6807200" y="1270000"/>
            <a:ext cx="294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/>
              <a:t>Categorical features </a:t>
            </a:r>
          </a:p>
          <a:p>
            <a:r>
              <a:rPr lang="en-US" dirty="0" err="1"/>
              <a:t>Và</a:t>
            </a:r>
            <a:r>
              <a:rPr lang="en-US" dirty="0"/>
              <a:t> Numerical features</a:t>
            </a:r>
          </a:p>
        </p:txBody>
      </p:sp>
    </p:spTree>
    <p:extLst>
      <p:ext uri="{BB962C8B-B14F-4D97-AF65-F5344CB8AC3E}">
        <p14:creationId xmlns:p14="http://schemas.microsoft.com/office/powerpoint/2010/main" val="87865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C460CCD-CBE9-4A15-A476-59F944FE3CCB}"/>
              </a:ext>
            </a:extLst>
          </p:cNvPr>
          <p:cNvSpPr txBox="1">
            <a:spLocks/>
          </p:cNvSpPr>
          <p:nvPr/>
        </p:nvSpPr>
        <p:spPr>
          <a:xfrm>
            <a:off x="677334" y="545285"/>
            <a:ext cx="8718336" cy="6056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EDA(Exploratory Data Analysis) : Overview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Cleaning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Feature Engineering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 3" charset="2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19C347-2D4A-4E5E-9ED4-C0A4FC035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79" y="1286121"/>
            <a:ext cx="1732772" cy="14235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E11D0F-21E4-412E-928F-827D0FC92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3338" y="1297485"/>
            <a:ext cx="1732772" cy="14121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0988E3-EAD0-4B10-ACC7-511E95BB0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6497" y="1286122"/>
            <a:ext cx="1726914" cy="15137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9EAE97-00E6-4518-95C4-FF0A486FBB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179" y="3071096"/>
            <a:ext cx="1732966" cy="15517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82C214B-564D-452A-85C6-30C23CFCE1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5953" y="3071096"/>
            <a:ext cx="1726914" cy="16088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7EFC494-0E14-4977-A667-4572B87723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5868" y="3128472"/>
            <a:ext cx="1726914" cy="15514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E289A7-1F73-4E59-B888-DE846D9A36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179" y="4866568"/>
            <a:ext cx="1701600" cy="15517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DEDAE48-1F55-4FEA-AF0A-E32EFEB3FA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94510" y="4895361"/>
            <a:ext cx="1701600" cy="154889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D710AE2-C5BC-442C-B4E2-C175E47CD09E}"/>
              </a:ext>
            </a:extLst>
          </p:cNvPr>
          <p:cNvSpPr txBox="1"/>
          <p:nvPr/>
        </p:nvSpPr>
        <p:spPr>
          <a:xfrm>
            <a:off x="4394400" y="5300475"/>
            <a:ext cx="170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B5C392E-0168-48C8-9F32-B4912A87D60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30289" y="1297484"/>
            <a:ext cx="1978845" cy="188401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B4A62F0-621D-4E86-895A-00875E6092B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49937" y="3508119"/>
            <a:ext cx="1978726" cy="189601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9418B96-786D-4811-9C27-5E46BD132C9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43660" y="3526647"/>
            <a:ext cx="1934960" cy="187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43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925C27-CDDE-4415-9CBF-D49088072EA5}"/>
              </a:ext>
            </a:extLst>
          </p:cNvPr>
          <p:cNvSpPr txBox="1">
            <a:spLocks/>
          </p:cNvSpPr>
          <p:nvPr/>
        </p:nvSpPr>
        <p:spPr>
          <a:xfrm>
            <a:off x="677334" y="545285"/>
            <a:ext cx="8718336" cy="6056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EDA(Exploratory Data Analysis) : Overview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Cleaning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Feature Engineering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 3" charset="2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CCA629-EAF4-40D8-8D9A-EEC1F5116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578" y="1048624"/>
            <a:ext cx="2635578" cy="11091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618E32-687B-4F77-9D0E-4ECA7D175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790" y="2353211"/>
            <a:ext cx="3405080" cy="21181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3DBAD8-B339-4ABA-BC6B-9A237E741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8136" y="2026040"/>
            <a:ext cx="3255530" cy="20496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0534A9-E22D-4147-88EF-16A184545C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8136" y="4535473"/>
            <a:ext cx="3306662" cy="206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49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C85506-C442-449C-936F-02536A53A1C8}"/>
              </a:ext>
            </a:extLst>
          </p:cNvPr>
          <p:cNvSpPr txBox="1">
            <a:spLocks/>
          </p:cNvSpPr>
          <p:nvPr/>
        </p:nvSpPr>
        <p:spPr>
          <a:xfrm>
            <a:off x="677334" y="545285"/>
            <a:ext cx="8718336" cy="6056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EDA(Exploratory Data Analysis) : Overview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Cleaning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Feature Engineering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 3" charset="2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710226-5764-4C9D-A244-1FA68DA02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147" y="1004108"/>
            <a:ext cx="3528366" cy="12497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BFCC66-B7B2-4513-B6B4-7596B22C24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205"/>
          <a:stretch/>
        </p:blipFill>
        <p:spPr>
          <a:xfrm>
            <a:off x="5163496" y="1154151"/>
            <a:ext cx="4077053" cy="48391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411A17D-A0F4-47D1-9E6A-19FDB9A390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3740"/>
          <a:stretch/>
        </p:blipFill>
        <p:spPr>
          <a:xfrm>
            <a:off x="992287" y="2511420"/>
            <a:ext cx="4016088" cy="383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44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6CE96-AA5C-4896-BC7E-639243CF721A}"/>
              </a:ext>
            </a:extLst>
          </p:cNvPr>
          <p:cNvSpPr txBox="1">
            <a:spLocks/>
          </p:cNvSpPr>
          <p:nvPr/>
        </p:nvSpPr>
        <p:spPr>
          <a:xfrm>
            <a:off x="677334" y="391486"/>
            <a:ext cx="8596668" cy="91719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99E55-7373-4009-B25A-2992B6595CAF}"/>
              </a:ext>
            </a:extLst>
          </p:cNvPr>
          <p:cNvSpPr txBox="1">
            <a:spLocks/>
          </p:cNvSpPr>
          <p:nvPr/>
        </p:nvSpPr>
        <p:spPr>
          <a:xfrm>
            <a:off x="677334" y="1191237"/>
            <a:ext cx="8596668" cy="5410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lphaLcParenR" startAt="3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 3" charset="2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4262DD-8E2B-40C7-9BEC-B0C30225F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459" y="1762330"/>
            <a:ext cx="5046061" cy="6306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924D44-1A02-4842-9F71-7A41E5BD8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642" y="3532445"/>
            <a:ext cx="6702705" cy="21471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8B5AA2-5ED2-47DB-A8A3-1FC729CAA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2019" y="2448127"/>
            <a:ext cx="8174915" cy="63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211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FBFDA2-0A1E-4AC4-B7EE-F3B2E40BB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45" y="473431"/>
            <a:ext cx="4647938" cy="30825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8EDA09-86EB-4ADA-AF54-E9DD9A927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45" y="3556000"/>
            <a:ext cx="4564236" cy="26854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514C5D-37B6-43D0-9340-B5EC2C83EDFD}"/>
              </a:ext>
            </a:extLst>
          </p:cNvPr>
          <p:cNvSpPr txBox="1"/>
          <p:nvPr/>
        </p:nvSpPr>
        <p:spPr>
          <a:xfrm>
            <a:off x="586386" y="6226591"/>
            <a:ext cx="4179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Feature importance for Logistic Regression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3A345B-961E-41E3-BDD4-FD6666DF3E45}"/>
              </a:ext>
            </a:extLst>
          </p:cNvPr>
          <p:cNvSpPr txBox="1"/>
          <p:nvPr/>
        </p:nvSpPr>
        <p:spPr>
          <a:xfrm>
            <a:off x="6004560" y="6226590"/>
            <a:ext cx="3993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Feature importance for </a:t>
            </a:r>
            <a:r>
              <a:rPr lang="en-US" sz="1400" dirty="0" err="1"/>
              <a:t>XGBoots</a:t>
            </a:r>
            <a:r>
              <a:rPr lang="en-US" sz="1400" dirty="0"/>
              <a:t>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1A93CD-0946-42BB-8BD3-0BD1C82562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4190" y="566205"/>
            <a:ext cx="5250949" cy="552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988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1B32A-933B-449D-8C1A-20357FB077B4}"/>
              </a:ext>
            </a:extLst>
          </p:cNvPr>
          <p:cNvSpPr txBox="1">
            <a:spLocks/>
          </p:cNvSpPr>
          <p:nvPr/>
        </p:nvSpPr>
        <p:spPr>
          <a:xfrm>
            <a:off x="677334" y="391486"/>
            <a:ext cx="8596668" cy="91719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33F25-C20F-402E-B865-7F7F4E33C53F}"/>
              </a:ext>
            </a:extLst>
          </p:cNvPr>
          <p:cNvSpPr txBox="1">
            <a:spLocks/>
          </p:cNvSpPr>
          <p:nvPr/>
        </p:nvSpPr>
        <p:spPr>
          <a:xfrm>
            <a:off x="677334" y="1191237"/>
            <a:ext cx="8596668" cy="5410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 3" charset="2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F78FFC-7176-4D24-9043-586B29CA1A31}"/>
              </a:ext>
            </a:extLst>
          </p:cNvPr>
          <p:cNvSpPr txBox="1">
            <a:spLocks/>
          </p:cNvSpPr>
          <p:nvPr/>
        </p:nvSpPr>
        <p:spPr>
          <a:xfrm>
            <a:off x="677334" y="1241570"/>
            <a:ext cx="8596668" cy="5410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xét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rộng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feature engineering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 3" charset="2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B70EE0-5D82-42CC-8DF8-CCB414C43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048" y="1463611"/>
            <a:ext cx="2865368" cy="185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96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F8135-1CA2-43FD-8D82-B1F6D73A1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1486"/>
            <a:ext cx="8596668" cy="917196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CD1A9-5927-4DB4-B7AE-79B73538B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77162"/>
            <a:ext cx="8596668" cy="5423576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Churn Prediction customer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600"/>
              </a:spcBef>
              <a:buFont typeface="+mj-lt"/>
              <a:buAutoNum type="alphaLcParenR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Collection the data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lphaLcParenR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Cleaning the data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lphaLcParenR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EDA and Model Selection 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lphaLcParenR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lphaLcParenR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Model Turning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lphaLcParenR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600"/>
              </a:spcBef>
              <a:buFont typeface="+mj-lt"/>
              <a:buAutoNum type="alphaLcParenR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lphaLcParenR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lphaLcParenR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  <a:p>
            <a:pPr>
              <a:spcBef>
                <a:spcPts val="0"/>
              </a:spcBef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8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34EDF-014C-415C-A026-CD2EE33EDFE0}"/>
              </a:ext>
            </a:extLst>
          </p:cNvPr>
          <p:cNvSpPr txBox="1">
            <a:spLocks/>
          </p:cNvSpPr>
          <p:nvPr/>
        </p:nvSpPr>
        <p:spPr>
          <a:xfrm>
            <a:off x="677334" y="391486"/>
            <a:ext cx="8596668" cy="91719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C8D7C-6661-4496-8A7B-CF5F17EBC487}"/>
              </a:ext>
            </a:extLst>
          </p:cNvPr>
          <p:cNvSpPr txBox="1">
            <a:spLocks/>
          </p:cNvSpPr>
          <p:nvPr/>
        </p:nvSpPr>
        <p:spPr>
          <a:xfrm>
            <a:off x="677334" y="1191237"/>
            <a:ext cx="8596668" cy="5410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dirty="0">
                <a:hlinkClick r:id="rId2"/>
              </a:rPr>
              <a:t>https://towardsdatascience.com/churn-prediction-3a4a36c2129a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>
                <a:hlinkClick r:id="rId3"/>
              </a:rPr>
              <a:t>https://www.kaggle.com/pavanraj159/telecom-customer-churn-prediction#6.-Model-Performances</a:t>
            </a:r>
            <a:endParaRPr lang="en-US" dirty="0"/>
          </a:p>
          <a:p>
            <a:pPr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 3" charset="2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009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6613018-F5B1-4111-B261-0167C20C1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31" y="274041"/>
            <a:ext cx="9087452" cy="91719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Churn Prediction Customer</a:t>
            </a:r>
          </a:p>
        </p:txBody>
      </p:sp>
      <p:pic>
        <p:nvPicPr>
          <p:cNvPr id="1028" name="Picture 4" descr="Predict Customer Churn with Gradient Boosting | Displayr">
            <a:extLst>
              <a:ext uri="{FF2B5EF4-FFF2-40B4-BE49-F238E27FC236}">
                <a16:creationId xmlns:a16="http://schemas.microsoft.com/office/drawing/2014/main" id="{AFD7C45A-482A-499B-83A4-730E3FFE4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051" y="1191237"/>
            <a:ext cx="7684719" cy="4604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941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56D8318-ACDA-4137-8691-527AB643C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1486"/>
            <a:ext cx="8596668" cy="917196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EA4FA0-8D15-478B-9601-49631D7DF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91237"/>
            <a:ext cx="8596668" cy="5410899"/>
          </a:xfrm>
        </p:spPr>
        <p:txBody>
          <a:bodyPr>
            <a:normAutofit/>
          </a:bodyPr>
          <a:lstStyle/>
          <a:p>
            <a:pPr>
              <a:buFont typeface="+mj-lt"/>
              <a:buAutoNum type="alphaLcParenR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Collection the data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open source/dataset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sẵn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thập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tay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crawl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website 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476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C1FB8CC-FF1D-4C93-B8AA-302389419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A3AC9F-6DD8-4097-9FD8-DBB5325D4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847" y="1773436"/>
            <a:ext cx="5072135" cy="37741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6DE4EF-29E1-4E61-94B7-4B585C033F20}"/>
              </a:ext>
            </a:extLst>
          </p:cNvPr>
          <p:cNvSpPr txBox="1"/>
          <p:nvPr/>
        </p:nvSpPr>
        <p:spPr>
          <a:xfrm>
            <a:off x="677334" y="1310455"/>
            <a:ext cx="2525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+mj-lt"/>
              <a:buAutoNum type="alphaLcParenR" startAt="2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Cleaning the data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lphaLcParenR" startAt="2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898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33FC582-07C3-40C3-AB82-995A8EEA5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1486"/>
            <a:ext cx="8596668" cy="917196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4ADCCC-9E0B-48AE-9B8B-CFC565C8A9FC}"/>
              </a:ext>
            </a:extLst>
          </p:cNvPr>
          <p:cNvSpPr txBox="1">
            <a:spLocks/>
          </p:cNvSpPr>
          <p:nvPr/>
        </p:nvSpPr>
        <p:spPr>
          <a:xfrm>
            <a:off x="677334" y="1191237"/>
            <a:ext cx="8596668" cy="5410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lphaLcParenR" startAt="2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Cleaning the data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r>
              <a:rPr lang="vi-VN" dirty="0"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Inconsistent column: drop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clumn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Missing data: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drop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Outlier, duplicate rows: drop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Converting data types: </a:t>
            </a:r>
            <a:r>
              <a:rPr lang="en-US" dirty="0"/>
              <a:t>Categorical data, Object data, Numeric data, Boolean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Concatenation data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 3" charset="2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317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0BECECF-2957-444C-A9C7-1D02E33AB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1486"/>
            <a:ext cx="8596668" cy="917196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CCB503-381A-44B5-80AD-F457E4DDEC1C}"/>
              </a:ext>
            </a:extLst>
          </p:cNvPr>
          <p:cNvSpPr txBox="1">
            <a:spLocks/>
          </p:cNvSpPr>
          <p:nvPr/>
        </p:nvSpPr>
        <p:spPr>
          <a:xfrm>
            <a:off x="677334" y="1191237"/>
            <a:ext cx="8596668" cy="5410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lphaLcParenR" startAt="3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EDA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Model Selection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EDA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 Selection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Logistic Regression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Decision tree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76D934-B736-457C-96CB-4BA64C2C2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637" y="1548171"/>
            <a:ext cx="3749365" cy="362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72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4645AB3-A38B-4CCC-A7E4-D620E2AE4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1486"/>
            <a:ext cx="8596668" cy="917196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7FAC44-F125-4B5A-A56F-0FB6F0B5F297}"/>
              </a:ext>
            </a:extLst>
          </p:cNvPr>
          <p:cNvSpPr txBox="1">
            <a:spLocks/>
          </p:cNvSpPr>
          <p:nvPr/>
        </p:nvSpPr>
        <p:spPr>
          <a:xfrm>
            <a:off x="677334" y="1191237"/>
            <a:ext cx="8596668" cy="5410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lphaLcParenR" startAt="4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r>
              <a:rPr lang="vi-VN" dirty="0"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 Construction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 Selection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 3" charset="2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323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2CE1E8A-E08A-40C3-A883-AD692FD21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1486"/>
            <a:ext cx="8596668" cy="917196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FC0F27B-3773-47DC-A88F-40E65A62C888}"/>
              </a:ext>
            </a:extLst>
          </p:cNvPr>
          <p:cNvSpPr txBox="1">
            <a:spLocks/>
          </p:cNvSpPr>
          <p:nvPr/>
        </p:nvSpPr>
        <p:spPr>
          <a:xfrm>
            <a:off x="677334" y="1191237"/>
            <a:ext cx="8596668" cy="5410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lphaLcParenR" startAt="5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 Turning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r>
              <a:rPr lang="vi-VN" dirty="0"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Grid Search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Random Search</a:t>
            </a:r>
          </a:p>
          <a:p>
            <a:pPr marL="0" indent="0">
              <a:buFont typeface="Wingdings 3" charset="2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1213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</TotalTime>
  <Words>536</Words>
  <Application>Microsoft Office PowerPoint</Application>
  <PresentationFormat>Widescreen</PresentationFormat>
  <Paragraphs>123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 Black</vt:lpstr>
      <vt:lpstr>Symbol</vt:lpstr>
      <vt:lpstr>Trebuchet MS</vt:lpstr>
      <vt:lpstr>Wingdings</vt:lpstr>
      <vt:lpstr>Wingdings 3</vt:lpstr>
      <vt:lpstr>Facet</vt:lpstr>
      <vt:lpstr>CHURN PREDICTION CUSTOMER</vt:lpstr>
      <vt:lpstr>Nội dung</vt:lpstr>
      <vt:lpstr>1. Giới thiệu bài toán Churn Prediction Customer</vt:lpstr>
      <vt:lpstr>2. Quy trình chung giải bài toán</vt:lpstr>
      <vt:lpstr>2. Quy trình chung giải bài toán</vt:lpstr>
      <vt:lpstr>2. Quy trình chung giải bài toán</vt:lpstr>
      <vt:lpstr>2. Quy trình chung giải bài toán</vt:lpstr>
      <vt:lpstr>2. Quy trình chung giải bài toán</vt:lpstr>
      <vt:lpstr>2. Quy trình chung giải bài toán</vt:lpstr>
      <vt:lpstr>2. Quy trình chung giải bài toán</vt:lpstr>
      <vt:lpstr>3. Thực nghiệm</vt:lpstr>
      <vt:lpstr>3. Thực nghiệm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CHURN PREDICTION CUSTOMER</dc:title>
  <dc:creator>Kim Van Kien 20166315</dc:creator>
  <cp:lastModifiedBy>Kim Van Kien 20166315</cp:lastModifiedBy>
  <cp:revision>40</cp:revision>
  <dcterms:created xsi:type="dcterms:W3CDTF">2020-04-27T14:02:41Z</dcterms:created>
  <dcterms:modified xsi:type="dcterms:W3CDTF">2020-05-05T16:30:40Z</dcterms:modified>
</cp:coreProperties>
</file>