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7052EB-878C-4A15-95CE-FF4E45EA59B2}" v="112" dt="2020-03-29T15:58:44.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1" d="100"/>
          <a:sy n="91" d="100"/>
        </p:scale>
        <p:origin x="16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3/29/2020</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3/29/2020</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3/29/2020</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3/29/2020</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0CB1-BBE0-43BE-B224-66DDDC4BE256}"/>
              </a:ext>
            </a:extLst>
          </p:cNvPr>
          <p:cNvSpPr>
            <a:spLocks noGrp="1"/>
          </p:cNvSpPr>
          <p:nvPr>
            <p:ph type="ctrTitle"/>
          </p:nvPr>
        </p:nvSpPr>
        <p:spPr/>
        <p:txBody>
          <a:bodyPr>
            <a:normAutofit fontScale="90000"/>
          </a:bodyPr>
          <a:lstStyle/>
          <a:p>
            <a:r>
              <a:rPr lang="en-US" b="1" dirty="0">
                <a:latin typeface="Arial" panose="020B0604020202020204" pitchFamily="34" charset="0"/>
                <a:cs typeface="Arial" panose="020B0604020202020204" pitchFamily="34" charset="0"/>
              </a:rPr>
              <a:t>CÁC PH</a:t>
            </a:r>
            <a:r>
              <a:rPr lang="vi-VN" b="1" dirty="0">
                <a:latin typeface="Arial" panose="020B0604020202020204" pitchFamily="34" charset="0"/>
                <a:cs typeface="Arial" panose="020B0604020202020204" pitchFamily="34" charset="0"/>
              </a:rPr>
              <a:t>Ư</a:t>
            </a:r>
            <a:r>
              <a:rPr lang="en-US" b="1" dirty="0">
                <a:latin typeface="Arial" panose="020B0604020202020204" pitchFamily="34" charset="0"/>
                <a:cs typeface="Arial" panose="020B0604020202020204" pitchFamily="34" charset="0"/>
              </a:rPr>
              <a:t>ƠNG PHÁP ĐÁNH GIÁ HỆ THỐNG</a:t>
            </a:r>
          </a:p>
        </p:txBody>
      </p:sp>
      <p:sp>
        <p:nvSpPr>
          <p:cNvPr id="3" name="Subtitle 2">
            <a:extLst>
              <a:ext uri="{FF2B5EF4-FFF2-40B4-BE49-F238E27FC236}">
                <a16:creationId xmlns:a16="http://schemas.microsoft.com/office/drawing/2014/main" id="{3AB2B2B4-9B7A-4690-9F0D-33E990513C5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1463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E46499-B810-480B-BCE7-EA8B306EF9FE}"/>
              </a:ext>
            </a:extLst>
          </p:cNvPr>
          <p:cNvSpPr>
            <a:spLocks noGrp="1"/>
          </p:cNvSpPr>
          <p:nvPr>
            <p:ph type="title"/>
          </p:nvPr>
        </p:nvSpPr>
        <p:spPr>
          <a:xfrm>
            <a:off x="1130270" y="953324"/>
            <a:ext cx="9603275" cy="1049235"/>
          </a:xfrm>
        </p:spPr>
        <p:txBody>
          <a:bodyPr>
            <a:normAutofit fontScale="90000"/>
          </a:bodyPr>
          <a:lstStyle/>
          <a:p>
            <a:r>
              <a:rPr lang="en-US" b="1" dirty="0">
                <a:latin typeface="Arial" panose="020B0604020202020204" pitchFamily="34" charset="0"/>
                <a:cs typeface="Arial" panose="020B0604020202020204" pitchFamily="34" charset="0"/>
              </a:rPr>
              <a:t>* </a:t>
            </a:r>
            <a:r>
              <a:rPr lang="en-US" b="1" dirty="0"/>
              <a:t>F1-score</a:t>
            </a:r>
            <a:br>
              <a:rPr lang="en-US" b="1" dirty="0"/>
            </a:br>
            <a:br>
              <a:rPr lang="en-US" b="1" dirty="0"/>
            </a:br>
            <a:br>
              <a:rPr lang="en-US" b="1" dirty="0"/>
            </a:b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8CB73485-933A-44F1-ABFD-8E71C5ED7678}"/>
              </a:ext>
            </a:extLst>
          </p:cNvPr>
          <p:cNvSpPr>
            <a:spLocks noGrp="1"/>
          </p:cNvSpPr>
          <p:nvPr>
            <p:ph idx="1"/>
          </p:nvPr>
        </p:nvSpPr>
        <p:spPr>
          <a:xfrm>
            <a:off x="1130269" y="1818640"/>
            <a:ext cx="9603275" cy="3931920"/>
          </a:xfrm>
        </p:spPr>
        <p:txBody>
          <a:bodyPr>
            <a:noAutofit/>
          </a:bodyPr>
          <a:lstStyle/>
          <a:p>
            <a:pPr>
              <a:lnSpc>
                <a:spcPct val="110000"/>
              </a:lnSpc>
            </a:pPr>
            <a:r>
              <a:rPr lang="en-US" dirty="0">
                <a:latin typeface="Arial" panose="020B0604020202020204" pitchFamily="34" charset="0"/>
                <a:cs typeface="Arial" panose="020B0604020202020204" pitchFamily="34" charset="0"/>
              </a:rPr>
              <a:t> F1-score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harmonic mean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precision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recall </a:t>
            </a:r>
          </a:p>
          <a:p>
            <a:pPr>
              <a:lnSpc>
                <a:spcPct val="110000"/>
              </a:lnSpc>
            </a:pPr>
            <a:r>
              <a:rPr lang="vi-VN" dirty="0">
                <a:latin typeface="Arial" panose="020B0604020202020204" pitchFamily="34" charset="0"/>
                <a:cs typeface="Arial" panose="020B0604020202020204" pitchFamily="34" charset="0"/>
              </a:rPr>
              <a:t>Nó có xu hướng lấy giá trị gần với giá trị nào nhỏ hơn giữa 2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trị </a:t>
            </a:r>
            <a:r>
              <a:rPr lang="vi-VN" b="1" dirty="0">
                <a:latin typeface="Arial" panose="020B0604020202020204" pitchFamily="34" charset="0"/>
                <a:cs typeface="Arial" panose="020B0604020202020204" pitchFamily="34" charset="0"/>
              </a:rPr>
              <a:t>Precision</a:t>
            </a:r>
            <a:r>
              <a:rPr lang="vi-VN" dirty="0">
                <a:latin typeface="Arial" panose="020B0604020202020204" pitchFamily="34" charset="0"/>
                <a:cs typeface="Arial" panose="020B0604020202020204" pitchFamily="34" charset="0"/>
              </a:rPr>
              <a:t> và </a:t>
            </a:r>
            <a:r>
              <a:rPr lang="vi-VN" b="1" dirty="0">
                <a:latin typeface="Arial" panose="020B0604020202020204" pitchFamily="34" charset="0"/>
                <a:cs typeface="Arial" panose="020B0604020202020204" pitchFamily="34" charset="0"/>
              </a:rPr>
              <a:t>Recall</a:t>
            </a:r>
            <a:r>
              <a:rPr lang="vi-VN" dirty="0">
                <a:latin typeface="Arial" panose="020B0604020202020204" pitchFamily="34" charset="0"/>
                <a:cs typeface="Arial" panose="020B0604020202020204" pitchFamily="34" charset="0"/>
              </a:rPr>
              <a:t> và đồng thời nó có giá trị lớn nếu cả 2 giá trị </a:t>
            </a:r>
            <a:r>
              <a:rPr lang="vi-VN" b="1" dirty="0">
                <a:latin typeface="Arial" panose="020B0604020202020204" pitchFamily="34" charset="0"/>
                <a:cs typeface="Arial" panose="020B0604020202020204" pitchFamily="34" charset="0"/>
              </a:rPr>
              <a:t>Precision</a:t>
            </a:r>
            <a:r>
              <a:rPr lang="vi-VN" dirty="0">
                <a:latin typeface="Arial" panose="020B0604020202020204" pitchFamily="34" charset="0"/>
                <a:cs typeface="Arial" panose="020B0604020202020204" pitchFamily="34" charset="0"/>
              </a:rPr>
              <a:t> và </a:t>
            </a:r>
            <a:r>
              <a:rPr lang="vi-VN" b="1" dirty="0">
                <a:latin typeface="Arial" panose="020B0604020202020204" pitchFamily="34" charset="0"/>
                <a:cs typeface="Arial" panose="020B0604020202020204" pitchFamily="34" charset="0"/>
              </a:rPr>
              <a:t>Recall</a:t>
            </a:r>
            <a:r>
              <a:rPr lang="vi-VN" dirty="0">
                <a:latin typeface="Arial" panose="020B0604020202020204" pitchFamily="34" charset="0"/>
                <a:cs typeface="Arial" panose="020B0604020202020204" pitchFamily="34" charset="0"/>
              </a:rPr>
              <a:t> đều lớn. </a:t>
            </a:r>
            <a:endParaRPr lang="en-US" dirty="0">
              <a:latin typeface="Arial" panose="020B0604020202020204" pitchFamily="34" charset="0"/>
              <a:cs typeface="Arial" panose="020B0604020202020204" pitchFamily="34" charset="0"/>
            </a:endParaRPr>
          </a:p>
          <a:p>
            <a:pPr>
              <a:lnSpc>
                <a:spcPct val="110000"/>
              </a:lnSpc>
            </a:pPr>
            <a:r>
              <a:rPr lang="vi-VN" dirty="0"/>
              <a:t>Trường hợp tổng quát của F1</a:t>
            </a:r>
            <a:r>
              <a:rPr lang="en-US" dirty="0"/>
              <a:t>-</a:t>
            </a:r>
            <a:r>
              <a:rPr lang="vi-VN" dirty="0"/>
              <a:t>score là</a:t>
            </a:r>
            <a:r>
              <a:rPr lang="en-US" dirty="0"/>
              <a:t>:</a:t>
            </a:r>
          </a:p>
          <a:p>
            <a:pPr>
              <a:lnSpc>
                <a:spcPct val="110000"/>
              </a:lnSpc>
            </a:pPr>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2CEB50F-0A87-41F2-BFA2-38C3CEB22715}"/>
              </a:ext>
            </a:extLst>
          </p:cNvPr>
          <p:cNvPicPr>
            <a:picLocks noChangeAspect="1"/>
          </p:cNvPicPr>
          <p:nvPr/>
        </p:nvPicPr>
        <p:blipFill>
          <a:blip r:embed="rId2"/>
          <a:stretch>
            <a:fillRect/>
          </a:stretch>
        </p:blipFill>
        <p:spPr>
          <a:xfrm>
            <a:off x="3207769" y="3844857"/>
            <a:ext cx="5098201" cy="1049235"/>
          </a:xfrm>
          <a:prstGeom prst="rect">
            <a:avLst/>
          </a:prstGeom>
        </p:spPr>
      </p:pic>
      <p:pic>
        <p:nvPicPr>
          <p:cNvPr id="7" name="Picture 6">
            <a:extLst>
              <a:ext uri="{FF2B5EF4-FFF2-40B4-BE49-F238E27FC236}">
                <a16:creationId xmlns:a16="http://schemas.microsoft.com/office/drawing/2014/main" id="{2D6AF9FE-9E1B-49DD-9419-453F910E2C1C}"/>
              </a:ext>
            </a:extLst>
          </p:cNvPr>
          <p:cNvPicPr>
            <a:picLocks noChangeAspect="1"/>
          </p:cNvPicPr>
          <p:nvPr/>
        </p:nvPicPr>
        <p:blipFill>
          <a:blip r:embed="rId3"/>
          <a:stretch>
            <a:fillRect/>
          </a:stretch>
        </p:blipFill>
        <p:spPr>
          <a:xfrm>
            <a:off x="1302248" y="5017229"/>
            <a:ext cx="8063154" cy="527894"/>
          </a:xfrm>
          <a:prstGeom prst="rect">
            <a:avLst/>
          </a:prstGeom>
        </p:spPr>
      </p:pic>
    </p:spTree>
    <p:extLst>
      <p:ext uri="{BB962C8B-B14F-4D97-AF65-F5344CB8AC3E}">
        <p14:creationId xmlns:p14="http://schemas.microsoft.com/office/powerpoint/2010/main" val="334959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146407-B636-40A7-8324-23A8EBB61BE5}"/>
              </a:ext>
            </a:extLst>
          </p:cNvPr>
          <p:cNvSpPr>
            <a:spLocks noGrp="1"/>
          </p:cNvSpPr>
          <p:nvPr>
            <p:ph type="title"/>
          </p:nvPr>
        </p:nvSpPr>
        <p:spPr>
          <a:xfrm>
            <a:off x="1130270" y="953324"/>
            <a:ext cx="9603275" cy="1049235"/>
          </a:xfrm>
        </p:spPr>
        <p:txBody>
          <a:bodyPr>
            <a:normAutofit fontScale="90000"/>
          </a:bodyPr>
          <a:lstStyle/>
          <a:p>
            <a:r>
              <a:rPr lang="en-US" b="1" dirty="0">
                <a:latin typeface="Arial" panose="020B0604020202020204" pitchFamily="34" charset="0"/>
                <a:cs typeface="Arial" panose="020B0604020202020204" pitchFamily="34" charset="0"/>
              </a:rPr>
              <a:t>* </a:t>
            </a:r>
            <a:r>
              <a:rPr lang="en-US" b="1" dirty="0"/>
              <a:t>Precision-recall </a:t>
            </a:r>
            <a:r>
              <a:rPr lang="en-US" b="1" dirty="0" err="1"/>
              <a:t>cho</a:t>
            </a:r>
            <a:r>
              <a:rPr lang="en-US" b="1" dirty="0"/>
              <a:t> </a:t>
            </a:r>
            <a:r>
              <a:rPr lang="en-US" b="1" dirty="0" err="1"/>
              <a:t>bài</a:t>
            </a:r>
            <a:r>
              <a:rPr lang="en-US" b="1" dirty="0"/>
              <a:t> </a:t>
            </a:r>
            <a:r>
              <a:rPr lang="en-US" b="1" dirty="0" err="1"/>
              <a:t>toán</a:t>
            </a:r>
            <a:r>
              <a:rPr lang="en-US" b="1" dirty="0"/>
              <a:t> </a:t>
            </a:r>
            <a:r>
              <a:rPr lang="en-US" b="1" dirty="0" err="1"/>
              <a:t>phân</a:t>
            </a:r>
            <a:r>
              <a:rPr lang="en-US" b="1" dirty="0"/>
              <a:t> </a:t>
            </a:r>
            <a:r>
              <a:rPr lang="en-US" b="1" dirty="0" err="1"/>
              <a:t>lớp</a:t>
            </a:r>
            <a:r>
              <a:rPr lang="en-US" b="1" dirty="0"/>
              <a:t> </a:t>
            </a:r>
            <a:r>
              <a:rPr lang="en-US" b="1" dirty="0" err="1"/>
              <a:t>nhiều</a:t>
            </a:r>
            <a:r>
              <a:rPr lang="en-US" b="1" dirty="0"/>
              <a:t> </a:t>
            </a:r>
            <a:r>
              <a:rPr lang="en-US" b="1" dirty="0" err="1"/>
              <a:t>lớp</a:t>
            </a:r>
            <a:br>
              <a:rPr lang="en-US" b="1" dirty="0"/>
            </a:br>
            <a:br>
              <a:rPr lang="en-US" b="1" dirty="0"/>
            </a:br>
            <a:endParaRPr lang="en-US" b="1"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5226599E-F18B-4C81-80DA-F4D9A378560E}"/>
              </a:ext>
            </a:extLst>
          </p:cNvPr>
          <p:cNvPicPr>
            <a:picLocks noGrp="1" noChangeAspect="1"/>
          </p:cNvPicPr>
          <p:nvPr>
            <p:ph idx="1"/>
          </p:nvPr>
        </p:nvPicPr>
        <p:blipFill>
          <a:blip r:embed="rId2"/>
          <a:stretch>
            <a:fillRect/>
          </a:stretch>
        </p:blipFill>
        <p:spPr>
          <a:xfrm>
            <a:off x="1239047" y="2083670"/>
            <a:ext cx="4211395" cy="1569464"/>
          </a:xfrm>
          <a:prstGeom prst="rect">
            <a:avLst/>
          </a:prstGeom>
        </p:spPr>
      </p:pic>
      <p:sp>
        <p:nvSpPr>
          <p:cNvPr id="6" name="TextBox 5">
            <a:extLst>
              <a:ext uri="{FF2B5EF4-FFF2-40B4-BE49-F238E27FC236}">
                <a16:creationId xmlns:a16="http://schemas.microsoft.com/office/drawing/2014/main" id="{D5C54FEB-4A15-4ABC-BC07-16562CEC3984}"/>
              </a:ext>
            </a:extLst>
          </p:cNvPr>
          <p:cNvSpPr txBox="1"/>
          <p:nvPr/>
        </p:nvSpPr>
        <p:spPr>
          <a:xfrm>
            <a:off x="1084550" y="1560352"/>
            <a:ext cx="7052771" cy="984885"/>
          </a:xfrm>
          <a:prstGeom prst="rect">
            <a:avLst/>
          </a:prstGeom>
          <a:noFill/>
        </p:spPr>
        <p:txBody>
          <a:bodyPr wrap="square" rtlCol="0">
            <a:spAutoFit/>
          </a:bodyPr>
          <a:lstStyle/>
          <a:p>
            <a:r>
              <a:rPr lang="en-US" sz="2000" b="1" dirty="0"/>
              <a:t>+ Micro-average precision </a:t>
            </a:r>
            <a:r>
              <a:rPr lang="en-US" sz="2000" b="1" dirty="0" err="1"/>
              <a:t>và</a:t>
            </a:r>
            <a:r>
              <a:rPr lang="en-US" sz="2000" b="1" dirty="0"/>
              <a:t> Micro-average recall</a:t>
            </a:r>
            <a:br>
              <a:rPr lang="en-US" dirty="0"/>
            </a:br>
            <a:r>
              <a:rPr lang="en-US" sz="2000" b="1" dirty="0"/>
              <a:t> </a:t>
            </a:r>
          </a:p>
          <a:p>
            <a:endParaRPr lang="en-US" dirty="0"/>
          </a:p>
        </p:txBody>
      </p:sp>
      <p:sp>
        <p:nvSpPr>
          <p:cNvPr id="8" name="Rectangle 7">
            <a:extLst>
              <a:ext uri="{FF2B5EF4-FFF2-40B4-BE49-F238E27FC236}">
                <a16:creationId xmlns:a16="http://schemas.microsoft.com/office/drawing/2014/main" id="{DE670626-FAD5-41D2-8A43-2A0D4EE3E5B7}"/>
              </a:ext>
            </a:extLst>
          </p:cNvPr>
          <p:cNvSpPr/>
          <p:nvPr/>
        </p:nvSpPr>
        <p:spPr>
          <a:xfrm>
            <a:off x="5665365" y="2083670"/>
            <a:ext cx="3235354" cy="646331"/>
          </a:xfrm>
          <a:prstGeom prst="rect">
            <a:avLst/>
          </a:prstGeom>
        </p:spPr>
        <p:txBody>
          <a:bodyPr wrap="square">
            <a:spAutoFit/>
          </a:bodyPr>
          <a:lstStyle/>
          <a:p>
            <a:r>
              <a:rPr lang="en-US" dirty="0">
                <a:solidFill>
                  <a:srgbClr val="000000"/>
                </a:solidFill>
              </a:rPr>
              <a:t>- </a:t>
            </a:r>
            <a:r>
              <a:rPr lang="vi-VN" dirty="0">
                <a:solidFill>
                  <a:srgbClr val="000000"/>
                </a:solidFill>
              </a:rPr>
              <a:t>với TPc,FPc,FNc lần lượt là TP, FP, FN của class c.</a:t>
            </a:r>
            <a:endParaRPr lang="en-US" dirty="0"/>
          </a:p>
        </p:txBody>
      </p:sp>
      <p:sp>
        <p:nvSpPr>
          <p:cNvPr id="9" name="TextBox 8">
            <a:extLst>
              <a:ext uri="{FF2B5EF4-FFF2-40B4-BE49-F238E27FC236}">
                <a16:creationId xmlns:a16="http://schemas.microsoft.com/office/drawing/2014/main" id="{9B74BC3E-094C-4F70-B130-086455CB5344}"/>
              </a:ext>
            </a:extLst>
          </p:cNvPr>
          <p:cNvSpPr txBox="1"/>
          <p:nvPr/>
        </p:nvSpPr>
        <p:spPr>
          <a:xfrm>
            <a:off x="1084549" y="3820321"/>
            <a:ext cx="9242299" cy="1261884"/>
          </a:xfrm>
          <a:prstGeom prst="rect">
            <a:avLst/>
          </a:prstGeom>
          <a:noFill/>
        </p:spPr>
        <p:txBody>
          <a:bodyPr wrap="square" rtlCol="0">
            <a:spAutoFit/>
          </a:bodyPr>
          <a:lstStyle/>
          <a:p>
            <a:r>
              <a:rPr lang="en-US" sz="2000" b="1" dirty="0"/>
              <a:t>+ Macro-average precision </a:t>
            </a:r>
            <a:r>
              <a:rPr lang="en-US" sz="2000" b="1" dirty="0" err="1"/>
              <a:t>và</a:t>
            </a:r>
            <a:r>
              <a:rPr lang="en-US" sz="2000" b="1" dirty="0"/>
              <a:t> Macro-average </a:t>
            </a:r>
            <a:r>
              <a:rPr lang="en-US" sz="2000" b="1" dirty="0" err="1"/>
              <a:t>recall:</a:t>
            </a:r>
            <a:r>
              <a:rPr lang="en-US" dirty="0" err="1"/>
              <a:t>là</a:t>
            </a:r>
            <a:r>
              <a:rPr lang="en-US" dirty="0"/>
              <a:t> </a:t>
            </a:r>
            <a:r>
              <a:rPr lang="en-US" dirty="0" err="1"/>
              <a:t>trung</a:t>
            </a:r>
            <a:r>
              <a:rPr lang="en-US" dirty="0"/>
              <a:t> </a:t>
            </a:r>
            <a:r>
              <a:rPr lang="en-US" dirty="0" err="1"/>
              <a:t>bình</a:t>
            </a:r>
            <a:r>
              <a:rPr lang="en-US" dirty="0"/>
              <a:t> </a:t>
            </a:r>
            <a:r>
              <a:rPr lang="en-US" dirty="0" err="1"/>
              <a:t>cộng</a:t>
            </a:r>
            <a:r>
              <a:rPr lang="en-US" dirty="0"/>
              <a:t> </a:t>
            </a:r>
            <a:r>
              <a:rPr lang="en-US" dirty="0" err="1"/>
              <a:t>của</a:t>
            </a:r>
            <a:r>
              <a:rPr lang="en-US" dirty="0"/>
              <a:t> </a:t>
            </a:r>
            <a:r>
              <a:rPr lang="en-US" dirty="0" err="1"/>
              <a:t>các</a:t>
            </a:r>
            <a:r>
              <a:rPr lang="en-US" dirty="0"/>
              <a:t> precision, recall </a:t>
            </a:r>
            <a:r>
              <a:rPr lang="en-US" dirty="0" err="1"/>
              <a:t>cho</a:t>
            </a:r>
            <a:r>
              <a:rPr lang="en-US" dirty="0"/>
              <a:t> </a:t>
            </a:r>
            <a:r>
              <a:rPr lang="en-US" dirty="0" err="1"/>
              <a:t>từng</a:t>
            </a:r>
            <a:r>
              <a:rPr lang="en-US" dirty="0"/>
              <a:t> </a:t>
            </a:r>
            <a:r>
              <a:rPr lang="en-US" dirty="0" err="1"/>
              <a:t>lớp</a:t>
            </a:r>
            <a:r>
              <a:rPr lang="en-US" dirty="0"/>
              <a:t>.</a:t>
            </a:r>
            <a:br>
              <a:rPr lang="en-US" dirty="0"/>
            </a:br>
            <a:r>
              <a:rPr lang="en-US" sz="2000" b="1" dirty="0"/>
              <a:t> </a:t>
            </a:r>
          </a:p>
          <a:p>
            <a:endParaRPr lang="en-US" dirty="0"/>
          </a:p>
        </p:txBody>
      </p:sp>
    </p:spTree>
    <p:extLst>
      <p:ext uri="{BB962C8B-B14F-4D97-AF65-F5344CB8AC3E}">
        <p14:creationId xmlns:p14="http://schemas.microsoft.com/office/powerpoint/2010/main" val="388996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02E16E-EF04-498B-8337-5E90CCEBF9A7}"/>
              </a:ext>
            </a:extLst>
          </p:cNvPr>
          <p:cNvSpPr>
            <a:spLocks noGrp="1"/>
          </p:cNvSpPr>
          <p:nvPr>
            <p:ph type="title"/>
          </p:nvPr>
        </p:nvSpPr>
        <p:spPr>
          <a:xfrm>
            <a:off x="1130270" y="953324"/>
            <a:ext cx="9603275" cy="1049235"/>
          </a:xfrm>
        </p:spPr>
        <p:txBody>
          <a:bodyPr>
            <a:normAutofit/>
          </a:bodyPr>
          <a:lstStyle/>
          <a:p>
            <a:r>
              <a:rPr lang="en-US" b="1" dirty="0">
                <a:latin typeface="Arial" panose="020B0604020202020204" pitchFamily="34" charset="0"/>
                <a:cs typeface="Arial" panose="020B0604020202020204" pitchFamily="34" charset="0"/>
              </a:rPr>
              <a:t>5. </a:t>
            </a:r>
            <a:r>
              <a:rPr lang="en-US" b="1" dirty="0"/>
              <a:t>Cross Entropy</a:t>
            </a:r>
            <a:br>
              <a:rPr lang="en-US" dirty="0"/>
            </a:b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023C746C-4655-4ACA-B5B8-4848EA197146}"/>
              </a:ext>
            </a:extLst>
          </p:cNvPr>
          <p:cNvSpPr>
            <a:spLocks noGrp="1"/>
          </p:cNvSpPr>
          <p:nvPr>
            <p:ph idx="1"/>
          </p:nvPr>
        </p:nvSpPr>
        <p:spPr>
          <a:xfrm>
            <a:off x="1130269" y="1615440"/>
            <a:ext cx="9603275" cy="3850907"/>
          </a:xfrm>
        </p:spPr>
        <p:txBody>
          <a:bodyPr>
            <a:normAutofit/>
          </a:bodyPr>
          <a:lstStyle/>
          <a:p>
            <a:r>
              <a:rPr lang="en-US" dirty="0"/>
              <a:t>Cross Entropy </a:t>
            </a:r>
            <a:r>
              <a:rPr lang="en-US" dirty="0" err="1"/>
              <a:t>th</a:t>
            </a:r>
            <a:r>
              <a:rPr lang="vi-VN" dirty="0"/>
              <a:t>ư</a:t>
            </a:r>
            <a:r>
              <a:rPr lang="en-US" dirty="0" err="1"/>
              <a:t>ờng</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đo</a:t>
            </a:r>
            <a:r>
              <a:rPr lang="en-US" dirty="0"/>
              <a:t> </a:t>
            </a:r>
            <a:r>
              <a:rPr lang="en-US" dirty="0" err="1"/>
              <a:t>khoảng</a:t>
            </a:r>
            <a:r>
              <a:rPr lang="en-US" dirty="0"/>
              <a:t> </a:t>
            </a:r>
            <a:r>
              <a:rPr lang="en-US" dirty="0" err="1"/>
              <a:t>cách</a:t>
            </a:r>
            <a:r>
              <a:rPr lang="en-US" dirty="0"/>
              <a:t> </a:t>
            </a:r>
            <a:r>
              <a:rPr lang="en-US" dirty="0" err="1"/>
              <a:t>giữa</a:t>
            </a:r>
            <a:r>
              <a:rPr lang="en-US" dirty="0"/>
              <a:t> 2 </a:t>
            </a:r>
            <a:r>
              <a:rPr lang="en-US" dirty="0" err="1"/>
              <a:t>phân</a:t>
            </a:r>
            <a:r>
              <a:rPr lang="en-US" dirty="0"/>
              <a:t> </a:t>
            </a:r>
            <a:r>
              <a:rPr lang="en-US" dirty="0" err="1"/>
              <a:t>phối</a:t>
            </a:r>
            <a:r>
              <a:rPr lang="en-US" dirty="0"/>
              <a:t>(distributions)</a:t>
            </a:r>
          </a:p>
          <a:p>
            <a:r>
              <a:rPr lang="en-US" i="1" dirty="0" err="1"/>
              <a:t>Khoảng</a:t>
            </a:r>
            <a:r>
              <a:rPr lang="en-US" i="1" dirty="0"/>
              <a:t> </a:t>
            </a:r>
            <a:r>
              <a:rPr lang="en-US" i="1" dirty="0" err="1"/>
              <a:t>cách</a:t>
            </a:r>
            <a:r>
              <a:rPr lang="en-US" dirty="0"/>
              <a:t> </a:t>
            </a:r>
            <a:r>
              <a:rPr lang="en-US" dirty="0" err="1"/>
              <a:t>giữa</a:t>
            </a:r>
            <a:r>
              <a:rPr lang="en-US" dirty="0"/>
              <a:t> </a:t>
            </a:r>
            <a:r>
              <a:rPr lang="en-US" dirty="0" err="1"/>
              <a:t>hai</a:t>
            </a:r>
            <a:r>
              <a:rPr lang="en-US" dirty="0"/>
              <a:t> </a:t>
            </a:r>
            <a:r>
              <a:rPr lang="en-US" dirty="0" err="1"/>
              <a:t>phân</a:t>
            </a:r>
            <a:r>
              <a:rPr lang="en-US" dirty="0"/>
              <a:t> </a:t>
            </a:r>
            <a:r>
              <a:rPr lang="en-US" dirty="0" err="1"/>
              <a:t>phối</a:t>
            </a:r>
            <a:r>
              <a:rPr lang="en-US" dirty="0"/>
              <a:t> </a:t>
            </a:r>
            <a:r>
              <a:rPr lang="en-US" dirty="0" err="1"/>
              <a:t>nhỏ</a:t>
            </a:r>
            <a:r>
              <a:rPr lang="en-US" dirty="0"/>
              <a:t> </a:t>
            </a:r>
            <a:r>
              <a:rPr lang="en-US" dirty="0" err="1"/>
              <a:t>đồng</a:t>
            </a:r>
            <a:r>
              <a:rPr lang="en-US" dirty="0"/>
              <a:t> </a:t>
            </a:r>
            <a:r>
              <a:rPr lang="en-US" dirty="0" err="1"/>
              <a:t>nghĩa</a:t>
            </a:r>
            <a:r>
              <a:rPr lang="en-US" dirty="0"/>
              <a:t> </a:t>
            </a:r>
            <a:r>
              <a:rPr lang="en-US" dirty="0" err="1"/>
              <a:t>với</a:t>
            </a:r>
            <a:r>
              <a:rPr lang="en-US" dirty="0"/>
              <a:t> </a:t>
            </a:r>
            <a:r>
              <a:rPr lang="en-US" dirty="0" err="1"/>
              <a:t>việc</a:t>
            </a:r>
            <a:r>
              <a:rPr lang="en-US" dirty="0"/>
              <a:t> </a:t>
            </a:r>
            <a:r>
              <a:rPr lang="en-US" dirty="0" err="1"/>
              <a:t>hai</a:t>
            </a:r>
            <a:r>
              <a:rPr lang="en-US" dirty="0"/>
              <a:t> </a:t>
            </a:r>
            <a:r>
              <a:rPr lang="en-US" dirty="0" err="1"/>
              <a:t>phân</a:t>
            </a:r>
            <a:r>
              <a:rPr lang="en-US" dirty="0"/>
              <a:t> </a:t>
            </a:r>
            <a:r>
              <a:rPr lang="en-US" dirty="0" err="1"/>
              <a:t>phối</a:t>
            </a:r>
            <a:r>
              <a:rPr lang="en-US" dirty="0"/>
              <a:t> </a:t>
            </a:r>
            <a:r>
              <a:rPr lang="en-US" dirty="0" err="1"/>
              <a:t>đó</a:t>
            </a:r>
            <a:r>
              <a:rPr lang="en-US" dirty="0"/>
              <a:t> </a:t>
            </a:r>
            <a:r>
              <a:rPr lang="en-US" dirty="0" err="1"/>
              <a:t>rất</a:t>
            </a:r>
            <a:r>
              <a:rPr lang="en-US" dirty="0"/>
              <a:t> </a:t>
            </a:r>
            <a:r>
              <a:rPr lang="en-US" dirty="0" err="1"/>
              <a:t>gần</a:t>
            </a:r>
            <a:r>
              <a:rPr lang="en-US" dirty="0"/>
              <a:t> </a:t>
            </a:r>
            <a:r>
              <a:rPr lang="en-US" dirty="0" err="1"/>
              <a:t>nhau</a:t>
            </a:r>
            <a:r>
              <a:rPr lang="en-US" dirty="0"/>
              <a:t>.</a:t>
            </a:r>
          </a:p>
          <a:p>
            <a:r>
              <a:rPr lang="en-US" dirty="0" err="1"/>
              <a:t>Ví</a:t>
            </a:r>
            <a:r>
              <a:rPr lang="en-US" dirty="0"/>
              <a:t> </a:t>
            </a:r>
            <a:r>
              <a:rPr lang="en-US" dirty="0" err="1"/>
              <a:t>dụ</a:t>
            </a:r>
            <a:r>
              <a:rPr lang="en-US" dirty="0"/>
              <a:t>:  </a:t>
            </a:r>
            <a:r>
              <a:rPr lang="en-US" dirty="0" err="1"/>
              <a:t>Trong</a:t>
            </a:r>
            <a:r>
              <a:rPr lang="en-US" dirty="0"/>
              <a:t> Logistic Regression: </a:t>
            </a:r>
          </a:p>
          <a:p>
            <a:pPr marL="0" indent="0">
              <a:buNone/>
            </a:pPr>
            <a:r>
              <a:rPr lang="en-US" dirty="0"/>
              <a:t>	</a:t>
            </a:r>
          </a:p>
          <a:p>
            <a:pPr marL="0" indent="0">
              <a:buNone/>
            </a:pPr>
            <a:r>
              <a:rPr lang="en-US" dirty="0"/>
              <a:t>	</a:t>
            </a:r>
            <a:r>
              <a:rPr lang="en-US" dirty="0" err="1"/>
              <a:t>Trong</a:t>
            </a:r>
            <a:r>
              <a:rPr lang="en-US" dirty="0"/>
              <a:t> Decision Tree: </a:t>
            </a:r>
            <a:endParaRPr lang="vi-VN" dirty="0"/>
          </a:p>
        </p:txBody>
      </p:sp>
      <p:pic>
        <p:nvPicPr>
          <p:cNvPr id="6" name="Picture 5">
            <a:extLst>
              <a:ext uri="{FF2B5EF4-FFF2-40B4-BE49-F238E27FC236}">
                <a16:creationId xmlns:a16="http://schemas.microsoft.com/office/drawing/2014/main" id="{AF7911A5-7631-4824-A70F-B0D1EC86B590}"/>
              </a:ext>
            </a:extLst>
          </p:cNvPr>
          <p:cNvPicPr>
            <a:picLocks noChangeAspect="1"/>
          </p:cNvPicPr>
          <p:nvPr/>
        </p:nvPicPr>
        <p:blipFill>
          <a:blip r:embed="rId2"/>
          <a:stretch>
            <a:fillRect/>
          </a:stretch>
        </p:blipFill>
        <p:spPr>
          <a:xfrm>
            <a:off x="5846413" y="3239876"/>
            <a:ext cx="4482376" cy="763163"/>
          </a:xfrm>
          <a:prstGeom prst="rect">
            <a:avLst/>
          </a:prstGeom>
        </p:spPr>
      </p:pic>
      <p:pic>
        <p:nvPicPr>
          <p:cNvPr id="7" name="Picture 6">
            <a:extLst>
              <a:ext uri="{FF2B5EF4-FFF2-40B4-BE49-F238E27FC236}">
                <a16:creationId xmlns:a16="http://schemas.microsoft.com/office/drawing/2014/main" id="{0745FF54-22A9-4A73-A1A0-8BB51CF3C4D4}"/>
              </a:ext>
            </a:extLst>
          </p:cNvPr>
          <p:cNvPicPr>
            <a:picLocks noChangeAspect="1"/>
          </p:cNvPicPr>
          <p:nvPr/>
        </p:nvPicPr>
        <p:blipFill>
          <a:blip r:embed="rId3"/>
          <a:stretch>
            <a:fillRect/>
          </a:stretch>
        </p:blipFill>
        <p:spPr>
          <a:xfrm>
            <a:off x="5055780" y="4168716"/>
            <a:ext cx="2080440" cy="670618"/>
          </a:xfrm>
          <a:prstGeom prst="rect">
            <a:avLst/>
          </a:prstGeom>
        </p:spPr>
      </p:pic>
    </p:spTree>
    <p:extLst>
      <p:ext uri="{BB962C8B-B14F-4D97-AF65-F5344CB8AC3E}">
        <p14:creationId xmlns:p14="http://schemas.microsoft.com/office/powerpoint/2010/main" val="489702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AC9057-490E-4ED4-A493-AFAB4BF254C5}"/>
              </a:ext>
            </a:extLst>
          </p:cNvPr>
          <p:cNvSpPr>
            <a:spLocks noGrp="1"/>
          </p:cNvSpPr>
          <p:nvPr>
            <p:ph type="title"/>
          </p:nvPr>
        </p:nvSpPr>
        <p:spPr>
          <a:xfrm>
            <a:off x="1130270" y="953324"/>
            <a:ext cx="9603275" cy="1049235"/>
          </a:xfrm>
        </p:spPr>
        <p:txBody>
          <a:bodyPr>
            <a:normAutofit/>
          </a:bodyPr>
          <a:lstStyle/>
          <a:p>
            <a:r>
              <a:rPr lang="en-US" b="1" dirty="0">
                <a:latin typeface="Arial" panose="020B0604020202020204" pitchFamily="34" charset="0"/>
                <a:cs typeface="Arial" panose="020B0604020202020204" pitchFamily="34" charset="0"/>
              </a:rPr>
              <a:t>6. </a:t>
            </a:r>
            <a:r>
              <a:rPr lang="en-US" b="1" dirty="0"/>
              <a:t>RMSE</a:t>
            </a: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74F89B6E-9FF1-431C-A33A-A3242944609A}"/>
              </a:ext>
            </a:extLst>
          </p:cNvPr>
          <p:cNvSpPr>
            <a:spLocks noGrp="1"/>
          </p:cNvSpPr>
          <p:nvPr>
            <p:ph idx="1"/>
          </p:nvPr>
        </p:nvSpPr>
        <p:spPr>
          <a:xfrm>
            <a:off x="1130269" y="1615440"/>
            <a:ext cx="9603275" cy="3850907"/>
          </a:xfrm>
        </p:spPr>
        <p:txBody>
          <a:bodyPr>
            <a:normAutofit/>
          </a:bodyPr>
          <a:lstStyle/>
          <a:p>
            <a:r>
              <a:rPr lang="en-US" dirty="0">
                <a:latin typeface="Arial" panose="020B0604020202020204" pitchFamily="34" charset="0"/>
                <a:cs typeface="Arial" panose="020B0604020202020204" pitchFamily="34" charset="0"/>
              </a:rPr>
              <a:t>Root Mean Square Error (RMSE)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Căn bậc 2 của trung bình bình phương sai số</a:t>
            </a:r>
          </a:p>
        </p:txBody>
      </p:sp>
      <p:pic>
        <p:nvPicPr>
          <p:cNvPr id="6" name="Picture 5">
            <a:extLst>
              <a:ext uri="{FF2B5EF4-FFF2-40B4-BE49-F238E27FC236}">
                <a16:creationId xmlns:a16="http://schemas.microsoft.com/office/drawing/2014/main" id="{6D4ED959-6A6E-4034-8DBC-740ACAF09108}"/>
              </a:ext>
            </a:extLst>
          </p:cNvPr>
          <p:cNvPicPr>
            <a:picLocks noChangeAspect="1"/>
          </p:cNvPicPr>
          <p:nvPr/>
        </p:nvPicPr>
        <p:blipFill>
          <a:blip r:embed="rId2"/>
          <a:stretch>
            <a:fillRect/>
          </a:stretch>
        </p:blipFill>
        <p:spPr>
          <a:xfrm>
            <a:off x="2655306" y="2165405"/>
            <a:ext cx="5584454" cy="2727350"/>
          </a:xfrm>
          <a:prstGeom prst="rect">
            <a:avLst/>
          </a:prstGeom>
        </p:spPr>
      </p:pic>
    </p:spTree>
    <p:extLst>
      <p:ext uri="{BB962C8B-B14F-4D97-AF65-F5344CB8AC3E}">
        <p14:creationId xmlns:p14="http://schemas.microsoft.com/office/powerpoint/2010/main" val="2051590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88C31-790A-43A4-921F-ED4390306659}"/>
              </a:ext>
            </a:extLst>
          </p:cNvPr>
          <p:cNvSpPr>
            <a:spLocks noGrp="1"/>
          </p:cNvSpPr>
          <p:nvPr>
            <p:ph type="title"/>
          </p:nvPr>
        </p:nvSpPr>
        <p:spPr>
          <a:xfrm>
            <a:off x="1130270" y="953324"/>
            <a:ext cx="9603275" cy="1049235"/>
          </a:xfrm>
        </p:spPr>
        <p:txBody>
          <a:bodyPr>
            <a:normAutofit/>
          </a:bodyPr>
          <a:lstStyle/>
          <a:p>
            <a:r>
              <a:rPr lang="en-US" b="1" dirty="0">
                <a:latin typeface="Arial" panose="020B0604020202020204" pitchFamily="34" charset="0"/>
                <a:cs typeface="Arial" panose="020B0604020202020204" pitchFamily="34" charset="0"/>
              </a:rPr>
              <a:t>7. Gini Index</a:t>
            </a:r>
            <a:br>
              <a:rPr lang="en-US" dirty="0"/>
            </a:b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10A2A6C1-C15C-449F-9F66-6DAE189B739B}"/>
              </a:ext>
            </a:extLst>
          </p:cNvPr>
          <p:cNvSpPr>
            <a:spLocks noGrp="1"/>
          </p:cNvSpPr>
          <p:nvPr>
            <p:ph idx="1"/>
          </p:nvPr>
        </p:nvSpPr>
        <p:spPr>
          <a:xfrm>
            <a:off x="1130269" y="1615440"/>
            <a:ext cx="9603275" cy="3850907"/>
          </a:xfrm>
        </p:spPr>
        <p:txBody>
          <a:bodyPr>
            <a:normAutofit fontScale="85000" lnSpcReduction="10000"/>
          </a:bodyPr>
          <a:lstStyle/>
          <a:p>
            <a:r>
              <a:rPr lang="en-US" dirty="0">
                <a:latin typeface="Arial" panose="020B0604020202020204" pitchFamily="34" charset="0"/>
                <a:cs typeface="Arial" panose="020B0604020202020204" pitchFamily="34" charset="0"/>
              </a:rPr>
              <a:t>Gini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1.</a:t>
            </a:r>
          </a:p>
          <a:p>
            <a:pPr marL="457200" indent="-457200">
              <a:buFont typeface="+mj-lt"/>
              <a:buAutoNum type="arabicPeriod"/>
            </a:pPr>
            <a:r>
              <a:rPr lang="vi-VN" dirty="0">
                <a:latin typeface="Arial" panose="020B0604020202020204" pitchFamily="34" charset="0"/>
                <a:cs typeface="Arial" panose="020B0604020202020204" pitchFamily="34" charset="0"/>
              </a:rPr>
              <a:t>Nó áp dụng cho biến mục tiêu là biến phân loại có dạng “Success” và “Failure”</a:t>
            </a:r>
          </a:p>
          <a:p>
            <a:pPr marL="457200" indent="-457200">
              <a:buFont typeface="+mj-lt"/>
              <a:buAutoNum type="arabicPeriod"/>
            </a:pPr>
            <a:r>
              <a:rPr lang="vi-VN" dirty="0">
                <a:latin typeface="Arial" panose="020B0604020202020204" pitchFamily="34" charset="0"/>
                <a:cs typeface="Arial" panose="020B0604020202020204" pitchFamily="34" charset="0"/>
              </a:rPr>
              <a:t>Nó chỉ được dùng cho phân nhánh nhị phân.</a:t>
            </a:r>
          </a:p>
          <a:p>
            <a:pPr marL="457200" indent="-457200">
              <a:buFont typeface="+mj-lt"/>
              <a:buAutoNum type="arabicPeriod"/>
            </a:pPr>
            <a:r>
              <a:rPr lang="vi-VN" dirty="0">
                <a:latin typeface="Arial" panose="020B0604020202020204" pitchFamily="34" charset="0"/>
                <a:cs typeface="Arial" panose="020B0604020202020204" pitchFamily="34" charset="0"/>
              </a:rPr>
              <a:t>Giá trị của Gini càng cao thì tính đồng nhất càng cao</a:t>
            </a:r>
          </a:p>
          <a:p>
            <a:pPr marL="457200" indent="-457200">
              <a:buFont typeface="+mj-lt"/>
              <a:buAutoNum type="arabicPeriod"/>
            </a:pPr>
            <a:r>
              <a:rPr lang="vi-VN" dirty="0">
                <a:latin typeface="Arial" panose="020B0604020202020204" pitchFamily="34" charset="0"/>
                <a:cs typeface="Arial" panose="020B0604020202020204" pitchFamily="34" charset="0"/>
              </a:rPr>
              <a:t>CART(Classification and Regression Tree) sử dụng Gini cho phân lớp nhị phân</a:t>
            </a:r>
          </a:p>
          <a:p>
            <a:r>
              <a:rPr lang="vi-VN" b="1" dirty="0">
                <a:latin typeface="Arial" panose="020B0604020202020204" pitchFamily="34" charset="0"/>
                <a:cs typeface="Arial" panose="020B0604020202020204" pitchFamily="34" charset="0"/>
              </a:rPr>
              <a:t>Các bước để tính chỉ số Gini</a:t>
            </a:r>
            <a:endParaRPr lang="vi-VN"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Tính Gini cho sub-node bằng cách tính tổng bình phương xác suất của “succsess” và “failure” (p2+q2)</a:t>
            </a:r>
          </a:p>
          <a:p>
            <a:r>
              <a:rPr lang="vi-VN" dirty="0">
                <a:latin typeface="Arial" panose="020B0604020202020204" pitchFamily="34" charset="0"/>
                <a:cs typeface="Arial" panose="020B0604020202020204" pitchFamily="34" charset="0"/>
              </a:rPr>
              <a:t>Tính trọng số Gini cho việc phân nhánh</a:t>
            </a:r>
          </a:p>
          <a:p>
            <a:pPr marL="0" indent="0">
              <a:buNone/>
            </a:pPr>
            <a:endParaRPr lang="vi-V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AD9415A-DB6B-4078-A432-9984F2A48534}"/>
              </a:ext>
            </a:extLst>
          </p:cNvPr>
          <p:cNvPicPr>
            <a:picLocks noChangeAspect="1"/>
          </p:cNvPicPr>
          <p:nvPr/>
        </p:nvPicPr>
        <p:blipFill>
          <a:blip r:embed="rId2"/>
          <a:stretch>
            <a:fillRect/>
          </a:stretch>
        </p:blipFill>
        <p:spPr>
          <a:xfrm>
            <a:off x="2223740" y="4689181"/>
            <a:ext cx="775882" cy="332521"/>
          </a:xfrm>
          <a:prstGeom prst="rect">
            <a:avLst/>
          </a:prstGeom>
        </p:spPr>
      </p:pic>
    </p:spTree>
    <p:extLst>
      <p:ext uri="{BB962C8B-B14F-4D97-AF65-F5344CB8AC3E}">
        <p14:creationId xmlns:p14="http://schemas.microsoft.com/office/powerpoint/2010/main" val="159748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51D72F-F0B4-4C37-BFBB-8D448182DFAC}"/>
              </a:ext>
            </a:extLst>
          </p:cNvPr>
          <p:cNvSpPr>
            <a:spLocks noGrp="1"/>
          </p:cNvSpPr>
          <p:nvPr>
            <p:ph type="title"/>
          </p:nvPr>
        </p:nvSpPr>
        <p:spPr>
          <a:xfrm>
            <a:off x="1130270" y="953324"/>
            <a:ext cx="9603275" cy="1049235"/>
          </a:xfrm>
        </p:spPr>
        <p:txBody>
          <a:bodyPr>
            <a:normAutofit/>
          </a:bodyPr>
          <a:lstStyle/>
          <a:p>
            <a:r>
              <a:rPr lang="en-US" b="1" dirty="0">
                <a:latin typeface="Arial" panose="020B0604020202020204" pitchFamily="34" charset="0"/>
                <a:cs typeface="Arial" panose="020B0604020202020204" pitchFamily="34" charset="0"/>
              </a:rPr>
              <a:t>8. R-square</a:t>
            </a:r>
            <a:br>
              <a:rPr lang="en-US" dirty="0"/>
            </a:b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F056024A-A06E-4586-A467-48FC7A3ED543}"/>
              </a:ext>
            </a:extLst>
          </p:cNvPr>
          <p:cNvSpPr>
            <a:spLocks noGrp="1"/>
          </p:cNvSpPr>
          <p:nvPr>
            <p:ph idx="1"/>
          </p:nvPr>
        </p:nvSpPr>
        <p:spPr>
          <a:xfrm>
            <a:off x="1130269" y="1615440"/>
            <a:ext cx="9603275" cy="3850907"/>
          </a:xfrm>
        </p:spPr>
        <p:txBody>
          <a:bodyPr>
            <a:normAutofit/>
          </a:bodyPr>
          <a:lstStyle/>
          <a:p>
            <a:r>
              <a:rPr lang="en-US" dirty="0">
                <a:latin typeface="Arial" panose="020B0604020202020204" pitchFamily="34" charset="0"/>
                <a:cs typeface="Arial" panose="020B0604020202020204" pitchFamily="34" charset="0"/>
              </a:rPr>
              <a:t>R-square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tuyến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p>
          <a:p>
            <a:r>
              <a:rPr lang="vi-VN" dirty="0"/>
              <a:t>Công thức tính hệ số R bình phương xuất phát từ ý tưởng: toàn bộ sự biến thiên của biến phụ thuộc được chia làm hai phần: phần biến thiên do hồi quy và phần biến thiên không do hồi quy( còn gọi là phần dư).</a:t>
            </a:r>
            <a:endParaRPr lang="vi-V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372C2A5-9F46-4F23-913F-B32657A34502}"/>
              </a:ext>
            </a:extLst>
          </p:cNvPr>
          <p:cNvPicPr>
            <a:picLocks noChangeAspect="1"/>
          </p:cNvPicPr>
          <p:nvPr/>
        </p:nvPicPr>
        <p:blipFill>
          <a:blip r:embed="rId2"/>
          <a:stretch>
            <a:fillRect/>
          </a:stretch>
        </p:blipFill>
        <p:spPr>
          <a:xfrm>
            <a:off x="1550734" y="3525372"/>
            <a:ext cx="2494790" cy="418161"/>
          </a:xfrm>
          <a:prstGeom prst="rect">
            <a:avLst/>
          </a:prstGeom>
        </p:spPr>
      </p:pic>
      <p:pic>
        <p:nvPicPr>
          <p:cNvPr id="7" name="Picture 6">
            <a:extLst>
              <a:ext uri="{FF2B5EF4-FFF2-40B4-BE49-F238E27FC236}">
                <a16:creationId xmlns:a16="http://schemas.microsoft.com/office/drawing/2014/main" id="{F7739C80-F511-4493-96C9-2BD3E106A032}"/>
              </a:ext>
            </a:extLst>
          </p:cNvPr>
          <p:cNvPicPr>
            <a:picLocks noChangeAspect="1"/>
          </p:cNvPicPr>
          <p:nvPr/>
        </p:nvPicPr>
        <p:blipFill>
          <a:blip r:embed="rId3"/>
          <a:stretch>
            <a:fillRect/>
          </a:stretch>
        </p:blipFill>
        <p:spPr>
          <a:xfrm>
            <a:off x="4281431" y="3298568"/>
            <a:ext cx="5852667" cy="1049236"/>
          </a:xfrm>
          <a:prstGeom prst="rect">
            <a:avLst/>
          </a:prstGeom>
        </p:spPr>
      </p:pic>
      <p:sp>
        <p:nvSpPr>
          <p:cNvPr id="8" name="Rectangle 7">
            <a:extLst>
              <a:ext uri="{FF2B5EF4-FFF2-40B4-BE49-F238E27FC236}">
                <a16:creationId xmlns:a16="http://schemas.microsoft.com/office/drawing/2014/main" id="{98D19AB8-BE9B-47A1-B98B-04D818E8DB80}"/>
              </a:ext>
            </a:extLst>
          </p:cNvPr>
          <p:cNvSpPr/>
          <p:nvPr/>
        </p:nvSpPr>
        <p:spPr>
          <a:xfrm>
            <a:off x="1130270" y="4445410"/>
            <a:ext cx="9603274" cy="923330"/>
          </a:xfrm>
          <a:prstGeom prst="rect">
            <a:avLst/>
          </a:prstGeom>
        </p:spPr>
        <p:txBody>
          <a:bodyPr wrap="square">
            <a:spAutoFit/>
          </a:bodyPr>
          <a:lstStyle/>
          <a:p>
            <a:r>
              <a:rPr lang="vi-VN" dirty="0">
                <a:solidFill>
                  <a:srgbClr val="141412"/>
                </a:solidFill>
                <a:latin typeface="arial" panose="020B0604020202020204" pitchFamily="34" charset="0"/>
              </a:rPr>
              <a:t>Giá trị R bình phương dao động từ 0 đến 1. R bình phương càng gần 1 thì mô hình đã xây dựng càng phù hợp với bộ dữ liệu dùng chạy hồi quy. R bình phương càng gần 0 thì mô hình đã xây dựng càng kém phù hợp với bộ dữ liệu dùng chạy hồi quy. </a:t>
            </a:r>
            <a:endParaRPr lang="en-US" dirty="0"/>
          </a:p>
        </p:txBody>
      </p:sp>
    </p:spTree>
    <p:extLst>
      <p:ext uri="{BB962C8B-B14F-4D97-AF65-F5344CB8AC3E}">
        <p14:creationId xmlns:p14="http://schemas.microsoft.com/office/powerpoint/2010/main" val="121717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6D3A48-92BC-4428-994D-8FAD4DEE305E}"/>
              </a:ext>
            </a:extLst>
          </p:cNvPr>
          <p:cNvSpPr>
            <a:spLocks noGrp="1"/>
          </p:cNvSpPr>
          <p:nvPr>
            <p:ph type="title"/>
          </p:nvPr>
        </p:nvSpPr>
        <p:spPr>
          <a:xfrm>
            <a:off x="1130270" y="953324"/>
            <a:ext cx="9603275" cy="1049235"/>
          </a:xfrm>
        </p:spPr>
        <p:txBody>
          <a:bodyPr>
            <a:normAutofit/>
          </a:bodyPr>
          <a:lstStyle/>
          <a:p>
            <a:r>
              <a:rPr lang="en-US" b="1" dirty="0">
                <a:latin typeface="Arial" panose="020B0604020202020204" pitchFamily="34" charset="0"/>
                <a:cs typeface="Arial" panose="020B0604020202020204" pitchFamily="34" charset="0"/>
              </a:rPr>
              <a:t>* R-square </a:t>
            </a:r>
            <a:r>
              <a:rPr lang="en-US" b="1" dirty="0" err="1">
                <a:latin typeface="Arial" panose="020B0604020202020204" pitchFamily="34" charset="0"/>
                <a:cs typeface="Arial" panose="020B0604020202020204" pitchFamily="34" charset="0"/>
              </a:rPr>
              <a:t>hiệu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chỉnh</a:t>
            </a:r>
            <a:br>
              <a:rPr lang="en-US" dirty="0"/>
            </a:b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A3D7CB3A-FF69-4F34-B645-373F9D1F0082}"/>
              </a:ext>
            </a:extLst>
          </p:cNvPr>
          <p:cNvSpPr>
            <a:spLocks noGrp="1"/>
          </p:cNvSpPr>
          <p:nvPr>
            <p:ph idx="1"/>
          </p:nvPr>
        </p:nvSpPr>
        <p:spPr>
          <a:xfrm>
            <a:off x="1130269" y="1615440"/>
            <a:ext cx="9603275" cy="3850907"/>
          </a:xfrm>
        </p:spPr>
        <p:txBody>
          <a:bodyPr>
            <a:normAutofit/>
          </a:bodyPr>
          <a:lstStyle/>
          <a:p>
            <a:r>
              <a:rPr lang="en-US" dirty="0">
                <a:latin typeface="Arial" panose="020B0604020202020204" pitchFamily="34" charset="0"/>
                <a:cs typeface="Arial" panose="020B0604020202020204" pitchFamily="34" charset="0"/>
              </a:rPr>
              <a:t>R-square </a:t>
            </a:r>
            <a:r>
              <a:rPr lang="en-US" dirty="0" err="1">
                <a:latin typeface="Arial" panose="020B0604020202020204" pitchFamily="34" charset="0"/>
                <a:cs typeface="Arial" panose="020B0604020202020204" pitchFamily="34" charset="0"/>
              </a:rPr>
              <a:t>hiêu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tuyến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p>
          <a:p>
            <a:r>
              <a:rPr lang="vi-VN" dirty="0"/>
              <a:t>Công thức tính hệ số R bình phương </a:t>
            </a:r>
            <a:r>
              <a:rPr lang="en-US" dirty="0" err="1"/>
              <a:t>hiệu</a:t>
            </a:r>
            <a:r>
              <a:rPr lang="en-US" dirty="0"/>
              <a:t> </a:t>
            </a:r>
            <a:r>
              <a:rPr lang="en-US" dirty="0" err="1"/>
              <a:t>chỉnh</a:t>
            </a:r>
            <a:r>
              <a:rPr lang="en-US" dirty="0"/>
              <a:t>:</a:t>
            </a:r>
          </a:p>
          <a:p>
            <a:endParaRPr lang="vi-V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A02221B-3454-470A-A885-E1F2853673D5}"/>
              </a:ext>
            </a:extLst>
          </p:cNvPr>
          <p:cNvPicPr>
            <a:picLocks noChangeAspect="1"/>
          </p:cNvPicPr>
          <p:nvPr/>
        </p:nvPicPr>
        <p:blipFill>
          <a:blip r:embed="rId2"/>
          <a:stretch>
            <a:fillRect/>
          </a:stretch>
        </p:blipFill>
        <p:spPr>
          <a:xfrm>
            <a:off x="2340407" y="2644697"/>
            <a:ext cx="4889148" cy="779084"/>
          </a:xfrm>
          <a:prstGeom prst="rect">
            <a:avLst/>
          </a:prstGeom>
        </p:spPr>
      </p:pic>
      <p:pic>
        <p:nvPicPr>
          <p:cNvPr id="7" name="Picture 6">
            <a:extLst>
              <a:ext uri="{FF2B5EF4-FFF2-40B4-BE49-F238E27FC236}">
                <a16:creationId xmlns:a16="http://schemas.microsoft.com/office/drawing/2014/main" id="{DF4BEAA3-8F9B-48C1-9E89-A71FB09DEA4A}"/>
              </a:ext>
            </a:extLst>
          </p:cNvPr>
          <p:cNvPicPr>
            <a:picLocks noChangeAspect="1"/>
          </p:cNvPicPr>
          <p:nvPr/>
        </p:nvPicPr>
        <p:blipFill>
          <a:blip r:embed="rId3"/>
          <a:stretch>
            <a:fillRect/>
          </a:stretch>
        </p:blipFill>
        <p:spPr>
          <a:xfrm>
            <a:off x="7194049" y="2644697"/>
            <a:ext cx="2657544" cy="779084"/>
          </a:xfrm>
          <a:prstGeom prst="rect">
            <a:avLst/>
          </a:prstGeom>
        </p:spPr>
      </p:pic>
      <p:sp>
        <p:nvSpPr>
          <p:cNvPr id="8" name="Rectangle 7">
            <a:extLst>
              <a:ext uri="{FF2B5EF4-FFF2-40B4-BE49-F238E27FC236}">
                <a16:creationId xmlns:a16="http://schemas.microsoft.com/office/drawing/2014/main" id="{D8EAF6C7-1BE4-4899-89DA-580C24F93F05}"/>
              </a:ext>
            </a:extLst>
          </p:cNvPr>
          <p:cNvSpPr/>
          <p:nvPr/>
        </p:nvSpPr>
        <p:spPr>
          <a:xfrm>
            <a:off x="1133555" y="3540893"/>
            <a:ext cx="6096000" cy="1200329"/>
          </a:xfrm>
          <a:prstGeom prst="rect">
            <a:avLst/>
          </a:prstGeom>
        </p:spPr>
        <p:txBody>
          <a:bodyPr>
            <a:spAutoFit/>
          </a:bodyPr>
          <a:lstStyle/>
          <a:p>
            <a:pPr algn="just"/>
            <a:r>
              <a:rPr lang="vi-VN" dirty="0">
                <a:solidFill>
                  <a:srgbClr val="141412"/>
                </a:solidFill>
                <a:latin typeface="arial" panose="020B0604020202020204" pitchFamily="34" charset="0"/>
              </a:rPr>
              <a:t>Trong đó:</a:t>
            </a:r>
            <a:endParaRPr lang="vi-VN" dirty="0">
              <a:solidFill>
                <a:srgbClr val="141412"/>
              </a:solidFill>
            </a:endParaRPr>
          </a:p>
          <a:p>
            <a:pPr algn="just"/>
            <a:r>
              <a:rPr lang="vi-VN" dirty="0">
                <a:solidFill>
                  <a:srgbClr val="141412"/>
                </a:solidFill>
                <a:latin typeface="arial" panose="020B0604020202020204" pitchFamily="34" charset="0"/>
              </a:rPr>
              <a:t>n= số lượng mẫu quan sát.</a:t>
            </a:r>
            <a:endParaRPr lang="vi-VN" dirty="0">
              <a:solidFill>
                <a:srgbClr val="141412"/>
              </a:solidFill>
            </a:endParaRPr>
          </a:p>
          <a:p>
            <a:pPr algn="just"/>
            <a:r>
              <a:rPr lang="vi-VN" dirty="0">
                <a:solidFill>
                  <a:srgbClr val="141412"/>
                </a:solidFill>
                <a:latin typeface="arial" panose="020B0604020202020204" pitchFamily="34" charset="0"/>
              </a:rPr>
              <a:t>k= số tham số của mô hình, bằng số lượng biến độc lập cộng 1</a:t>
            </a:r>
            <a:endParaRPr lang="vi-VN" dirty="0">
              <a:solidFill>
                <a:srgbClr val="141412"/>
              </a:solidFill>
            </a:endParaRPr>
          </a:p>
        </p:txBody>
      </p:sp>
    </p:spTree>
    <p:extLst>
      <p:ext uri="{BB962C8B-B14F-4D97-AF65-F5344CB8AC3E}">
        <p14:creationId xmlns:p14="http://schemas.microsoft.com/office/powerpoint/2010/main" val="356802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B4C0-0571-4A4A-AC2B-848ABB567E4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1. Accuracy (</a:t>
            </a:r>
            <a:r>
              <a:rPr lang="en-US" b="1" dirty="0" err="1">
                <a:latin typeface="Arial" panose="020B0604020202020204" pitchFamily="34" charset="0"/>
                <a:cs typeface="Arial" panose="020B0604020202020204" pitchFamily="34" charset="0"/>
              </a:rPr>
              <a:t>độ</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chính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xác</a:t>
            </a:r>
            <a:r>
              <a:rPr lang="en-US" b="1"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29D88C1D-A2BE-48FA-B728-C33CAC5E64E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Accuracy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số điểm được dự đoán đúng và tổng số điểm trong tập dữ liệu kiểm thử.</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tóan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0, 1, 2</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y_true</a:t>
            </a:r>
            <a:r>
              <a:rPr lang="en-US" dirty="0">
                <a:latin typeface="Arial" panose="020B0604020202020204" pitchFamily="34" charset="0"/>
                <a:cs typeface="Arial" panose="020B0604020202020204" pitchFamily="34" charset="0"/>
              </a:rPr>
              <a:t> =[ 0, 0, 0, 0, 1, 1, 1, 2, 2, 2]</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y_pred</a:t>
            </a:r>
            <a:r>
              <a:rPr lang="en-US" dirty="0">
                <a:latin typeface="Arial" panose="020B0604020202020204" pitchFamily="34" charset="0"/>
                <a:cs typeface="Arial" panose="020B0604020202020204" pitchFamily="34" charset="0"/>
              </a:rPr>
              <a:t>=[ 0, 1, 0, 2, 1, 1, 0, 2, 1, 2]</a:t>
            </a:r>
          </a:p>
          <a:p>
            <a:pPr marL="0" indent="0">
              <a:buNone/>
            </a:pPr>
            <a:r>
              <a:rPr lang="en-US" dirty="0">
                <a:latin typeface="Arial" panose="020B0604020202020204" pitchFamily="34" charset="0"/>
                <a:cs typeface="Arial" panose="020B0604020202020204" pitchFamily="34" charset="0"/>
              </a:rPr>
              <a:t> =&gt; accuracy = 0.6</a:t>
            </a:r>
          </a:p>
        </p:txBody>
      </p:sp>
    </p:spTree>
    <p:extLst>
      <p:ext uri="{BB962C8B-B14F-4D97-AF65-F5344CB8AC3E}">
        <p14:creationId xmlns:p14="http://schemas.microsoft.com/office/powerpoint/2010/main" val="526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B418-11B2-4248-9582-961D998C3F6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2. Confusion matrix (Error matrix)</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3C0E1CE-5E3E-40C8-A559-0657F23929B7}"/>
              </a:ext>
            </a:extLst>
          </p:cNvPr>
          <p:cNvSpPr>
            <a:spLocks noGrp="1"/>
          </p:cNvSpPr>
          <p:nvPr>
            <p:ph idx="1"/>
          </p:nvPr>
        </p:nvSpPr>
        <p:spPr/>
        <p:txBody>
          <a:bodyPr/>
          <a:lstStyle/>
          <a:p>
            <a:r>
              <a:rPr lang="vi-VN" dirty="0"/>
              <a:t>Confusion matrix là một ma trận tổng quát thể hiện kết quả phân loại chính xác và kết quả phân loại sai được tạo ra bởi mô hình phân loại bằng cách so sánh với giá trị thật của biến mục tiê</a:t>
            </a:r>
            <a:r>
              <a:rPr lang="en-US" dirty="0"/>
              <a:t>u</a:t>
            </a:r>
            <a:r>
              <a:rPr lang="vi-VN" dirty="0"/>
              <a:t> (biến phân loại) của dữ liệu </a:t>
            </a:r>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a:t>
            </a:r>
            <a:r>
              <a:rPr lang="en-US" dirty="0"/>
              <a:t>.</a:t>
            </a:r>
          </a:p>
          <a:p>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p>
        </p:txBody>
      </p:sp>
      <p:pic>
        <p:nvPicPr>
          <p:cNvPr id="10" name="Picture 9">
            <a:extLst>
              <a:ext uri="{FF2B5EF4-FFF2-40B4-BE49-F238E27FC236}">
                <a16:creationId xmlns:a16="http://schemas.microsoft.com/office/drawing/2014/main" id="{777DC486-BD17-4A6E-A489-A10D1A85857D}"/>
              </a:ext>
            </a:extLst>
          </p:cNvPr>
          <p:cNvPicPr>
            <a:picLocks noChangeAspect="1"/>
          </p:cNvPicPr>
          <p:nvPr/>
        </p:nvPicPr>
        <p:blipFill>
          <a:blip r:embed="rId2"/>
          <a:stretch>
            <a:fillRect/>
          </a:stretch>
        </p:blipFill>
        <p:spPr>
          <a:xfrm>
            <a:off x="2860451" y="3429000"/>
            <a:ext cx="2880610" cy="1920406"/>
          </a:xfrm>
          <a:prstGeom prst="rect">
            <a:avLst/>
          </a:prstGeom>
        </p:spPr>
      </p:pic>
    </p:spTree>
    <p:extLst>
      <p:ext uri="{BB962C8B-B14F-4D97-AF65-F5344CB8AC3E}">
        <p14:creationId xmlns:p14="http://schemas.microsoft.com/office/powerpoint/2010/main" val="257322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BAA3C8-D2B8-4995-A85F-BAAAF708811C}"/>
              </a:ext>
            </a:extLst>
          </p:cNvPr>
          <p:cNvSpPr>
            <a:spLocks noGrp="1"/>
          </p:cNvSpPr>
          <p:nvPr>
            <p:ph idx="1"/>
          </p:nvPr>
        </p:nvSpPr>
        <p:spPr>
          <a:xfrm>
            <a:off x="1124126" y="897622"/>
            <a:ext cx="9609420" cy="4568723"/>
          </a:xfrm>
        </p:spPr>
        <p:txBody>
          <a:bodyPr/>
          <a:lstStyle/>
          <a:p>
            <a:r>
              <a:rPr lang="vi-VN" dirty="0"/>
              <a:t>Cách biểu diễn trên đây của confusion matrix còn được gọi là </a:t>
            </a:r>
            <a:r>
              <a:rPr lang="vi-VN" i="1" dirty="0"/>
              <a:t>unnormalized confusion matrix</a:t>
            </a:r>
            <a:r>
              <a:rPr lang="vi-VN" dirty="0"/>
              <a:t>, tức ma </a:t>
            </a:r>
            <a:r>
              <a:rPr lang="vi-VN" i="1" dirty="0"/>
              <a:t>confusion matrix</a:t>
            </a:r>
            <a:r>
              <a:rPr lang="vi-VN" dirty="0"/>
              <a:t> chưa chuẩn hoá. Để có cái nhìn rõ hơn, ta có thể dùng </a:t>
            </a:r>
            <a:r>
              <a:rPr lang="vi-VN" i="1" dirty="0"/>
              <a:t>normalized confuion matrix</a:t>
            </a:r>
            <a:r>
              <a:rPr lang="vi-VN" dirty="0"/>
              <a:t>, tức </a:t>
            </a:r>
            <a:r>
              <a:rPr lang="vi-VN" i="1" dirty="0"/>
              <a:t>confusion matrix</a:t>
            </a:r>
            <a:r>
              <a:rPr lang="vi-VN" dirty="0"/>
              <a:t> được chuẩn hoá. Để có </a:t>
            </a:r>
            <a:r>
              <a:rPr lang="vi-VN" i="1" dirty="0"/>
              <a:t>normalized confusion matrix</a:t>
            </a:r>
            <a:r>
              <a:rPr lang="vi-VN" dirty="0"/>
              <a:t>, ta lấy mỗi hàng của </a:t>
            </a:r>
            <a:r>
              <a:rPr lang="vi-VN" i="1" dirty="0"/>
              <a:t>unnormalized confusion matrix</a:t>
            </a:r>
            <a:r>
              <a:rPr lang="vi-VN" dirty="0"/>
              <a:t> sẽ được chia cho tổng các phần tử trên hàng đó. Như vậy, ta có nhận xét rằng tổng các phần tử trên một hàng của </a:t>
            </a:r>
            <a:r>
              <a:rPr lang="vi-VN" i="1" dirty="0"/>
              <a:t>normalized confusion matrix</a:t>
            </a:r>
            <a:r>
              <a:rPr lang="vi-VN" dirty="0"/>
              <a:t> luôn bằng 1.</a:t>
            </a:r>
            <a:endParaRPr lang="en-US" dirty="0"/>
          </a:p>
        </p:txBody>
      </p:sp>
      <p:pic>
        <p:nvPicPr>
          <p:cNvPr id="4" name="Picture 3">
            <a:extLst>
              <a:ext uri="{FF2B5EF4-FFF2-40B4-BE49-F238E27FC236}">
                <a16:creationId xmlns:a16="http://schemas.microsoft.com/office/drawing/2014/main" id="{E8C4B24E-3C7A-48A9-A96C-6154F0743B0F}"/>
              </a:ext>
            </a:extLst>
          </p:cNvPr>
          <p:cNvPicPr>
            <a:picLocks noChangeAspect="1"/>
          </p:cNvPicPr>
          <p:nvPr/>
        </p:nvPicPr>
        <p:blipFill>
          <a:blip r:embed="rId2"/>
          <a:stretch>
            <a:fillRect/>
          </a:stretch>
        </p:blipFill>
        <p:spPr>
          <a:xfrm>
            <a:off x="3709337" y="3172405"/>
            <a:ext cx="5979948" cy="2630158"/>
          </a:xfrm>
          <a:prstGeom prst="rect">
            <a:avLst/>
          </a:prstGeom>
        </p:spPr>
      </p:pic>
    </p:spTree>
    <p:extLst>
      <p:ext uri="{BB962C8B-B14F-4D97-AF65-F5344CB8AC3E}">
        <p14:creationId xmlns:p14="http://schemas.microsoft.com/office/powerpoint/2010/main" val="164999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3E782AB-AE78-45C6-9235-3AB0FF23EB36}"/>
              </a:ext>
            </a:extLst>
          </p:cNvPr>
          <p:cNvSpPr>
            <a:spLocks noGrp="1"/>
          </p:cNvSpPr>
          <p:nvPr>
            <p:ph type="title"/>
          </p:nvPr>
        </p:nvSpPr>
        <p:spPr>
          <a:xfrm>
            <a:off x="1130270" y="953324"/>
            <a:ext cx="9603275" cy="1049235"/>
          </a:xfrm>
        </p:spPr>
        <p:txBody>
          <a:bodyPr/>
          <a:lstStyle/>
          <a:p>
            <a:r>
              <a:rPr lang="en-US" b="1" dirty="0">
                <a:latin typeface="Arial" panose="020B0604020202020204" pitchFamily="34" charset="0"/>
                <a:cs typeface="Arial" panose="020B0604020202020204" pitchFamily="34" charset="0"/>
              </a:rPr>
              <a:t>3. </a:t>
            </a:r>
            <a:r>
              <a:rPr lang="en-US" b="1" dirty="0"/>
              <a:t>True/False Positive/Negative</a:t>
            </a:r>
            <a:br>
              <a:rPr lang="en-US" dirty="0"/>
            </a:br>
            <a:endParaRPr lang="en-US"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09CD13DD-5564-4099-978B-864BC60C4CDA}"/>
              </a:ext>
            </a:extLst>
          </p:cNvPr>
          <p:cNvSpPr>
            <a:spLocks noGrp="1"/>
          </p:cNvSpPr>
          <p:nvPr>
            <p:ph idx="1"/>
          </p:nvPr>
        </p:nvSpPr>
        <p:spPr>
          <a:xfrm>
            <a:off x="1050522" y="1617017"/>
            <a:ext cx="9603275" cy="3294576"/>
          </a:xfrm>
        </p:spPr>
        <p:txBody>
          <a:bodyPr/>
          <a:lstStyle/>
          <a:p>
            <a:r>
              <a:rPr lang="vi-VN" dirty="0"/>
              <a:t>Cách đánh giá này thường được áp dụng cho các bài toán phân lớp có hai lớp dữ liệu. Cụ thể hơn, trong hai lớp dữ liệu này có một lớp </a:t>
            </a:r>
            <a:r>
              <a:rPr lang="vi-VN" i="1" dirty="0"/>
              <a:t>nghiêm trọng</a:t>
            </a:r>
            <a:r>
              <a:rPr lang="vi-VN" dirty="0"/>
              <a:t> hơn lớp kia và cần được dự đoán chính xác.</a:t>
            </a:r>
            <a:endParaRPr lang="en-US" dirty="0"/>
          </a:p>
          <a:p>
            <a:r>
              <a:rPr lang="en-US" dirty="0">
                <a:cs typeface="Arial" panose="020B0604020202020204" pitchFamily="34" charset="0"/>
              </a:rPr>
              <a:t>Ta </a:t>
            </a:r>
            <a:r>
              <a:rPr lang="en-US" dirty="0" err="1">
                <a:cs typeface="Arial" panose="020B0604020202020204" pitchFamily="34" charset="0"/>
              </a:rPr>
              <a:t>định</a:t>
            </a:r>
            <a:r>
              <a:rPr lang="en-US" dirty="0">
                <a:cs typeface="Arial" panose="020B0604020202020204" pitchFamily="34" charset="0"/>
              </a:rPr>
              <a:t> </a:t>
            </a:r>
            <a:r>
              <a:rPr lang="en-US" dirty="0" err="1">
                <a:cs typeface="Arial" panose="020B0604020202020204" pitchFamily="34" charset="0"/>
              </a:rPr>
              <a:t>nghĩa</a:t>
            </a:r>
            <a:r>
              <a:rPr lang="en-US" dirty="0">
                <a:cs typeface="Arial" panose="020B0604020202020204" pitchFamily="34" charset="0"/>
              </a:rPr>
              <a:t> T</a:t>
            </a:r>
            <a:r>
              <a:rPr lang="en-US" i="1" dirty="0"/>
              <a:t>rue Positive (TP), False Positive (FP), True Negative (TN), False Negative (FN)</a:t>
            </a:r>
            <a:endParaRPr lang="en-US" dirty="0">
              <a:cs typeface="Arial" panose="020B0604020202020204" pitchFamily="34" charset="0"/>
            </a:endParaRPr>
          </a:p>
        </p:txBody>
      </p:sp>
      <p:pic>
        <p:nvPicPr>
          <p:cNvPr id="11" name="Picture 10">
            <a:extLst>
              <a:ext uri="{FF2B5EF4-FFF2-40B4-BE49-F238E27FC236}">
                <a16:creationId xmlns:a16="http://schemas.microsoft.com/office/drawing/2014/main" id="{FF7FF58D-04E9-404D-8A4A-F872B672522A}"/>
              </a:ext>
            </a:extLst>
          </p:cNvPr>
          <p:cNvPicPr>
            <a:picLocks noChangeAspect="1"/>
          </p:cNvPicPr>
          <p:nvPr/>
        </p:nvPicPr>
        <p:blipFill>
          <a:blip r:embed="rId2"/>
          <a:stretch>
            <a:fillRect/>
          </a:stretch>
        </p:blipFill>
        <p:spPr>
          <a:xfrm>
            <a:off x="6470086" y="3644068"/>
            <a:ext cx="4336156" cy="1463167"/>
          </a:xfrm>
          <a:prstGeom prst="rect">
            <a:avLst/>
          </a:prstGeom>
        </p:spPr>
      </p:pic>
      <p:pic>
        <p:nvPicPr>
          <p:cNvPr id="12" name="Picture 11">
            <a:extLst>
              <a:ext uri="{FF2B5EF4-FFF2-40B4-BE49-F238E27FC236}">
                <a16:creationId xmlns:a16="http://schemas.microsoft.com/office/drawing/2014/main" id="{D1C1E854-E5FA-45EE-8CD1-5385D2FCAB4D}"/>
              </a:ext>
            </a:extLst>
          </p:cNvPr>
          <p:cNvPicPr>
            <a:picLocks noChangeAspect="1"/>
          </p:cNvPicPr>
          <p:nvPr/>
        </p:nvPicPr>
        <p:blipFill>
          <a:blip r:embed="rId3"/>
          <a:stretch>
            <a:fillRect/>
          </a:stretch>
        </p:blipFill>
        <p:spPr>
          <a:xfrm>
            <a:off x="1649687" y="3659310"/>
            <a:ext cx="4465707" cy="1447925"/>
          </a:xfrm>
          <a:prstGeom prst="rect">
            <a:avLst/>
          </a:prstGeom>
        </p:spPr>
      </p:pic>
      <p:sp>
        <p:nvSpPr>
          <p:cNvPr id="13" name="TextBox 12">
            <a:extLst>
              <a:ext uri="{FF2B5EF4-FFF2-40B4-BE49-F238E27FC236}">
                <a16:creationId xmlns:a16="http://schemas.microsoft.com/office/drawing/2014/main" id="{738F5FB3-9637-4F99-9EF8-3D3DF3579801}"/>
              </a:ext>
            </a:extLst>
          </p:cNvPr>
          <p:cNvSpPr txBox="1"/>
          <p:nvPr/>
        </p:nvSpPr>
        <p:spPr>
          <a:xfrm>
            <a:off x="2135764" y="5107235"/>
            <a:ext cx="3637280" cy="369332"/>
          </a:xfrm>
          <a:prstGeom prst="rect">
            <a:avLst/>
          </a:prstGeom>
          <a:noFill/>
        </p:spPr>
        <p:txBody>
          <a:bodyPr wrap="square" rtlCol="0">
            <a:spAutoFit/>
          </a:bodyPr>
          <a:lstStyle/>
          <a:p>
            <a:r>
              <a:rPr lang="en-US" i="1" dirty="0">
                <a:solidFill>
                  <a:srgbClr val="000000"/>
                </a:solidFill>
                <a:latin typeface="Arial" panose="020B0604020202020204" pitchFamily="34" charset="0"/>
              </a:rPr>
              <a:t>unnormalized </a:t>
            </a:r>
            <a:r>
              <a:rPr lang="vi-VN" i="1" dirty="0"/>
              <a:t>confusion matrix</a:t>
            </a:r>
            <a:endParaRPr lang="en-US" dirty="0"/>
          </a:p>
        </p:txBody>
      </p:sp>
      <p:sp>
        <p:nvSpPr>
          <p:cNvPr id="14" name="Rectangle 13">
            <a:extLst>
              <a:ext uri="{FF2B5EF4-FFF2-40B4-BE49-F238E27FC236}">
                <a16:creationId xmlns:a16="http://schemas.microsoft.com/office/drawing/2014/main" id="{25AE9900-6933-4FE7-B6D5-8E28DABA3CF8}"/>
              </a:ext>
            </a:extLst>
          </p:cNvPr>
          <p:cNvSpPr/>
          <p:nvPr/>
        </p:nvSpPr>
        <p:spPr>
          <a:xfrm>
            <a:off x="7028260" y="5107235"/>
            <a:ext cx="3057247" cy="369332"/>
          </a:xfrm>
          <a:prstGeom prst="rect">
            <a:avLst/>
          </a:prstGeom>
        </p:spPr>
        <p:txBody>
          <a:bodyPr wrap="none">
            <a:spAutoFit/>
          </a:bodyPr>
          <a:lstStyle/>
          <a:p>
            <a:r>
              <a:rPr lang="en-US" i="1" dirty="0">
                <a:solidFill>
                  <a:srgbClr val="000000"/>
                </a:solidFill>
                <a:latin typeface="Arial" panose="020B0604020202020204" pitchFamily="34" charset="0"/>
              </a:rPr>
              <a:t>normalized confusion matrix</a:t>
            </a:r>
            <a:endParaRPr lang="en-US" dirty="0"/>
          </a:p>
        </p:txBody>
      </p:sp>
    </p:spTree>
    <p:extLst>
      <p:ext uri="{BB962C8B-B14F-4D97-AF65-F5344CB8AC3E}">
        <p14:creationId xmlns:p14="http://schemas.microsoft.com/office/powerpoint/2010/main" val="367494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E8EE18-5FAF-4F44-BCE9-E1E7D432648E}"/>
              </a:ext>
            </a:extLst>
          </p:cNvPr>
          <p:cNvSpPr>
            <a:spLocks noGrp="1"/>
          </p:cNvSpPr>
          <p:nvPr>
            <p:ph type="title"/>
          </p:nvPr>
        </p:nvSpPr>
        <p:spPr>
          <a:xfrm>
            <a:off x="1130270" y="953324"/>
            <a:ext cx="9603275" cy="1049235"/>
          </a:xfrm>
        </p:spPr>
        <p:txBody>
          <a:bodyPr>
            <a:normAutofit/>
          </a:bodyPr>
          <a:lstStyle/>
          <a:p>
            <a:r>
              <a:rPr lang="en-US" b="1" dirty="0">
                <a:latin typeface="Arial" panose="020B0604020202020204" pitchFamily="34" charset="0"/>
                <a:cs typeface="Arial" panose="020B0604020202020204" pitchFamily="34" charset="0"/>
              </a:rPr>
              <a:t>* Receiver Operating Characteristic curve</a:t>
            </a:r>
            <a:br>
              <a:rPr lang="en-US" dirty="0"/>
            </a:b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19CD7C4-379D-4DC3-9044-7FA6A025BE79}"/>
              </a:ext>
            </a:extLst>
          </p:cNvPr>
          <p:cNvSpPr>
            <a:spLocks noGrp="1"/>
          </p:cNvSpPr>
          <p:nvPr>
            <p:ph idx="1"/>
          </p:nvPr>
        </p:nvSpPr>
        <p:spPr>
          <a:xfrm>
            <a:off x="1130270" y="1493520"/>
            <a:ext cx="5910610" cy="4257040"/>
          </a:xfrm>
        </p:spPr>
        <p:txBody>
          <a:bodyPr>
            <a:noAutofit/>
          </a:bodyPr>
          <a:lstStyle/>
          <a:p>
            <a:pPr>
              <a:lnSpc>
                <a:spcPct val="110000"/>
              </a:lnSpc>
            </a:pPr>
            <a:r>
              <a:rPr lang="vi-VN" sz="1800" dirty="0"/>
              <a:t>ROC (Receiver operating characteristic) là một đồ thị được sử dụng khá phổ biến trong validation các model phân loại nhị phân. Đường cong này được tạo ra bằng cách biểu diễn tỷ lệ dự báo true positive rate (TPR)</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và</a:t>
            </a:r>
            <a:r>
              <a:rPr lang="vi-VN" sz="1800" dirty="0">
                <a:latin typeface="Arial" panose="020B0604020202020204" pitchFamily="34" charset="0"/>
                <a:cs typeface="Arial" panose="020B0604020202020204" pitchFamily="34" charset="0"/>
              </a:rPr>
              <a:t> </a:t>
            </a:r>
            <a:r>
              <a:rPr lang="vi-VN" sz="1800" dirty="0"/>
              <a:t>dựa trên tỷ lệ dự báo failse positive rate (FPR) tại các ngưỡng Threshold khác nhau.</a:t>
            </a:r>
            <a:endParaRPr lang="en-US" sz="1800" dirty="0"/>
          </a:p>
          <a:p>
            <a:pPr>
              <a:lnSpc>
                <a:spcPct val="110000"/>
              </a:lnSpc>
            </a:pPr>
            <a:r>
              <a:rPr lang="vi-VN" sz="1800" dirty="0"/>
              <a:t>Dựa trên model logistic, sau khi hồi qui chúng ta sẽ thu được các điểm số của biến được dự báo. Nếu thiết lập một điểm</a:t>
            </a:r>
            <a:r>
              <a:rPr lang="en-US" sz="1800" dirty="0"/>
              <a:t> </a:t>
            </a:r>
            <a:r>
              <a:rPr lang="vi-VN" dirty="0"/>
              <a:t>Threshold</a:t>
            </a:r>
            <a:r>
              <a:rPr lang="en-US" sz="1800" dirty="0"/>
              <a:t> </a:t>
            </a:r>
            <a:r>
              <a:rPr lang="vi-VN" sz="1800" dirty="0"/>
              <a:t>cho model ta sẽ có một ngưỡng để đánh giá model dự báo ra kết quả positive hay negative. Đồ thị ROC sẽ biểu diễn với mỗi điểm </a:t>
            </a:r>
            <a:r>
              <a:rPr lang="vi-VN" dirty="0"/>
              <a:t>Threshold</a:t>
            </a:r>
            <a:r>
              <a:rPr lang="vi-VN" sz="1800" dirty="0"/>
              <a:t> ứng với nó sẽ có tỷ lệ Sensitivity và False positive rate là bao nhiêu. </a:t>
            </a:r>
            <a:endParaRPr lang="en-US"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6B26326-A1C0-4E50-B61A-1911CC0C5287}"/>
              </a:ext>
            </a:extLst>
          </p:cNvPr>
          <p:cNvPicPr>
            <a:picLocks noChangeAspect="1"/>
          </p:cNvPicPr>
          <p:nvPr/>
        </p:nvPicPr>
        <p:blipFill>
          <a:blip r:embed="rId2"/>
          <a:stretch>
            <a:fillRect/>
          </a:stretch>
        </p:blipFill>
        <p:spPr>
          <a:xfrm>
            <a:off x="7060869" y="1574800"/>
            <a:ext cx="5118143" cy="4175760"/>
          </a:xfrm>
          <a:prstGeom prst="rect">
            <a:avLst/>
          </a:prstGeom>
        </p:spPr>
      </p:pic>
    </p:spTree>
    <p:extLst>
      <p:ext uri="{BB962C8B-B14F-4D97-AF65-F5344CB8AC3E}">
        <p14:creationId xmlns:p14="http://schemas.microsoft.com/office/powerpoint/2010/main" val="181663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90245-0C82-4486-B702-22E7F198070A}"/>
              </a:ext>
            </a:extLst>
          </p:cNvPr>
          <p:cNvSpPr>
            <a:spLocks noGrp="1"/>
          </p:cNvSpPr>
          <p:nvPr>
            <p:ph idx="1"/>
          </p:nvPr>
        </p:nvSpPr>
        <p:spPr>
          <a:xfrm>
            <a:off x="1130271" y="995680"/>
            <a:ext cx="5641466" cy="4470665"/>
          </a:xfrm>
        </p:spPr>
        <p:txBody>
          <a:bodyPr>
            <a:normAutofit fontScale="92500" lnSpcReduction="10000"/>
          </a:bodyPr>
          <a:lstStyle/>
          <a:p>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TPR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FPR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vi-VN" dirty="0"/>
              <a:t>Threshold</a:t>
            </a:r>
            <a:r>
              <a:rPr lang="en-US" dirty="0"/>
              <a:t>:</a:t>
            </a:r>
          </a:p>
          <a:p>
            <a:r>
              <a:rPr lang="vi-VN" dirty="0"/>
              <a:t>Khi các điểm cutpoint tăng dần thì tỷ lệ </a:t>
            </a:r>
            <a:r>
              <a:rPr lang="en-US" dirty="0">
                <a:latin typeface="Arial" panose="020B0604020202020204" pitchFamily="34" charset="0"/>
                <a:cs typeface="Arial" panose="020B0604020202020204" pitchFamily="34" charset="0"/>
              </a:rPr>
              <a:t>TPR</a:t>
            </a:r>
            <a:r>
              <a:rPr lang="vi-VN" dirty="0"/>
              <a:t> giảm dần do ở mức điểm cao hơn thì số lượng được dự báo là positive có thể giảm trong khi số lượng positive thực tế không đổi</a:t>
            </a:r>
            <a:r>
              <a:rPr lang="en-US" dirty="0"/>
              <a:t> </a:t>
            </a:r>
            <a:r>
              <a:rPr lang="vi-VN" dirty="0"/>
              <a:t> -&gt; </a:t>
            </a:r>
            <a:r>
              <a:rPr lang="en-US" dirty="0">
                <a:latin typeface="Arial" panose="020B0604020202020204" pitchFamily="34" charset="0"/>
                <a:cs typeface="Arial" panose="020B0604020202020204" pitchFamily="34" charset="0"/>
              </a:rPr>
              <a:t>TPR</a:t>
            </a:r>
            <a:r>
              <a:rPr lang="vi-VN" dirty="0"/>
              <a:t> có thể giảm. Đồng thời tỷ lệ </a:t>
            </a:r>
            <a:r>
              <a:rPr lang="en-US" dirty="0">
                <a:latin typeface="Arial" panose="020B0604020202020204" pitchFamily="34" charset="0"/>
                <a:cs typeface="Arial" panose="020B0604020202020204" pitchFamily="34" charset="0"/>
              </a:rPr>
              <a:t>FPR </a:t>
            </a:r>
            <a:r>
              <a:rPr lang="vi-VN" dirty="0"/>
              <a:t>giảm do mức điểm cao hơn thì số lượng dự báo là positive giảm -&gt; số lượng được dự báo sai FP (Failse Positive) có thể giảm -&gt; Tỷ lệ False positive rate giảm. </a:t>
            </a:r>
            <a:endParaRPr lang="en-US" dirty="0"/>
          </a:p>
          <a:p>
            <a:r>
              <a:rPr lang="vi-VN" dirty="0"/>
              <a:t>đồ thị ROC có xu hướng đồng biến giữa </a:t>
            </a:r>
            <a:r>
              <a:rPr lang="en-US" dirty="0">
                <a:latin typeface="Arial" panose="020B0604020202020204" pitchFamily="34" charset="0"/>
                <a:cs typeface="Arial" panose="020B0604020202020204" pitchFamily="34" charset="0"/>
              </a:rPr>
              <a:t>TPR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FPR .</a:t>
            </a:r>
            <a:endParaRPr lang="en-US" dirty="0"/>
          </a:p>
        </p:txBody>
      </p:sp>
      <p:pic>
        <p:nvPicPr>
          <p:cNvPr id="4" name="Picture 3">
            <a:extLst>
              <a:ext uri="{FF2B5EF4-FFF2-40B4-BE49-F238E27FC236}">
                <a16:creationId xmlns:a16="http://schemas.microsoft.com/office/drawing/2014/main" id="{7EBDB445-ABB6-4788-98B6-C13DE90E12F4}"/>
              </a:ext>
            </a:extLst>
          </p:cNvPr>
          <p:cNvPicPr>
            <a:picLocks noChangeAspect="1"/>
          </p:cNvPicPr>
          <p:nvPr/>
        </p:nvPicPr>
        <p:blipFill>
          <a:blip r:embed="rId2"/>
          <a:stretch>
            <a:fillRect/>
          </a:stretch>
        </p:blipFill>
        <p:spPr>
          <a:xfrm>
            <a:off x="6694099" y="1138686"/>
            <a:ext cx="5393214" cy="4327659"/>
          </a:xfrm>
          <a:prstGeom prst="rect">
            <a:avLst/>
          </a:prstGeom>
        </p:spPr>
      </p:pic>
    </p:spTree>
    <p:extLst>
      <p:ext uri="{BB962C8B-B14F-4D97-AF65-F5344CB8AC3E}">
        <p14:creationId xmlns:p14="http://schemas.microsoft.com/office/powerpoint/2010/main" val="344344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78BDDD-46BE-47EE-928A-B57015F1193E}"/>
              </a:ext>
            </a:extLst>
          </p:cNvPr>
          <p:cNvSpPr>
            <a:spLocks noGrp="1"/>
          </p:cNvSpPr>
          <p:nvPr>
            <p:ph type="title"/>
          </p:nvPr>
        </p:nvSpPr>
        <p:spPr>
          <a:xfrm>
            <a:off x="1130270" y="953324"/>
            <a:ext cx="9603275" cy="1049235"/>
          </a:xfrm>
        </p:spPr>
        <p:txBody>
          <a:bodyPr>
            <a:normAutofit/>
          </a:bodyPr>
          <a:lstStyle/>
          <a:p>
            <a:r>
              <a:rPr lang="en-US" b="1" dirty="0">
                <a:latin typeface="Arial" panose="020B0604020202020204" pitchFamily="34" charset="0"/>
                <a:cs typeface="Arial" panose="020B0604020202020204" pitchFamily="34" charset="0"/>
              </a:rPr>
              <a:t>4. </a:t>
            </a:r>
            <a:r>
              <a:rPr lang="en-US" b="1" dirty="0"/>
              <a:t>Precision </a:t>
            </a:r>
            <a:r>
              <a:rPr lang="en-US" b="1" dirty="0" err="1"/>
              <a:t>và</a:t>
            </a:r>
            <a:r>
              <a:rPr lang="en-US" b="1" dirty="0"/>
              <a:t> Recall</a:t>
            </a:r>
            <a:br>
              <a:rPr lang="en-US" dirty="0"/>
            </a:b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63D919D9-4464-48E9-8DEF-C9C74790576D}"/>
              </a:ext>
            </a:extLst>
          </p:cNvPr>
          <p:cNvSpPr>
            <a:spLocks noGrp="1"/>
          </p:cNvSpPr>
          <p:nvPr>
            <p:ph idx="1"/>
          </p:nvPr>
        </p:nvSpPr>
        <p:spPr>
          <a:xfrm>
            <a:off x="1130270" y="1615440"/>
            <a:ext cx="5107970" cy="3850907"/>
          </a:xfrm>
        </p:spPr>
        <p:txBody>
          <a:bodyPr>
            <a:normAutofit fontScale="92500" lnSpcReduction="20000"/>
          </a:bodyPr>
          <a:lstStyle/>
          <a:p>
            <a:r>
              <a:rPr lang="vi-VN" dirty="0"/>
              <a:t> </a:t>
            </a:r>
            <a:r>
              <a:rPr lang="vi-VN" b="1" dirty="0"/>
              <a:t>Precision</a:t>
            </a:r>
            <a:r>
              <a:rPr lang="vi-VN" dirty="0"/>
              <a:t> được định nghĩa là tỉ lệ số điểm </a:t>
            </a:r>
            <a:r>
              <a:rPr lang="vi-VN" b="1" dirty="0"/>
              <a:t>true positive</a:t>
            </a:r>
            <a:r>
              <a:rPr lang="vi-VN" dirty="0"/>
              <a:t> trong số những điểm </a:t>
            </a:r>
            <a:r>
              <a:rPr lang="vi-VN" b="1" dirty="0"/>
              <a:t>được phân loại là </a:t>
            </a:r>
            <a:r>
              <a:rPr lang="vi-VN" b="1" i="1" dirty="0"/>
              <a:t>positive</a:t>
            </a:r>
            <a:r>
              <a:rPr lang="vi-VN" dirty="0"/>
              <a:t> (TP + FP).</a:t>
            </a:r>
          </a:p>
          <a:p>
            <a:r>
              <a:rPr lang="vi-VN" b="1" dirty="0"/>
              <a:t>Recall</a:t>
            </a:r>
            <a:r>
              <a:rPr lang="vi-VN" dirty="0"/>
              <a:t> được định nghĩa là tỉ lệ số điểm </a:t>
            </a:r>
            <a:r>
              <a:rPr lang="vi-VN" b="1" dirty="0"/>
              <a:t>true positive</a:t>
            </a:r>
            <a:r>
              <a:rPr lang="vi-VN" dirty="0"/>
              <a:t> trong số những điểm </a:t>
            </a:r>
            <a:r>
              <a:rPr lang="vi-VN" b="1" dirty="0"/>
              <a:t>thực sự là </a:t>
            </a:r>
            <a:r>
              <a:rPr lang="vi-VN" b="1" i="1" dirty="0"/>
              <a:t>positive</a:t>
            </a:r>
            <a:r>
              <a:rPr lang="vi-VN" dirty="0"/>
              <a:t> (TP + FN).</a:t>
            </a:r>
            <a:endParaRPr lang="en-US" dirty="0"/>
          </a:p>
          <a:p>
            <a:r>
              <a:rPr lang="vi-VN" dirty="0"/>
              <a:t>Precision cao đồng nghĩa với việc độ chính xác của các điểm tìm được là cao. Recall cao đồng nghĩa với việc True Positive Rate cao, tức tỉ lệ bỏ sót các điểm thực sự </a:t>
            </a:r>
            <a:r>
              <a:rPr lang="vi-VN" i="1" dirty="0"/>
              <a:t>positive</a:t>
            </a:r>
            <a:r>
              <a:rPr lang="vi-VN" dirty="0"/>
              <a:t> là thấp.</a:t>
            </a:r>
          </a:p>
        </p:txBody>
      </p:sp>
      <p:pic>
        <p:nvPicPr>
          <p:cNvPr id="6" name="Picture 5">
            <a:extLst>
              <a:ext uri="{FF2B5EF4-FFF2-40B4-BE49-F238E27FC236}">
                <a16:creationId xmlns:a16="http://schemas.microsoft.com/office/drawing/2014/main" id="{C8A2E42F-7305-4D3F-BEAE-BF033A31AD3C}"/>
              </a:ext>
            </a:extLst>
          </p:cNvPr>
          <p:cNvPicPr>
            <a:picLocks noChangeAspect="1"/>
          </p:cNvPicPr>
          <p:nvPr/>
        </p:nvPicPr>
        <p:blipFill>
          <a:blip r:embed="rId2"/>
          <a:stretch>
            <a:fillRect/>
          </a:stretch>
        </p:blipFill>
        <p:spPr>
          <a:xfrm>
            <a:off x="6451602" y="1788160"/>
            <a:ext cx="5236540" cy="3467978"/>
          </a:xfrm>
          <a:prstGeom prst="rect">
            <a:avLst/>
          </a:prstGeom>
        </p:spPr>
      </p:pic>
    </p:spTree>
    <p:extLst>
      <p:ext uri="{BB962C8B-B14F-4D97-AF65-F5344CB8AC3E}">
        <p14:creationId xmlns:p14="http://schemas.microsoft.com/office/powerpoint/2010/main" val="389293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6172E1-D8A2-4199-9CAE-A0C48E9605B0}"/>
              </a:ext>
            </a:extLst>
          </p:cNvPr>
          <p:cNvSpPr>
            <a:spLocks noGrp="1"/>
          </p:cNvSpPr>
          <p:nvPr>
            <p:ph type="title"/>
          </p:nvPr>
        </p:nvSpPr>
        <p:spPr>
          <a:xfrm>
            <a:off x="1130270" y="953324"/>
            <a:ext cx="9603275" cy="1049235"/>
          </a:xfrm>
        </p:spPr>
        <p:txBody>
          <a:bodyPr>
            <a:normAutofit fontScale="90000"/>
          </a:bodyPr>
          <a:lstStyle/>
          <a:p>
            <a:r>
              <a:rPr lang="en-US" b="1" dirty="0">
                <a:latin typeface="Arial" panose="020B0604020202020204" pitchFamily="34" charset="0"/>
                <a:cs typeface="Arial" panose="020B0604020202020204" pitchFamily="34" charset="0"/>
              </a:rPr>
              <a:t>* </a:t>
            </a:r>
            <a:r>
              <a:rPr lang="en-US" b="1" dirty="0"/>
              <a:t>Precision-Recall curve </a:t>
            </a:r>
            <a:r>
              <a:rPr lang="en-US" b="1" dirty="0" err="1"/>
              <a:t>và</a:t>
            </a:r>
            <a:r>
              <a:rPr lang="en-US" b="1" dirty="0"/>
              <a:t> Average precision</a:t>
            </a:r>
            <a:br>
              <a:rPr lang="en-US" b="1" dirty="0"/>
            </a:br>
            <a:br>
              <a:rPr lang="en-US" b="1" dirty="0"/>
            </a:b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2CCFF3AE-505A-4203-82F2-072E0B339719}"/>
              </a:ext>
            </a:extLst>
          </p:cNvPr>
          <p:cNvSpPr>
            <a:spLocks noGrp="1"/>
          </p:cNvSpPr>
          <p:nvPr>
            <p:ph idx="1"/>
          </p:nvPr>
        </p:nvSpPr>
        <p:spPr>
          <a:xfrm>
            <a:off x="1130269" y="1818640"/>
            <a:ext cx="6499891" cy="3931920"/>
          </a:xfrm>
        </p:spPr>
        <p:txBody>
          <a:bodyPr>
            <a:noAutofit/>
          </a:bodyPr>
          <a:lstStyle/>
          <a:p>
            <a:pPr>
              <a:lnSpc>
                <a:spcPct val="110000"/>
              </a:lnSpc>
            </a:pPr>
            <a:r>
              <a:rPr lang="vi-VN" dirty="0"/>
              <a:t>Giả sử có NN ngưỡng để tính precision và recall, với mỗi ngưỡng cho một cặp giá trị precision, recall là Pn,Rn, n=1,2,…,N</a:t>
            </a:r>
            <a:r>
              <a:rPr lang="en-US" dirty="0"/>
              <a:t> </a:t>
            </a:r>
            <a:r>
              <a:rPr lang="vi-VN" dirty="0"/>
              <a:t>Pn,R</a:t>
            </a:r>
            <a:r>
              <a:rPr lang="en-US" dirty="0"/>
              <a:t> </a:t>
            </a:r>
            <a:r>
              <a:rPr lang="vi-VN" dirty="0"/>
              <a:t>Precision-Recall curve được vẽ bằng cách vẽ từng điểm có toạ độ (Rn,Pn</a:t>
            </a:r>
            <a:r>
              <a:rPr lang="en-US" dirty="0"/>
              <a:t>)</a:t>
            </a:r>
            <a:r>
              <a:rPr lang="vi-VN" dirty="0"/>
              <a:t>trên trục toạ độ và nối chúng với nhau. AP được xác định bằng:</a:t>
            </a:r>
            <a:endParaRPr lang="en-US" dirty="0"/>
          </a:p>
        </p:txBody>
      </p:sp>
      <p:pic>
        <p:nvPicPr>
          <p:cNvPr id="6" name="Picture 5">
            <a:extLst>
              <a:ext uri="{FF2B5EF4-FFF2-40B4-BE49-F238E27FC236}">
                <a16:creationId xmlns:a16="http://schemas.microsoft.com/office/drawing/2014/main" id="{E4074F4F-3CDA-4C30-BD81-AC05C35A8B30}"/>
              </a:ext>
            </a:extLst>
          </p:cNvPr>
          <p:cNvPicPr>
            <a:picLocks noChangeAspect="1"/>
          </p:cNvPicPr>
          <p:nvPr/>
        </p:nvPicPr>
        <p:blipFill>
          <a:blip r:embed="rId2"/>
          <a:stretch>
            <a:fillRect/>
          </a:stretch>
        </p:blipFill>
        <p:spPr>
          <a:xfrm>
            <a:off x="4039394" y="3526791"/>
            <a:ext cx="1981372" cy="495343"/>
          </a:xfrm>
          <a:prstGeom prst="rect">
            <a:avLst/>
          </a:prstGeom>
        </p:spPr>
      </p:pic>
      <p:pic>
        <p:nvPicPr>
          <p:cNvPr id="7" name="Picture 6">
            <a:extLst>
              <a:ext uri="{FF2B5EF4-FFF2-40B4-BE49-F238E27FC236}">
                <a16:creationId xmlns:a16="http://schemas.microsoft.com/office/drawing/2014/main" id="{A503575E-A853-4186-B561-A7BE4AFB995E}"/>
              </a:ext>
            </a:extLst>
          </p:cNvPr>
          <p:cNvPicPr>
            <a:picLocks noChangeAspect="1"/>
          </p:cNvPicPr>
          <p:nvPr/>
        </p:nvPicPr>
        <p:blipFill>
          <a:blip r:embed="rId3"/>
          <a:stretch>
            <a:fillRect/>
          </a:stretch>
        </p:blipFill>
        <p:spPr>
          <a:xfrm>
            <a:off x="7630160" y="1818640"/>
            <a:ext cx="3887690" cy="3810484"/>
          </a:xfrm>
          <a:prstGeom prst="rect">
            <a:avLst/>
          </a:prstGeom>
        </p:spPr>
      </p:pic>
      <p:pic>
        <p:nvPicPr>
          <p:cNvPr id="8" name="Picture 7">
            <a:extLst>
              <a:ext uri="{FF2B5EF4-FFF2-40B4-BE49-F238E27FC236}">
                <a16:creationId xmlns:a16="http://schemas.microsoft.com/office/drawing/2014/main" id="{57594D35-8BC6-4151-B1B1-B1B35D3A8358}"/>
              </a:ext>
            </a:extLst>
          </p:cNvPr>
          <p:cNvPicPr>
            <a:picLocks noChangeAspect="1"/>
          </p:cNvPicPr>
          <p:nvPr/>
        </p:nvPicPr>
        <p:blipFill>
          <a:blip r:embed="rId4"/>
          <a:stretch>
            <a:fillRect/>
          </a:stretch>
        </p:blipFill>
        <p:spPr>
          <a:xfrm>
            <a:off x="1704259" y="2548744"/>
            <a:ext cx="2707112" cy="319131"/>
          </a:xfrm>
          <a:prstGeom prst="rect">
            <a:avLst/>
          </a:prstGeom>
        </p:spPr>
      </p:pic>
      <p:pic>
        <p:nvPicPr>
          <p:cNvPr id="9" name="Picture 8">
            <a:extLst>
              <a:ext uri="{FF2B5EF4-FFF2-40B4-BE49-F238E27FC236}">
                <a16:creationId xmlns:a16="http://schemas.microsoft.com/office/drawing/2014/main" id="{A9CB9862-342F-4D46-B614-2E722EEF631B}"/>
              </a:ext>
            </a:extLst>
          </p:cNvPr>
          <p:cNvPicPr>
            <a:picLocks noChangeAspect="1"/>
          </p:cNvPicPr>
          <p:nvPr/>
        </p:nvPicPr>
        <p:blipFill>
          <a:blip r:embed="rId5"/>
          <a:stretch>
            <a:fillRect/>
          </a:stretch>
        </p:blipFill>
        <p:spPr>
          <a:xfrm>
            <a:off x="1802101" y="3207661"/>
            <a:ext cx="895624" cy="319130"/>
          </a:xfrm>
          <a:prstGeom prst="rect">
            <a:avLst/>
          </a:prstGeom>
        </p:spPr>
      </p:pic>
    </p:spTree>
    <p:extLst>
      <p:ext uri="{BB962C8B-B14F-4D97-AF65-F5344CB8AC3E}">
        <p14:creationId xmlns:p14="http://schemas.microsoft.com/office/powerpoint/2010/main" val="1921093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7483CF1B63FA4AA03D15E9EA85AD57" ma:contentTypeVersion="2" ma:contentTypeDescription="Create a new document." ma:contentTypeScope="" ma:versionID="b6ff9110c9e8dc24fa035b93fb21c0fa">
  <xsd:schema xmlns:xsd="http://www.w3.org/2001/XMLSchema" xmlns:xs="http://www.w3.org/2001/XMLSchema" xmlns:p="http://schemas.microsoft.com/office/2006/metadata/properties" xmlns:ns3="c078926d-f3db-4b74-bbd0-f33b483d4b1e" targetNamespace="http://schemas.microsoft.com/office/2006/metadata/properties" ma:root="true" ma:fieldsID="d57fdfcb2c0255c2e36a488cedb0c80f" ns3:_="">
    <xsd:import namespace="c078926d-f3db-4b74-bbd0-f33b483d4b1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78926d-f3db-4b74-bbd0-f33b483d4b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76297D-C4EE-4B18-88A8-4962194C7D4E}">
  <ds:schemaRefs>
    <ds:schemaRef ds:uri="http://schemas.microsoft.com/office/2006/documentManagement/types"/>
    <ds:schemaRef ds:uri="http://purl.org/dc/dcmitype/"/>
    <ds:schemaRef ds:uri="http://purl.org/dc/term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c078926d-f3db-4b74-bbd0-f33b483d4b1e"/>
    <ds:schemaRef ds:uri="http://www.w3.org/XML/1998/namespace"/>
  </ds:schemaRefs>
</ds:datastoreItem>
</file>

<file path=customXml/itemProps2.xml><?xml version="1.0" encoding="utf-8"?>
<ds:datastoreItem xmlns:ds="http://schemas.openxmlformats.org/officeDocument/2006/customXml" ds:itemID="{D388F155-DAD3-4E25-B5C4-D89FF11CD99A}">
  <ds:schemaRefs>
    <ds:schemaRef ds:uri="http://schemas.microsoft.com/sharepoint/v3/contenttype/forms"/>
  </ds:schemaRefs>
</ds:datastoreItem>
</file>

<file path=customXml/itemProps3.xml><?xml version="1.0" encoding="utf-8"?>
<ds:datastoreItem xmlns:ds="http://schemas.openxmlformats.org/officeDocument/2006/customXml" ds:itemID="{5FE57026-6DD6-426C-8F3D-AE42E30E8E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78926d-f3db-4b74-bbd0-f33b483d4b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133</TotalTime>
  <Words>1311</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vt:lpstr>
      <vt:lpstr>Century Gothic</vt:lpstr>
      <vt:lpstr>Gallery</vt:lpstr>
      <vt:lpstr>CÁC PHƯƠNG PHÁP ĐÁNH GIÁ HỆ THỐNG</vt:lpstr>
      <vt:lpstr>1. Accuracy (độ chính xác)</vt:lpstr>
      <vt:lpstr>2. Confusion matrix (Error matrix) </vt:lpstr>
      <vt:lpstr>PowerPoint Presentation</vt:lpstr>
      <vt:lpstr>3. True/False Positive/Negative </vt:lpstr>
      <vt:lpstr>* Receiver Operating Characteristic curve </vt:lpstr>
      <vt:lpstr>PowerPoint Presentation</vt:lpstr>
      <vt:lpstr>4. Precision và Recall </vt:lpstr>
      <vt:lpstr>* Precision-Recall curve và Average precision  </vt:lpstr>
      <vt:lpstr>* F1-score   </vt:lpstr>
      <vt:lpstr>* Precision-recall cho bài toán phân lớp nhiều lớp  </vt:lpstr>
      <vt:lpstr>5. Cross Entropy </vt:lpstr>
      <vt:lpstr>6. RMSE</vt:lpstr>
      <vt:lpstr>7. Gini Index </vt:lpstr>
      <vt:lpstr>8. R-square </vt:lpstr>
      <vt:lpstr>* R-square hiệu chỉnh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PHƯƠNG PHÁP ĐÁNH GIÁ HỆ THỐNG</dc:title>
  <dc:creator>Kim Van Kien 20166315</dc:creator>
  <cp:lastModifiedBy>Kim Van Kien 20166315</cp:lastModifiedBy>
  <cp:revision>1</cp:revision>
  <dcterms:created xsi:type="dcterms:W3CDTF">2020-03-29T13:47:22Z</dcterms:created>
  <dcterms:modified xsi:type="dcterms:W3CDTF">2020-03-29T16:00:30Z</dcterms:modified>
</cp:coreProperties>
</file>