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9" r:id="rId3"/>
    <p:sldId id="277" r:id="rId4"/>
    <p:sldId id="270" r:id="rId5"/>
    <p:sldId id="272" r:id="rId6"/>
    <p:sldId id="273" r:id="rId7"/>
    <p:sldId id="274" r:id="rId8"/>
    <p:sldId id="276" r:id="rId9"/>
    <p:sldId id="278" r:id="rId10"/>
    <p:sldId id="279" r:id="rId11"/>
    <p:sldId id="280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>
        <p:scale>
          <a:sx n="100" d="100"/>
          <a:sy n="100" d="100"/>
        </p:scale>
        <p:origin x="81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nh Tran" userId="45115575f61cc154" providerId="LiveId" clId="{5A04889D-83C9-410A-9C2F-0961D09970DD}"/>
    <pc:docChg chg="undo custSel addSld modSld">
      <pc:chgData name="Khanh Tran" userId="45115575f61cc154" providerId="LiveId" clId="{5A04889D-83C9-410A-9C2F-0961D09970DD}" dt="2018-11-21T04:45:37.317" v="2292" actId="20577"/>
      <pc:docMkLst>
        <pc:docMk/>
      </pc:docMkLst>
      <pc:sldChg chg="addSp delSp modSp add">
        <pc:chgData name="Khanh Tran" userId="45115575f61cc154" providerId="LiveId" clId="{5A04889D-83C9-410A-9C2F-0961D09970DD}" dt="2018-11-21T02:20:21.133" v="45" actId="732"/>
        <pc:sldMkLst>
          <pc:docMk/>
          <pc:sldMk cId="2993093821" sldId="264"/>
        </pc:sldMkLst>
        <pc:spChg chg="mod">
          <ac:chgData name="Khanh Tran" userId="45115575f61cc154" providerId="LiveId" clId="{5A04889D-83C9-410A-9C2F-0961D09970DD}" dt="2018-11-21T02:17:03.487" v="37" actId="20577"/>
          <ac:spMkLst>
            <pc:docMk/>
            <pc:sldMk cId="2993093821" sldId="264"/>
            <ac:spMk id="2" creationId="{4B4B0133-764C-4829-B9CC-619DE39AD94E}"/>
          </ac:spMkLst>
        </pc:spChg>
        <pc:spChg chg="add del mod">
          <ac:chgData name="Khanh Tran" userId="45115575f61cc154" providerId="LiveId" clId="{5A04889D-83C9-410A-9C2F-0961D09970DD}" dt="2018-11-21T02:19:37.170" v="39" actId="732"/>
          <ac:spMkLst>
            <pc:docMk/>
            <pc:sldMk cId="2993093821" sldId="264"/>
            <ac:spMk id="5" creationId="{D792ABB0-69D8-40B4-8FBF-28B2BFCE6106}"/>
          </ac:spMkLst>
        </pc:spChg>
        <pc:picChg chg="add mod modCrop">
          <ac:chgData name="Khanh Tran" userId="45115575f61cc154" providerId="LiveId" clId="{5A04889D-83C9-410A-9C2F-0961D09970DD}" dt="2018-11-21T02:20:21.133" v="45" actId="732"/>
          <ac:picMkLst>
            <pc:docMk/>
            <pc:sldMk cId="2993093821" sldId="264"/>
            <ac:picMk id="6" creationId="{A8B8895A-B442-4733-BD78-EF8CCA18680E}"/>
          </ac:picMkLst>
        </pc:picChg>
        <pc:picChg chg="del">
          <ac:chgData name="Khanh Tran" userId="45115575f61cc154" providerId="LiveId" clId="{5A04889D-83C9-410A-9C2F-0961D09970DD}" dt="2018-11-21T02:19:34.747" v="38" actId="478"/>
          <ac:picMkLst>
            <pc:docMk/>
            <pc:sldMk cId="2993093821" sldId="264"/>
            <ac:picMk id="7172" creationId="{978D1B8A-4771-4ADE-BA71-A7FBC0D37ED2}"/>
          </ac:picMkLst>
        </pc:picChg>
      </pc:sldChg>
      <pc:sldChg chg="addSp delSp modSp add">
        <pc:chgData name="Khanh Tran" userId="45115575f61cc154" providerId="LiveId" clId="{5A04889D-83C9-410A-9C2F-0961D09970DD}" dt="2018-11-21T02:31:13.851" v="779" actId="1076"/>
        <pc:sldMkLst>
          <pc:docMk/>
          <pc:sldMk cId="3969486034" sldId="265"/>
        </pc:sldMkLst>
        <pc:spChg chg="mod">
          <ac:chgData name="Khanh Tran" userId="45115575f61cc154" providerId="LiveId" clId="{5A04889D-83C9-410A-9C2F-0961D09970DD}" dt="2018-11-21T02:21:19.430" v="88" actId="20577"/>
          <ac:spMkLst>
            <pc:docMk/>
            <pc:sldMk cId="3969486034" sldId="265"/>
            <ac:spMk id="2" creationId="{4B4B0133-764C-4829-B9CC-619DE39AD94E}"/>
          </ac:spMkLst>
        </pc:spChg>
        <pc:spChg chg="mod">
          <ac:chgData name="Khanh Tran" userId="45115575f61cc154" providerId="LiveId" clId="{5A04889D-83C9-410A-9C2F-0961D09970DD}" dt="2018-11-21T02:29:53.897" v="774" actId="20577"/>
          <ac:spMkLst>
            <pc:docMk/>
            <pc:sldMk cId="3969486034" sldId="265"/>
            <ac:spMk id="3" creationId="{A5BD68D6-404E-497E-B6B4-0ECC371BE8F6}"/>
          </ac:spMkLst>
        </pc:spChg>
        <pc:picChg chg="add mod">
          <ac:chgData name="Khanh Tran" userId="45115575f61cc154" providerId="LiveId" clId="{5A04889D-83C9-410A-9C2F-0961D09970DD}" dt="2018-11-21T02:30:05.237" v="777" actId="1076"/>
          <ac:picMkLst>
            <pc:docMk/>
            <pc:sldMk cId="3969486034" sldId="265"/>
            <ac:picMk id="8194" creationId="{C919430C-09AE-4BED-9E97-BAFD4A38B629}"/>
          </ac:picMkLst>
        </pc:picChg>
        <pc:picChg chg="add del">
          <ac:chgData name="Khanh Tran" userId="45115575f61cc154" providerId="LiveId" clId="{5A04889D-83C9-410A-9C2F-0961D09970DD}" dt="2018-11-21T02:31:13.851" v="779" actId="1076"/>
          <ac:picMkLst>
            <pc:docMk/>
            <pc:sldMk cId="3969486034" sldId="265"/>
            <ac:picMk id="8196" creationId="{A38C665D-CE1A-45A2-B8DE-8598E7EA41D8}"/>
          </ac:picMkLst>
        </pc:picChg>
      </pc:sldChg>
      <pc:sldChg chg="addSp delSp modSp add">
        <pc:chgData name="Khanh Tran" userId="45115575f61cc154" providerId="LiveId" clId="{5A04889D-83C9-410A-9C2F-0961D09970DD}" dt="2018-11-21T02:34:18.943" v="874" actId="1076"/>
        <pc:sldMkLst>
          <pc:docMk/>
          <pc:sldMk cId="2557959073" sldId="266"/>
        </pc:sldMkLst>
        <pc:spChg chg="mod">
          <ac:chgData name="Khanh Tran" userId="45115575f61cc154" providerId="LiveId" clId="{5A04889D-83C9-410A-9C2F-0961D09970DD}" dt="2018-11-21T02:31:38.183" v="840" actId="20577"/>
          <ac:spMkLst>
            <pc:docMk/>
            <pc:sldMk cId="2557959073" sldId="266"/>
            <ac:spMk id="2" creationId="{4B4B0133-764C-4829-B9CC-619DE39AD94E}"/>
          </ac:spMkLst>
        </pc:spChg>
        <pc:spChg chg="del mod">
          <ac:chgData name="Khanh Tran" userId="45115575f61cc154" providerId="LiveId" clId="{5A04889D-83C9-410A-9C2F-0961D09970DD}" dt="2018-11-21T02:31:59.128" v="843" actId="1076"/>
          <ac:spMkLst>
            <pc:docMk/>
            <pc:sldMk cId="2557959073" sldId="266"/>
            <ac:spMk id="3" creationId="{A5BD68D6-404E-497E-B6B4-0ECC371BE8F6}"/>
          </ac:spMkLst>
        </pc:spChg>
        <pc:graphicFrameChg chg="add mod modGraphic">
          <ac:chgData name="Khanh Tran" userId="45115575f61cc154" providerId="LiveId" clId="{5A04889D-83C9-410A-9C2F-0961D09970DD}" dt="2018-11-21T02:34:18.943" v="874" actId="1076"/>
          <ac:graphicFrameMkLst>
            <pc:docMk/>
            <pc:sldMk cId="2557959073" sldId="266"/>
            <ac:graphicFrameMk id="5" creationId="{C6AA90E5-3FE0-4CF1-B6F6-104EB80333FA}"/>
          </ac:graphicFrameMkLst>
        </pc:graphicFrameChg>
        <pc:picChg chg="del">
          <ac:chgData name="Khanh Tran" userId="45115575f61cc154" providerId="LiveId" clId="{5A04889D-83C9-410A-9C2F-0961D09970DD}" dt="2018-11-21T02:31:40.818" v="841" actId="478"/>
          <ac:picMkLst>
            <pc:docMk/>
            <pc:sldMk cId="2557959073" sldId="266"/>
            <ac:picMk id="8194" creationId="{C919430C-09AE-4BED-9E97-BAFD4A38B629}"/>
          </ac:picMkLst>
        </pc:picChg>
      </pc:sldChg>
      <pc:sldChg chg="addSp delSp modSp add">
        <pc:chgData name="Khanh Tran" userId="45115575f61cc154" providerId="LiveId" clId="{5A04889D-83C9-410A-9C2F-0961D09970DD}" dt="2018-11-21T03:21:36.315" v="1502" actId="20577"/>
        <pc:sldMkLst>
          <pc:docMk/>
          <pc:sldMk cId="1145644739" sldId="267"/>
        </pc:sldMkLst>
        <pc:spChg chg="mod">
          <ac:chgData name="Khanh Tran" userId="45115575f61cc154" providerId="LiveId" clId="{5A04889D-83C9-410A-9C2F-0961D09970DD}" dt="2018-11-21T02:37:12.379" v="879" actId="20577"/>
          <ac:spMkLst>
            <pc:docMk/>
            <pc:sldMk cId="1145644739" sldId="267"/>
            <ac:spMk id="2" creationId="{4B4B0133-764C-4829-B9CC-619DE39AD94E}"/>
          </ac:spMkLst>
        </pc:spChg>
        <pc:spChg chg="mod">
          <ac:chgData name="Khanh Tran" userId="45115575f61cc154" providerId="LiveId" clId="{5A04889D-83C9-410A-9C2F-0961D09970DD}" dt="2018-11-21T03:21:36.315" v="1502" actId="20577"/>
          <ac:spMkLst>
            <pc:docMk/>
            <pc:sldMk cId="1145644739" sldId="267"/>
            <ac:spMk id="3" creationId="{A5BD68D6-404E-497E-B6B4-0ECC371BE8F6}"/>
          </ac:spMkLst>
        </pc:spChg>
        <pc:graphicFrameChg chg="add del mod">
          <ac:chgData name="Khanh Tran" userId="45115575f61cc154" providerId="LiveId" clId="{5A04889D-83C9-410A-9C2F-0961D09970DD}" dt="2018-11-21T02:45:58.901" v="1394" actId="20577"/>
          <ac:graphicFrameMkLst>
            <pc:docMk/>
            <pc:sldMk cId="1145644739" sldId="267"/>
            <ac:graphicFrameMk id="5" creationId="{2354CE05-39EB-4BFE-8391-AAC2A6B6D388}"/>
          </ac:graphicFrameMkLst>
        </pc:graphicFrameChg>
        <pc:graphicFrameChg chg="add del mod">
          <ac:chgData name="Khanh Tran" userId="45115575f61cc154" providerId="LiveId" clId="{5A04889D-83C9-410A-9C2F-0961D09970DD}" dt="2018-11-21T02:46:11.860" v="1396" actId="20577"/>
          <ac:graphicFrameMkLst>
            <pc:docMk/>
            <pc:sldMk cId="1145644739" sldId="267"/>
            <ac:graphicFrameMk id="6" creationId="{BF839705-3CFD-400D-8DCA-25801369F518}"/>
          </ac:graphicFrameMkLst>
        </pc:graphicFrameChg>
        <pc:picChg chg="add mod">
          <ac:chgData name="Khanh Tran" userId="45115575f61cc154" providerId="LiveId" clId="{5A04889D-83C9-410A-9C2F-0961D09970DD}" dt="2018-11-21T02:46:54.896" v="1402" actId="1076"/>
          <ac:picMkLst>
            <pc:docMk/>
            <pc:sldMk cId="1145644739" sldId="267"/>
            <ac:picMk id="8" creationId="{3D4A1B63-CE46-4AFB-9161-75D8D96A8F75}"/>
          </ac:picMkLst>
        </pc:picChg>
        <pc:picChg chg="del">
          <ac:chgData name="Khanh Tran" userId="45115575f61cc154" providerId="LiveId" clId="{5A04889D-83C9-410A-9C2F-0961D09970DD}" dt="2018-11-21T02:37:14.362" v="880" actId="478"/>
          <ac:picMkLst>
            <pc:docMk/>
            <pc:sldMk cId="1145644739" sldId="267"/>
            <ac:picMk id="8194" creationId="{C919430C-09AE-4BED-9E97-BAFD4A38B629}"/>
          </ac:picMkLst>
        </pc:picChg>
        <pc:picChg chg="add del mod">
          <ac:chgData name="Khanh Tran" userId="45115575f61cc154" providerId="LiveId" clId="{5A04889D-83C9-410A-9C2F-0961D09970DD}" dt="2018-11-21T02:45:52.691" v="1390" actId="478"/>
          <ac:picMkLst>
            <pc:docMk/>
            <pc:sldMk cId="1145644739" sldId="267"/>
            <ac:picMk id="11266" creationId="{6F12C19D-32B4-42A1-A76E-2E986D6005FE}"/>
          </ac:picMkLst>
        </pc:picChg>
      </pc:sldChg>
      <pc:sldChg chg="addSp delSp modSp add">
        <pc:chgData name="Khanh Tran" userId="45115575f61cc154" providerId="LiveId" clId="{5A04889D-83C9-410A-9C2F-0961D09970DD}" dt="2018-11-21T03:53:07.214" v="1711" actId="1076"/>
        <pc:sldMkLst>
          <pc:docMk/>
          <pc:sldMk cId="4096084629" sldId="268"/>
        </pc:sldMkLst>
        <pc:spChg chg="mod">
          <ac:chgData name="Khanh Tran" userId="45115575f61cc154" providerId="LiveId" clId="{5A04889D-83C9-410A-9C2F-0961D09970DD}" dt="2018-11-21T03:40:07.218" v="1550" actId="14100"/>
          <ac:spMkLst>
            <pc:docMk/>
            <pc:sldMk cId="4096084629" sldId="268"/>
            <ac:spMk id="3" creationId="{A5BD68D6-404E-497E-B6B4-0ECC371BE8F6}"/>
          </ac:spMkLst>
        </pc:spChg>
        <pc:spChg chg="add mod">
          <ac:chgData name="Khanh Tran" userId="45115575f61cc154" providerId="LiveId" clId="{5A04889D-83C9-410A-9C2F-0961D09970DD}" dt="2018-11-21T03:49:08.041" v="1565" actId="207"/>
          <ac:spMkLst>
            <pc:docMk/>
            <pc:sldMk cId="4096084629" sldId="268"/>
            <ac:spMk id="6" creationId="{93D860E8-DC10-4A34-9F30-2F2B722A50A4}"/>
          </ac:spMkLst>
        </pc:spChg>
        <pc:spChg chg="add mod">
          <ac:chgData name="Khanh Tran" userId="45115575f61cc154" providerId="LiveId" clId="{5A04889D-83C9-410A-9C2F-0961D09970DD}" dt="2018-11-21T03:49:29.821" v="1568" actId="692"/>
          <ac:spMkLst>
            <pc:docMk/>
            <pc:sldMk cId="4096084629" sldId="268"/>
            <ac:spMk id="7" creationId="{A7E34A9A-45C0-4377-9B0C-78BEDE6E28A6}"/>
          </ac:spMkLst>
        </pc:spChg>
        <pc:spChg chg="add mod">
          <ac:chgData name="Khanh Tran" userId="45115575f61cc154" providerId="LiveId" clId="{5A04889D-83C9-410A-9C2F-0961D09970DD}" dt="2018-11-21T03:49:46.868" v="1571" actId="692"/>
          <ac:spMkLst>
            <pc:docMk/>
            <pc:sldMk cId="4096084629" sldId="268"/>
            <ac:spMk id="9" creationId="{98F80662-DE93-46AB-BAEE-81AE7126D495}"/>
          </ac:spMkLst>
        </pc:spChg>
        <pc:spChg chg="add mod">
          <ac:chgData name="Khanh Tran" userId="45115575f61cc154" providerId="LiveId" clId="{5A04889D-83C9-410A-9C2F-0961D09970DD}" dt="2018-11-21T03:50:06.886" v="1574" actId="692"/>
          <ac:spMkLst>
            <pc:docMk/>
            <pc:sldMk cId="4096084629" sldId="268"/>
            <ac:spMk id="10" creationId="{8101EEC6-9343-4E43-B3A9-C9A893F9F6CC}"/>
          </ac:spMkLst>
        </pc:spChg>
        <pc:spChg chg="add mod">
          <ac:chgData name="Khanh Tran" userId="45115575f61cc154" providerId="LiveId" clId="{5A04889D-83C9-410A-9C2F-0961D09970DD}" dt="2018-11-21T03:53:07.214" v="1711" actId="1076"/>
          <ac:spMkLst>
            <pc:docMk/>
            <pc:sldMk cId="4096084629" sldId="268"/>
            <ac:spMk id="11" creationId="{25AE168A-5985-483A-951D-571B95923ECE}"/>
          </ac:spMkLst>
        </pc:spChg>
        <pc:spChg chg="add mod">
          <ac:chgData name="Khanh Tran" userId="45115575f61cc154" providerId="LiveId" clId="{5A04889D-83C9-410A-9C2F-0961D09970DD}" dt="2018-11-21T03:51:02.260" v="1637" actId="20577"/>
          <ac:spMkLst>
            <pc:docMk/>
            <pc:sldMk cId="4096084629" sldId="268"/>
            <ac:spMk id="12" creationId="{F731FEC7-55AC-4D26-84C5-342AB013D2C7}"/>
          </ac:spMkLst>
        </pc:spChg>
        <pc:spChg chg="add mod">
          <ac:chgData name="Khanh Tran" userId="45115575f61cc154" providerId="LiveId" clId="{5A04889D-83C9-410A-9C2F-0961D09970DD}" dt="2018-11-21T03:52:19.086" v="1700" actId="1076"/>
          <ac:spMkLst>
            <pc:docMk/>
            <pc:sldMk cId="4096084629" sldId="268"/>
            <ac:spMk id="13" creationId="{5F8A5ECB-3C1B-462E-A007-C44A7754C90F}"/>
          </ac:spMkLst>
        </pc:spChg>
        <pc:spChg chg="add mod">
          <ac:chgData name="Khanh Tran" userId="45115575f61cc154" providerId="LiveId" clId="{5A04889D-83C9-410A-9C2F-0961D09970DD}" dt="2018-11-21T03:52:49.793" v="1707" actId="1076"/>
          <ac:spMkLst>
            <pc:docMk/>
            <pc:sldMk cId="4096084629" sldId="268"/>
            <ac:spMk id="14" creationId="{664D6C6C-95B3-45A4-9A4A-FF057FDDB9FE}"/>
          </ac:spMkLst>
        </pc:spChg>
        <pc:picChg chg="add mod">
          <ac:chgData name="Khanh Tran" userId="45115575f61cc154" providerId="LiveId" clId="{5A04889D-83C9-410A-9C2F-0961D09970DD}" dt="2018-11-21T03:38:54.432" v="1548" actId="14100"/>
          <ac:picMkLst>
            <pc:docMk/>
            <pc:sldMk cId="4096084629" sldId="268"/>
            <ac:picMk id="5" creationId="{D208CEA4-41EF-4FA4-98D0-7526AAF37DFC}"/>
          </ac:picMkLst>
        </pc:picChg>
        <pc:picChg chg="del">
          <ac:chgData name="Khanh Tran" userId="45115575f61cc154" providerId="LiveId" clId="{5A04889D-83C9-410A-9C2F-0961D09970DD}" dt="2018-11-21T02:59:16.794" v="1404" actId="478"/>
          <ac:picMkLst>
            <pc:docMk/>
            <pc:sldMk cId="4096084629" sldId="268"/>
            <ac:picMk id="8" creationId="{3D4A1B63-CE46-4AFB-9161-75D8D96A8F75}"/>
          </ac:picMkLst>
        </pc:picChg>
        <pc:cxnChg chg="add mod">
          <ac:chgData name="Khanh Tran" userId="45115575f61cc154" providerId="LiveId" clId="{5A04889D-83C9-410A-9C2F-0961D09970DD}" dt="2018-11-21T03:52:04.720" v="1698" actId="692"/>
          <ac:cxnSpMkLst>
            <pc:docMk/>
            <pc:sldMk cId="4096084629" sldId="268"/>
            <ac:cxnSpMk id="16" creationId="{905804AF-40C0-46F8-820B-D47A18425339}"/>
          </ac:cxnSpMkLst>
        </pc:cxnChg>
        <pc:cxnChg chg="add del mod">
          <ac:chgData name="Khanh Tran" userId="45115575f61cc154" providerId="LiveId" clId="{5A04889D-83C9-410A-9C2F-0961D09970DD}" dt="2018-11-21T03:52:29.276" v="1703" actId="478"/>
          <ac:cxnSpMkLst>
            <pc:docMk/>
            <pc:sldMk cId="4096084629" sldId="268"/>
            <ac:cxnSpMk id="18" creationId="{62AB6086-FFB9-4F84-BCEA-ED7A978E3E2D}"/>
          </ac:cxnSpMkLst>
        </pc:cxnChg>
        <pc:cxnChg chg="add mod">
          <ac:chgData name="Khanh Tran" userId="45115575f61cc154" providerId="LiveId" clId="{5A04889D-83C9-410A-9C2F-0961D09970DD}" dt="2018-11-21T03:52:37.585" v="1705" actId="1076"/>
          <ac:cxnSpMkLst>
            <pc:docMk/>
            <pc:sldMk cId="4096084629" sldId="268"/>
            <ac:cxnSpMk id="21" creationId="{C9A57271-6055-4E02-9707-F46F4D189E13}"/>
          </ac:cxnSpMkLst>
        </pc:cxnChg>
        <pc:cxnChg chg="add mod">
          <ac:chgData name="Khanh Tran" userId="45115575f61cc154" providerId="LiveId" clId="{5A04889D-83C9-410A-9C2F-0961D09970DD}" dt="2018-11-21T03:52:42.423" v="1706" actId="571"/>
          <ac:cxnSpMkLst>
            <pc:docMk/>
            <pc:sldMk cId="4096084629" sldId="268"/>
            <ac:cxnSpMk id="22" creationId="{8AD20E73-08A4-46CA-9785-260B8C96C7C0}"/>
          </ac:cxnSpMkLst>
        </pc:cxnChg>
        <pc:cxnChg chg="add mod">
          <ac:chgData name="Khanh Tran" userId="45115575f61cc154" providerId="LiveId" clId="{5A04889D-83C9-410A-9C2F-0961D09970DD}" dt="2018-11-21T03:52:59.441" v="1708" actId="571"/>
          <ac:cxnSpMkLst>
            <pc:docMk/>
            <pc:sldMk cId="4096084629" sldId="268"/>
            <ac:cxnSpMk id="23" creationId="{86C989A8-FF5B-40DF-8E32-083F6C00A66B}"/>
          </ac:cxnSpMkLst>
        </pc:cxnChg>
      </pc:sldChg>
      <pc:sldChg chg="delSp modSp add">
        <pc:chgData name="Khanh Tran" userId="45115575f61cc154" providerId="LiveId" clId="{5A04889D-83C9-410A-9C2F-0961D09970DD}" dt="2018-11-21T04:45:37.317" v="2292" actId="20577"/>
        <pc:sldMkLst>
          <pc:docMk/>
          <pc:sldMk cId="2746052845" sldId="269"/>
        </pc:sldMkLst>
        <pc:spChg chg="mod">
          <ac:chgData name="Khanh Tran" userId="45115575f61cc154" providerId="LiveId" clId="{5A04889D-83C9-410A-9C2F-0961D09970DD}" dt="2018-11-21T03:40:36.866" v="1562" actId="20577"/>
          <ac:spMkLst>
            <pc:docMk/>
            <pc:sldMk cId="2746052845" sldId="269"/>
            <ac:spMk id="2" creationId="{4B4B0133-764C-4829-B9CC-619DE39AD94E}"/>
          </ac:spMkLst>
        </pc:spChg>
        <pc:spChg chg="mod">
          <ac:chgData name="Khanh Tran" userId="45115575f61cc154" providerId="LiveId" clId="{5A04889D-83C9-410A-9C2F-0961D09970DD}" dt="2018-11-21T04:45:37.317" v="2292" actId="20577"/>
          <ac:spMkLst>
            <pc:docMk/>
            <pc:sldMk cId="2746052845" sldId="269"/>
            <ac:spMk id="3" creationId="{A5BD68D6-404E-497E-B6B4-0ECC371BE8F6}"/>
          </ac:spMkLst>
        </pc:spChg>
        <pc:picChg chg="del">
          <ac:chgData name="Khanh Tran" userId="45115575f61cc154" providerId="LiveId" clId="{5A04889D-83C9-410A-9C2F-0961D09970DD}" dt="2018-11-21T03:40:29.513" v="1552" actId="478"/>
          <ac:picMkLst>
            <pc:docMk/>
            <pc:sldMk cId="2746052845" sldId="269"/>
            <ac:picMk id="5" creationId="{D208CEA4-41EF-4FA4-98D0-7526AAF37DF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3329-304B-4628-89A9-3D3FF4D740A0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CF14835-D5E1-4D93-A111-EED81379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47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3329-304B-4628-89A9-3D3FF4D740A0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CF14835-D5E1-4D93-A111-EED81379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86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3329-304B-4628-89A9-3D3FF4D740A0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CF14835-D5E1-4D93-A111-EED813792D7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5498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3329-304B-4628-89A9-3D3FF4D740A0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F14835-D5E1-4D93-A111-EED81379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61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3329-304B-4628-89A9-3D3FF4D740A0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F14835-D5E1-4D93-A111-EED813792D7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188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3329-304B-4628-89A9-3D3FF4D740A0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F14835-D5E1-4D93-A111-EED81379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93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3329-304B-4628-89A9-3D3FF4D740A0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14835-D5E1-4D93-A111-EED81379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46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3329-304B-4628-89A9-3D3FF4D740A0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14835-D5E1-4D93-A111-EED81379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60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3329-304B-4628-89A9-3D3FF4D740A0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14835-D5E1-4D93-A111-EED81379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73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3329-304B-4628-89A9-3D3FF4D740A0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CF14835-D5E1-4D93-A111-EED81379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5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3329-304B-4628-89A9-3D3FF4D740A0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CF14835-D5E1-4D93-A111-EED81379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25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3329-304B-4628-89A9-3D3FF4D740A0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CF14835-D5E1-4D93-A111-EED81379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87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3329-304B-4628-89A9-3D3FF4D740A0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14835-D5E1-4D93-A111-EED81379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3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3329-304B-4628-89A9-3D3FF4D740A0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14835-D5E1-4D93-A111-EED81379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95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3329-304B-4628-89A9-3D3FF4D740A0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14835-D5E1-4D93-A111-EED81379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47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3329-304B-4628-89A9-3D3FF4D740A0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F14835-D5E1-4D93-A111-EED81379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19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D3329-304B-4628-89A9-3D3FF4D740A0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CF14835-D5E1-4D93-A111-EED81379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40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Khanh.tx@live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DFCAB9-F2EE-4DD9-8840-4767749327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 FOR QA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C122219-90ED-42EA-9EE8-E927CB08E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COPYRIGHT © 2018 By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Khanh.tx@live.com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at Testmaster.vn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2" descr="Testmaster.vn">
            <a:extLst>
              <a:ext uri="{FF2B5EF4-FFF2-40B4-BE49-F238E27FC236}">
                <a16:creationId xmlns="" xmlns:a16="http://schemas.microsoft.com/office/drawing/2014/main" id="{59CDEDC8-B058-461D-A68E-DD3378822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1" y="4451223"/>
            <a:ext cx="123825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Ã¬nh áº£nh cÃ³ liÃªn qua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264" y="1178204"/>
            <a:ext cx="3627761" cy="2029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075" y="1140726"/>
            <a:ext cx="3475385" cy="210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9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4B0133-764C-4829-B9CC-619DE39AD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1" y="624110"/>
            <a:ext cx="9752012" cy="810990"/>
          </a:xfrm>
        </p:spPr>
        <p:txBody>
          <a:bodyPr/>
          <a:lstStyle/>
          <a:p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STATEMENT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752601" y="1558687"/>
            <a:ext cx="7924800" cy="798513"/>
          </a:xfrm>
          <a:prstGeom prst="rect">
            <a:avLst/>
          </a:prstGeom>
          <a:noFill/>
          <a:ln/>
        </p:spPr>
        <p:txBody>
          <a:bodyPr vert="horz" lIns="92075" tIns="46038" rIns="92075" bIns="46038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alt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statement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has the following syntax: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284664" y="3828812"/>
            <a:ext cx="26225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2000" b="1">
                <a:latin typeface="Courier New" panose="02070309020205020404" pitchFamily="49" charset="0"/>
              </a:rPr>
              <a:t>if ( </a:t>
            </a:r>
            <a:r>
              <a:rPr lang="en-US" altLang="en-US" sz="2000" b="1" i="1">
                <a:solidFill>
                  <a:schemeClr val="hlink"/>
                </a:solidFill>
                <a:latin typeface="Courier New" panose="02070309020205020404" pitchFamily="49" charset="0"/>
              </a:rPr>
              <a:t>condition</a:t>
            </a:r>
            <a:r>
              <a:rPr lang="en-US" altLang="en-US" sz="2000" b="1">
                <a:latin typeface="Courier New" panose="02070309020205020404" pitchFamily="49" charset="0"/>
              </a:rPr>
              <a:t> )</a:t>
            </a:r>
          </a:p>
          <a:p>
            <a:r>
              <a:rPr lang="en-US" altLang="en-US" sz="2000" b="1">
                <a:latin typeface="Courier New" panose="02070309020205020404" pitchFamily="49" charset="0"/>
              </a:rPr>
              <a:t>   </a:t>
            </a:r>
            <a:r>
              <a:rPr lang="en-US" altLang="en-US" sz="2000" b="1" i="1">
                <a:solidFill>
                  <a:schemeClr val="hlink"/>
                </a:solidFill>
                <a:latin typeface="Courier New" panose="02070309020205020404" pitchFamily="49" charset="0"/>
              </a:rPr>
              <a:t>statement</a:t>
            </a:r>
            <a:r>
              <a:rPr lang="en-US" altLang="en-US" sz="2000" b="1">
                <a:latin typeface="Courier New" panose="02070309020205020404" pitchFamily="49" charset="0"/>
              </a:rPr>
              <a:t>;</a:t>
            </a:r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2054226" y="2838212"/>
            <a:ext cx="2154238" cy="990600"/>
            <a:chOff x="515" y="1488"/>
            <a:chExt cx="1357" cy="624"/>
          </a:xfrm>
        </p:grpSpPr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515" y="1488"/>
              <a:ext cx="1220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2000" b="1">
                  <a:latin typeface="Courier New" panose="02070309020205020404" pitchFamily="49" charset="0"/>
                </a:rPr>
                <a:t>if</a:t>
              </a:r>
              <a:r>
                <a:rPr lang="en-US" altLang="en-US" sz="2000" b="1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 is a Java</a:t>
              </a:r>
            </a:p>
            <a:p>
              <a:r>
                <a:rPr lang="en-US" altLang="en-US" sz="2000" b="1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reserved word</a:t>
              </a: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536" y="1968"/>
              <a:ext cx="336" cy="14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14"/>
          <p:cNvGrpSpPr>
            <a:grpSpLocks/>
          </p:cNvGrpSpPr>
          <p:nvPr/>
        </p:nvGrpSpPr>
        <p:grpSpPr bwMode="auto">
          <a:xfrm>
            <a:off x="4867276" y="2244487"/>
            <a:ext cx="4200525" cy="1508125"/>
            <a:chOff x="2443" y="1200"/>
            <a:chExt cx="2646" cy="950"/>
          </a:xfrm>
        </p:grpSpPr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2443" y="1200"/>
              <a:ext cx="2646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en-US" sz="2000" b="1" dirty="0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The </a:t>
              </a:r>
              <a:r>
                <a:rPr lang="en-US" altLang="en-US" sz="2000" b="1" i="1" dirty="0">
                  <a:solidFill>
                    <a:schemeClr val="hlink"/>
                  </a:solidFill>
                  <a:latin typeface="Courier New" panose="02070309020205020404" pitchFamily="49" charset="0"/>
                </a:rPr>
                <a:t>condition</a:t>
              </a:r>
              <a:r>
                <a:rPr lang="en-US" altLang="en-US" sz="2000" b="1" dirty="0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 must be a</a:t>
              </a:r>
            </a:p>
            <a:p>
              <a:r>
                <a:rPr lang="en-US" altLang="en-US" sz="2000" b="1" dirty="0" err="1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boolean</a:t>
              </a:r>
              <a:r>
                <a:rPr lang="en-US" altLang="en-US" sz="2000" b="1" dirty="0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 expression. It must</a:t>
              </a:r>
            </a:p>
            <a:p>
              <a:r>
                <a:rPr lang="en-US" altLang="en-US" sz="2000" b="1" dirty="0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evaluate to either true or false.</a:t>
              </a: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3065" y="1862"/>
              <a:ext cx="96" cy="28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11"/>
          <p:cNvGrpSpPr>
            <a:grpSpLocks/>
          </p:cNvGrpSpPr>
          <p:nvPr/>
        </p:nvGrpSpPr>
        <p:grpSpPr bwMode="auto">
          <a:xfrm>
            <a:off x="2390776" y="4667012"/>
            <a:ext cx="6677025" cy="1235075"/>
            <a:chOff x="727" y="2640"/>
            <a:chExt cx="4206" cy="778"/>
          </a:xfrm>
        </p:grpSpPr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727" y="2976"/>
              <a:ext cx="420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2000" b="1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If the </a:t>
              </a:r>
              <a:r>
                <a:rPr lang="en-US" altLang="en-US" sz="2000" b="1" i="1">
                  <a:solidFill>
                    <a:schemeClr val="hlink"/>
                  </a:solidFill>
                  <a:latin typeface="Courier New" panose="02070309020205020404" pitchFamily="49" charset="0"/>
                </a:rPr>
                <a:t>condition</a:t>
              </a:r>
              <a:r>
                <a:rPr lang="en-US" altLang="en-US" sz="2000" b="1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 is true, the </a:t>
              </a:r>
              <a:r>
                <a:rPr lang="en-US" altLang="en-US" sz="2000" b="1" i="1">
                  <a:solidFill>
                    <a:schemeClr val="hlink"/>
                  </a:solidFill>
                  <a:latin typeface="Courier New" panose="02070309020205020404" pitchFamily="49" charset="0"/>
                </a:rPr>
                <a:t>statement</a:t>
              </a:r>
              <a:r>
                <a:rPr lang="en-US" altLang="en-US" sz="2000" b="1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 is executed.</a:t>
              </a:r>
            </a:p>
            <a:p>
              <a:r>
                <a:rPr lang="en-US" altLang="en-US" sz="2000" b="1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If it is false, the </a:t>
              </a:r>
              <a:r>
                <a:rPr lang="en-US" altLang="en-US" sz="2000" b="1" i="1">
                  <a:solidFill>
                    <a:schemeClr val="hlink"/>
                  </a:solidFill>
                  <a:latin typeface="Courier New" panose="02070309020205020404" pitchFamily="49" charset="0"/>
                </a:rPr>
                <a:t>statement</a:t>
              </a:r>
              <a:r>
                <a:rPr lang="en-US" altLang="en-US" sz="2000" b="1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 is skipped.</a:t>
              </a: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 flipV="1">
              <a:off x="2736" y="2640"/>
              <a:ext cx="0" cy="28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7" name="Picture 2" descr="Testmaster.vn">
            <a:extLst>
              <a:ext uri="{FF2B5EF4-FFF2-40B4-BE49-F238E27FC236}">
                <a16:creationId xmlns="" xmlns:a16="http://schemas.microsoft.com/office/drawing/2014/main" id="{44FEE529-F5BE-4682-92FD-A2D51CD0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739608"/>
            <a:ext cx="112395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44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 autoUpdateAnimBg="0"/>
      <p:bldP spid="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4B0133-764C-4829-B9CC-619DE39AD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1" y="624110"/>
            <a:ext cx="9752012" cy="810990"/>
          </a:xfrm>
        </p:spPr>
        <p:txBody>
          <a:bodyPr/>
          <a:lstStyle/>
          <a:p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STATEMENT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7" name="Group 3"/>
          <p:cNvGrpSpPr>
            <a:grpSpLocks/>
          </p:cNvGrpSpPr>
          <p:nvPr/>
        </p:nvGrpSpPr>
        <p:grpSpPr bwMode="auto">
          <a:xfrm>
            <a:off x="3469460" y="1800478"/>
            <a:ext cx="2057400" cy="1752600"/>
            <a:chOff x="2160" y="864"/>
            <a:chExt cx="1296" cy="1104"/>
          </a:xfrm>
        </p:grpSpPr>
        <p:sp>
          <p:nvSpPr>
            <p:cNvPr id="18" name="AutoShape 4"/>
            <p:cNvSpPr>
              <a:spLocks noChangeArrowheads="1"/>
            </p:cNvSpPr>
            <p:nvPr/>
          </p:nvSpPr>
          <p:spPr bwMode="auto">
            <a:xfrm>
              <a:off x="2160" y="1296"/>
              <a:ext cx="1296" cy="672"/>
            </a:xfrm>
            <a:prstGeom prst="diamond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5"/>
            <p:cNvSpPr txBox="1">
              <a:spLocks noChangeArrowheads="1"/>
            </p:cNvSpPr>
            <p:nvPr/>
          </p:nvSpPr>
          <p:spPr bwMode="auto">
            <a:xfrm>
              <a:off x="2408" y="1420"/>
              <a:ext cx="79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800" b="1">
                  <a:latin typeface="Arial Unicode MS" panose="020B0604020202020204" pitchFamily="34" charset="-128"/>
                </a:rPr>
                <a:t>condition</a:t>
              </a:r>
            </a:p>
            <a:p>
              <a:pPr algn="ctr"/>
              <a:r>
                <a:rPr lang="en-US" altLang="en-US" sz="1800" b="1">
                  <a:latin typeface="Arial Unicode MS" panose="020B0604020202020204" pitchFamily="34" charset="-128"/>
                </a:rPr>
                <a:t>evaluated</a:t>
              </a:r>
              <a:endParaRPr lang="en-US" altLang="en-US">
                <a:latin typeface="Arial Unicode MS" panose="020B0604020202020204" pitchFamily="34" charset="-128"/>
              </a:endParaRPr>
            </a:p>
          </p:txBody>
        </p:sp>
        <p:cxnSp>
          <p:nvCxnSpPr>
            <p:cNvPr id="20" name="AutoShape 6"/>
            <p:cNvCxnSpPr>
              <a:cxnSpLocks noChangeShapeType="1"/>
            </p:cNvCxnSpPr>
            <p:nvPr/>
          </p:nvCxnSpPr>
          <p:spPr bwMode="auto">
            <a:xfrm>
              <a:off x="2808" y="864"/>
              <a:ext cx="0" cy="432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1" name="AutoShape 7"/>
          <p:cNvCxnSpPr>
            <a:cxnSpLocks noChangeShapeType="1"/>
          </p:cNvCxnSpPr>
          <p:nvPr/>
        </p:nvCxnSpPr>
        <p:spPr bwMode="auto">
          <a:xfrm>
            <a:off x="4498160" y="4834191"/>
            <a:ext cx="0" cy="1081087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" name="Group 8"/>
          <p:cNvGrpSpPr>
            <a:grpSpLocks/>
          </p:cNvGrpSpPr>
          <p:nvPr/>
        </p:nvGrpSpPr>
        <p:grpSpPr bwMode="auto">
          <a:xfrm>
            <a:off x="3698060" y="3553078"/>
            <a:ext cx="1600200" cy="1295400"/>
            <a:chOff x="2304" y="1968"/>
            <a:chExt cx="1008" cy="816"/>
          </a:xfrm>
        </p:grpSpPr>
        <p:sp>
          <p:nvSpPr>
            <p:cNvPr id="23" name="Rectangle 9"/>
            <p:cNvSpPr>
              <a:spLocks noChangeArrowheads="1"/>
            </p:cNvSpPr>
            <p:nvPr/>
          </p:nvSpPr>
          <p:spPr bwMode="auto">
            <a:xfrm>
              <a:off x="2304" y="2544"/>
              <a:ext cx="1008" cy="24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10"/>
            <p:cNvSpPr txBox="1">
              <a:spLocks noChangeArrowheads="1"/>
            </p:cNvSpPr>
            <p:nvPr/>
          </p:nvSpPr>
          <p:spPr bwMode="auto">
            <a:xfrm>
              <a:off x="2385" y="2544"/>
              <a:ext cx="8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800" b="1">
                  <a:latin typeface="Arial Unicode MS" panose="020B0604020202020204" pitchFamily="34" charset="-128"/>
                </a:rPr>
                <a:t>statement</a:t>
              </a:r>
              <a:endParaRPr lang="en-US" altLang="en-US">
                <a:latin typeface="Arial Unicode MS" panose="020B0604020202020204" pitchFamily="34" charset="-128"/>
              </a:endParaRPr>
            </a:p>
          </p:txBody>
        </p:sp>
        <p:cxnSp>
          <p:nvCxnSpPr>
            <p:cNvPr id="25" name="AutoShape 11"/>
            <p:cNvCxnSpPr>
              <a:cxnSpLocks noChangeShapeType="1"/>
              <a:stCxn id="18" idx="2"/>
              <a:endCxn id="23" idx="0"/>
            </p:cNvCxnSpPr>
            <p:nvPr/>
          </p:nvCxnSpPr>
          <p:spPr bwMode="auto">
            <a:xfrm>
              <a:off x="2808" y="1968"/>
              <a:ext cx="0" cy="576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" name="Text Box 12"/>
            <p:cNvSpPr txBox="1">
              <a:spLocks noChangeArrowheads="1"/>
            </p:cNvSpPr>
            <p:nvPr/>
          </p:nvSpPr>
          <p:spPr bwMode="auto">
            <a:xfrm>
              <a:off x="2827" y="2112"/>
              <a:ext cx="4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800" b="1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true</a:t>
              </a:r>
              <a:endParaRPr lang="en-US" altLang="en-US">
                <a:solidFill>
                  <a:schemeClr val="hlink"/>
                </a:solidFill>
                <a:latin typeface="Arial Unicode MS" panose="020B0604020202020204" pitchFamily="34" charset="-128"/>
              </a:endParaRPr>
            </a:p>
          </p:txBody>
        </p:sp>
      </p:grpSp>
      <p:grpSp>
        <p:nvGrpSpPr>
          <p:cNvPr id="27" name="Group 16"/>
          <p:cNvGrpSpPr>
            <a:grpSpLocks/>
          </p:cNvGrpSpPr>
          <p:nvPr/>
        </p:nvGrpSpPr>
        <p:grpSpPr bwMode="auto">
          <a:xfrm>
            <a:off x="4536260" y="3019678"/>
            <a:ext cx="2081213" cy="2286000"/>
            <a:chOff x="2832" y="1632"/>
            <a:chExt cx="1311" cy="1440"/>
          </a:xfrm>
        </p:grpSpPr>
        <p:sp>
          <p:nvSpPr>
            <p:cNvPr id="28" name="Text Box 14"/>
            <p:cNvSpPr txBox="1">
              <a:spLocks noChangeArrowheads="1"/>
            </p:cNvSpPr>
            <p:nvPr/>
          </p:nvSpPr>
          <p:spPr bwMode="auto">
            <a:xfrm>
              <a:off x="3696" y="2256"/>
              <a:ext cx="4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800" b="1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false</a:t>
              </a:r>
              <a:endParaRPr lang="en-US" altLang="en-US">
                <a:solidFill>
                  <a:schemeClr val="hlink"/>
                </a:solidFill>
                <a:latin typeface="Arial Unicode MS" panose="020B0604020202020204" pitchFamily="34" charset="-128"/>
              </a:endParaRPr>
            </a:p>
          </p:txBody>
        </p:sp>
        <p:cxnSp>
          <p:nvCxnSpPr>
            <p:cNvPr id="29" name="AutoShape 15"/>
            <p:cNvCxnSpPr>
              <a:cxnSpLocks noChangeShapeType="1"/>
            </p:cNvCxnSpPr>
            <p:nvPr/>
          </p:nvCxnSpPr>
          <p:spPr bwMode="auto">
            <a:xfrm flipH="1">
              <a:off x="2832" y="1632"/>
              <a:ext cx="624" cy="1440"/>
            </a:xfrm>
            <a:prstGeom prst="bentConnector4">
              <a:avLst>
                <a:gd name="adj1" fmla="val -33333"/>
                <a:gd name="adj2" fmla="val 100481"/>
              </a:avLst>
            </a:prstGeom>
            <a:noFill/>
            <a:ln w="317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0" name="Picture 2" descr="Testmaster.vn">
            <a:extLst>
              <a:ext uri="{FF2B5EF4-FFF2-40B4-BE49-F238E27FC236}">
                <a16:creationId xmlns="" xmlns:a16="http://schemas.microsoft.com/office/drawing/2014/main" id="{44FEE529-F5BE-4682-92FD-A2D51CD0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739608"/>
            <a:ext cx="112395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98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4B0133-764C-4829-B9CC-619DE39AD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1" y="624110"/>
            <a:ext cx="9752012" cy="810990"/>
          </a:xfrm>
        </p:spPr>
        <p:txBody>
          <a:bodyPr/>
          <a:lstStyle/>
          <a:p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BOOLEAN EXPRESSIONS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52601" y="1543050"/>
            <a:ext cx="9752011" cy="43681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condition often uses one of Java's </a:t>
            </a:r>
            <a:r>
              <a:rPr lang="en-US" alt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equality operators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 </a:t>
            </a:r>
            <a:r>
              <a:rPr lang="en-US" alt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relational operators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which all return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boolean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results:</a:t>
            </a:r>
          </a:p>
          <a:p>
            <a:pPr lvl="3"/>
            <a:endParaRPr lang="en-US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3">
              <a:buFontTx/>
              <a:buNone/>
            </a:pP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==</a:t>
            </a:r>
            <a:r>
              <a:rPr lang="en-US" altLang="en-US" sz="2000" dirty="0">
                <a:solidFill>
                  <a:schemeClr val="hlin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equal to</a:t>
            </a:r>
          </a:p>
          <a:p>
            <a:pPr lvl="3">
              <a:buFontTx/>
              <a:buNone/>
            </a:pP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!=</a:t>
            </a:r>
            <a:r>
              <a:rPr lang="en-US" altLang="en-US" sz="2000" dirty="0">
                <a:solidFill>
                  <a:schemeClr val="hlin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not equal to</a:t>
            </a:r>
          </a:p>
          <a:p>
            <a:pPr lvl="3">
              <a:buFontTx/>
              <a:buNone/>
            </a:pP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altLang="en-US" sz="2000" dirty="0">
                <a:solidFill>
                  <a:schemeClr val="hlin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less than</a:t>
            </a:r>
          </a:p>
          <a:p>
            <a:pPr lvl="3">
              <a:buFontTx/>
              <a:buNone/>
            </a:pP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r>
              <a:rPr lang="en-US" altLang="en-US" sz="2000" dirty="0">
                <a:solidFill>
                  <a:schemeClr val="hlin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greater than</a:t>
            </a:r>
          </a:p>
          <a:p>
            <a:pPr lvl="3">
              <a:buFontTx/>
              <a:buNone/>
            </a:pP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&lt;=</a:t>
            </a:r>
            <a:r>
              <a:rPr lang="en-US" altLang="en-US" sz="2000" dirty="0">
                <a:solidFill>
                  <a:schemeClr val="hlin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less than or equal to</a:t>
            </a:r>
          </a:p>
          <a:p>
            <a:pPr lvl="3">
              <a:buFontTx/>
              <a:buNone/>
            </a:pP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&gt;=</a:t>
            </a:r>
            <a:r>
              <a:rPr lang="en-US" altLang="en-US" sz="2000" dirty="0">
                <a:solidFill>
                  <a:schemeClr val="hlin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greater than or equal to</a:t>
            </a:r>
            <a:endParaRPr lang="en-US" altLang="en-US" dirty="0">
              <a:solidFill>
                <a:schemeClr val="hlin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3">
              <a:buFontTx/>
              <a:buNone/>
            </a:pPr>
            <a:endParaRPr lang="en-US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 the difference between the equality operator (==) and the assignment operator (=)</a:t>
            </a:r>
            <a:endParaRPr lang="en-US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2" descr="Testmaster.vn">
            <a:extLst>
              <a:ext uri="{FF2B5EF4-FFF2-40B4-BE49-F238E27FC236}">
                <a16:creationId xmlns="" xmlns:a16="http://schemas.microsoft.com/office/drawing/2014/main" id="{44FEE529-F5BE-4682-92FD-A2D51CD0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739608"/>
            <a:ext cx="112395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33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4B0133-764C-4829-B9CC-619DE39AD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1" y="624110"/>
            <a:ext cx="9752012" cy="810990"/>
          </a:xfrm>
        </p:spPr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STATEMENT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752601" y="1583342"/>
            <a:ext cx="7924800" cy="490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example of an if statement:</a:t>
            </a:r>
            <a:endParaRPr lang="en-US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711451" y="2192942"/>
            <a:ext cx="64325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2000" b="1" dirty="0">
                <a:latin typeface="Courier New" panose="02070309020205020404" pitchFamily="49" charset="0"/>
              </a:rPr>
              <a:t>if (sum &gt; MAX)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delta = sum - MAX;</a:t>
            </a:r>
          </a:p>
          <a:p>
            <a:r>
              <a:rPr lang="en-US" altLang="en-US" sz="2000" b="1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000" b="1" dirty="0">
                <a:latin typeface="Courier New" panose="02070309020205020404" pitchFamily="49" charset="0"/>
              </a:rPr>
              <a:t> ("The sum is " + sum);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752601" y="3488342"/>
            <a:ext cx="78486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Char char="§"/>
            </a:pPr>
            <a:r>
              <a:rPr lang="en-US" altLang="en-US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 the condition is evaluated -- the value of sum is either greater than the value of MAX, or it is not</a:t>
            </a:r>
          </a:p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Char char="§"/>
            </a:pPr>
            <a:r>
              <a:rPr lang="en-US" altLang="en-US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the condition is true, the assignment statement is executed -- if it isn’t, it is skipped.</a:t>
            </a:r>
          </a:p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Char char="§"/>
            </a:pPr>
            <a:r>
              <a:rPr lang="en-US" altLang="en-US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Either way, the call to </a:t>
            </a:r>
            <a:r>
              <a:rPr lang="en-US" altLang="en-US" sz="1800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println</a:t>
            </a:r>
            <a:r>
              <a:rPr lang="en-US" altLang="en-US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executed next</a:t>
            </a:r>
          </a:p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Char char="§"/>
            </a:pPr>
            <a:endParaRPr lang="en-US" altLang="en-US" sz="18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2" descr="Testmaster.vn">
            <a:extLst>
              <a:ext uri="{FF2B5EF4-FFF2-40B4-BE49-F238E27FC236}">
                <a16:creationId xmlns="" xmlns:a16="http://schemas.microsoft.com/office/drawing/2014/main" id="{44FEE529-F5BE-4682-92FD-A2D51CD0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739608"/>
            <a:ext cx="112395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75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4B0133-764C-4829-B9CC-619DE39AD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1" y="624110"/>
            <a:ext cx="9752012" cy="810990"/>
          </a:xfrm>
        </p:spPr>
        <p:txBody>
          <a:bodyPr/>
          <a:lstStyle/>
          <a:p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LOGICAL OPERATORS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52601" y="1543050"/>
            <a:ext cx="9752011" cy="43681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Boolean expressions can also use the following </a:t>
            </a:r>
            <a:r>
              <a:rPr lang="en-US" alt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logical operators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lvl="1"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!	</a:t>
            </a:r>
            <a:r>
              <a:rPr lang="en-US" altLang="en-US" dirty="0">
                <a:solidFill>
                  <a:schemeClr val="hlin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Logical NOT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&amp;&amp;	</a:t>
            </a:r>
            <a:r>
              <a:rPr lang="en-US" altLang="en-US" dirty="0">
                <a:solidFill>
                  <a:schemeClr val="hlin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Logical AND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||	</a:t>
            </a:r>
            <a:r>
              <a:rPr lang="en-US" altLang="en-US" dirty="0">
                <a:solidFill>
                  <a:schemeClr val="hlin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Logical OR</a:t>
            </a:r>
          </a:p>
          <a:p>
            <a:pPr>
              <a:spcBef>
                <a:spcPct val="60000"/>
              </a:spcBef>
              <a:buFont typeface="Wingdings" panose="05000000000000000000" pitchFamily="2" charset="2"/>
              <a:buChar char="§"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They all take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boolean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operands and produce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boolean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results</a:t>
            </a:r>
          </a:p>
          <a:p>
            <a:pPr>
              <a:spcBef>
                <a:spcPct val="60000"/>
              </a:spcBef>
              <a:buFont typeface="Wingdings" panose="05000000000000000000" pitchFamily="2" charset="2"/>
              <a:buChar char="§"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Logical NOT is a unary operator (it operates on one operand)</a:t>
            </a:r>
          </a:p>
          <a:p>
            <a:pPr>
              <a:spcBef>
                <a:spcPct val="60000"/>
              </a:spcBef>
              <a:buFont typeface="Wingdings" panose="05000000000000000000" pitchFamily="2" charset="2"/>
              <a:buChar char="§"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Logical AND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logical OR are binary operators (each operates on two operands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75000"/>
              </a:spcBef>
              <a:buFont typeface="Wingdings" panose="05000000000000000000" pitchFamily="2" charset="2"/>
              <a:buChar char="§"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alt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logical NOT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operation is also called </a:t>
            </a:r>
            <a:r>
              <a:rPr lang="en-US" alt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logical negation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or </a:t>
            </a:r>
            <a:r>
              <a:rPr lang="en-US" alt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logical </a:t>
            </a:r>
            <a:r>
              <a:rPr lang="en-US" alt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complement. 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some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boolean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condition a is true, then !a is false;  if a is false, then !a is true</a:t>
            </a:r>
          </a:p>
          <a:p>
            <a:pPr>
              <a:spcBef>
                <a:spcPct val="60000"/>
              </a:spcBef>
            </a:pPr>
            <a:endParaRPr lang="en-US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Group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2235934"/>
              </p:ext>
            </p:extLst>
          </p:nvPr>
        </p:nvGraphicFramePr>
        <p:xfrm>
          <a:off x="4052860" y="5249234"/>
          <a:ext cx="2763837" cy="1323976"/>
        </p:xfrm>
        <a:graphic>
          <a:graphicData uri="http://schemas.openxmlformats.org/drawingml/2006/table">
            <a:tbl>
              <a:tblPr/>
              <a:tblGrid>
                <a:gridCol w="1382712"/>
                <a:gridCol w="1381125"/>
              </a:tblGrid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!a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</a:rPr>
                        <a:t>true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" name="Picture 2" descr="Testmaster.vn">
            <a:extLst>
              <a:ext uri="{FF2B5EF4-FFF2-40B4-BE49-F238E27FC236}">
                <a16:creationId xmlns="" xmlns:a16="http://schemas.microsoft.com/office/drawing/2014/main" id="{44FEE529-F5BE-4682-92FD-A2D51CD0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739608"/>
            <a:ext cx="112395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16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4B0133-764C-4829-B9CC-619DE39AD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1" y="624110"/>
            <a:ext cx="9752012" cy="810990"/>
          </a:xfrm>
        </p:spPr>
        <p:txBody>
          <a:bodyPr/>
          <a:lstStyle/>
          <a:p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IF-ELSE STATEMENT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752601" y="1500239"/>
            <a:ext cx="7924800" cy="1028700"/>
          </a:xfrm>
          <a:prstGeom prst="rect">
            <a:avLst/>
          </a:prstGeom>
          <a:noFill/>
          <a:ln/>
        </p:spPr>
        <p:txBody>
          <a:bodyPr vert="horz" lIns="92075" tIns="46038" rIns="92075" bIns="46038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</a:t>
            </a:r>
            <a:r>
              <a:rPr lang="en-US" alt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else clause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can be added to an if statement to make an </a:t>
            </a:r>
            <a:r>
              <a:rPr lang="en-US" alt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if-else statement</a:t>
            </a:r>
            <a:endParaRPr lang="en-US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4083051" y="2473235"/>
            <a:ext cx="239039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b="1" dirty="0">
                <a:latin typeface="Courier New" panose="02070309020205020404" pitchFamily="49" charset="0"/>
              </a:rPr>
              <a:t>if ( </a:t>
            </a:r>
            <a:r>
              <a:rPr lang="en-US" altLang="en-US" b="1" i="1" dirty="0">
                <a:solidFill>
                  <a:schemeClr val="hlink"/>
                </a:solidFill>
                <a:latin typeface="Courier New" panose="02070309020205020404" pitchFamily="49" charset="0"/>
              </a:rPr>
              <a:t>condition</a:t>
            </a:r>
            <a:r>
              <a:rPr lang="en-US" altLang="en-US" b="1" dirty="0">
                <a:latin typeface="Courier New" panose="02070309020205020404" pitchFamily="49" charset="0"/>
              </a:rPr>
              <a:t> )</a:t>
            </a:r>
          </a:p>
          <a:p>
            <a:r>
              <a:rPr lang="en-US" altLang="en-US" b="1" dirty="0">
                <a:latin typeface="Courier New" panose="02070309020205020404" pitchFamily="49" charset="0"/>
              </a:rPr>
              <a:t>   </a:t>
            </a:r>
            <a:r>
              <a:rPr lang="en-US" altLang="en-US" b="1" i="1" dirty="0">
                <a:solidFill>
                  <a:schemeClr val="hlink"/>
                </a:solidFill>
                <a:latin typeface="Courier New" panose="02070309020205020404" pitchFamily="49" charset="0"/>
              </a:rPr>
              <a:t>statement1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b="1" dirty="0">
                <a:latin typeface="Courier New" panose="02070309020205020404" pitchFamily="49" charset="0"/>
              </a:rPr>
              <a:t>else</a:t>
            </a:r>
          </a:p>
          <a:p>
            <a:r>
              <a:rPr lang="en-US" altLang="en-US" b="1" dirty="0">
                <a:latin typeface="Courier New" panose="02070309020205020404" pitchFamily="49" charset="0"/>
              </a:rPr>
              <a:t>   </a:t>
            </a:r>
            <a:r>
              <a:rPr lang="en-US" altLang="en-US" b="1" i="1" dirty="0">
                <a:solidFill>
                  <a:schemeClr val="hlink"/>
                </a:solidFill>
                <a:latin typeface="Courier New" panose="02070309020205020404" pitchFamily="49" charset="0"/>
              </a:rPr>
              <a:t>statement2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1752601" y="3827374"/>
            <a:ext cx="78486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Char char="§"/>
            </a:pPr>
            <a:r>
              <a:rPr lang="en-US" altLang="en-US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the </a:t>
            </a:r>
            <a:r>
              <a:rPr lang="en-US" altLang="en-US" sz="1800" b="0" i="1" dirty="0">
                <a:solidFill>
                  <a:schemeClr val="hlin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condition</a:t>
            </a:r>
            <a:r>
              <a:rPr lang="en-US" altLang="en-US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true, </a:t>
            </a:r>
            <a:r>
              <a:rPr lang="en-US" altLang="en-US" sz="1800" b="0" i="1" dirty="0">
                <a:solidFill>
                  <a:schemeClr val="hlin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statement1</a:t>
            </a:r>
            <a:r>
              <a:rPr lang="en-US" altLang="en-US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executed;  if the condition is false, </a:t>
            </a:r>
            <a:r>
              <a:rPr lang="en-US" altLang="en-US" sz="1800" b="0" i="1" dirty="0">
                <a:solidFill>
                  <a:schemeClr val="hlin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statement2</a:t>
            </a:r>
            <a:r>
              <a:rPr lang="en-US" altLang="en-US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executed</a:t>
            </a:r>
          </a:p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Char char="§"/>
            </a:pPr>
            <a:r>
              <a:rPr lang="en-US" altLang="en-US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 or the other will be executed, but not both</a:t>
            </a:r>
          </a:p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Char char="§"/>
            </a:pPr>
            <a:endParaRPr lang="en-US" altLang="en-US" sz="18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Picture 2" descr="Testmaster.vn">
            <a:extLst>
              <a:ext uri="{FF2B5EF4-FFF2-40B4-BE49-F238E27FC236}">
                <a16:creationId xmlns="" xmlns:a16="http://schemas.microsoft.com/office/drawing/2014/main" id="{44FEE529-F5BE-4682-92FD-A2D51CD0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739608"/>
            <a:ext cx="112395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285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2" grpId="0" build="p" bldLvl="2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4B0133-764C-4829-B9CC-619DE39AD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1" y="624110"/>
            <a:ext cx="9752012" cy="810990"/>
          </a:xfrm>
        </p:spPr>
        <p:txBody>
          <a:bodyPr/>
          <a:lstStyle/>
          <a:p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IF-ELSE STATEMENT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3088460" y="1619081"/>
            <a:ext cx="2057400" cy="1752600"/>
            <a:chOff x="2160" y="864"/>
            <a:chExt cx="1296" cy="1104"/>
          </a:xfrm>
        </p:grpSpPr>
        <p:sp>
          <p:nvSpPr>
            <p:cNvPr id="8" name="AutoShape 23"/>
            <p:cNvSpPr>
              <a:spLocks noChangeArrowheads="1"/>
            </p:cNvSpPr>
            <p:nvPr/>
          </p:nvSpPr>
          <p:spPr bwMode="auto">
            <a:xfrm>
              <a:off x="2160" y="1296"/>
              <a:ext cx="1296" cy="672"/>
            </a:xfrm>
            <a:prstGeom prst="diamond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24"/>
            <p:cNvSpPr txBox="1">
              <a:spLocks noChangeArrowheads="1"/>
            </p:cNvSpPr>
            <p:nvPr/>
          </p:nvSpPr>
          <p:spPr bwMode="auto">
            <a:xfrm>
              <a:off x="2408" y="1420"/>
              <a:ext cx="79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800" b="1" dirty="0">
                  <a:latin typeface="Arial Unicode MS" panose="020B0604020202020204" pitchFamily="34" charset="-128"/>
                </a:rPr>
                <a:t>condition</a:t>
              </a:r>
            </a:p>
            <a:p>
              <a:pPr algn="ctr"/>
              <a:r>
                <a:rPr lang="en-US" altLang="en-US" sz="1800" b="1" dirty="0">
                  <a:latin typeface="Arial Unicode MS" panose="020B0604020202020204" pitchFamily="34" charset="-128"/>
                </a:rPr>
                <a:t>evaluated</a:t>
              </a:r>
              <a:endParaRPr lang="en-US" altLang="en-US" dirty="0">
                <a:latin typeface="Arial Unicode MS" panose="020B0604020202020204" pitchFamily="34" charset="-128"/>
              </a:endParaRPr>
            </a:p>
          </p:txBody>
        </p:sp>
        <p:cxnSp>
          <p:nvCxnSpPr>
            <p:cNvPr id="13" name="AutoShape 25"/>
            <p:cNvCxnSpPr>
              <a:cxnSpLocks noChangeShapeType="1"/>
            </p:cNvCxnSpPr>
            <p:nvPr/>
          </p:nvCxnSpPr>
          <p:spPr bwMode="auto">
            <a:xfrm>
              <a:off x="2808" y="864"/>
              <a:ext cx="0" cy="432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4" name="AutoShape 26"/>
          <p:cNvCxnSpPr>
            <a:cxnSpLocks noChangeShapeType="1"/>
          </p:cNvCxnSpPr>
          <p:nvPr/>
        </p:nvCxnSpPr>
        <p:spPr bwMode="auto">
          <a:xfrm>
            <a:off x="4117160" y="4652794"/>
            <a:ext cx="0" cy="1081087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" name="Group 43"/>
          <p:cNvGrpSpPr>
            <a:grpSpLocks/>
          </p:cNvGrpSpPr>
          <p:nvPr/>
        </p:nvGrpSpPr>
        <p:grpSpPr bwMode="auto">
          <a:xfrm>
            <a:off x="3317060" y="3371681"/>
            <a:ext cx="1600200" cy="1295400"/>
            <a:chOff x="2064" y="1920"/>
            <a:chExt cx="1008" cy="816"/>
          </a:xfrm>
        </p:grpSpPr>
        <p:sp>
          <p:nvSpPr>
            <p:cNvPr id="16" name="Rectangle 29"/>
            <p:cNvSpPr>
              <a:spLocks noChangeArrowheads="1"/>
            </p:cNvSpPr>
            <p:nvPr/>
          </p:nvSpPr>
          <p:spPr bwMode="auto">
            <a:xfrm>
              <a:off x="2064" y="2496"/>
              <a:ext cx="1008" cy="24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30"/>
            <p:cNvSpPr txBox="1">
              <a:spLocks noChangeArrowheads="1"/>
            </p:cNvSpPr>
            <p:nvPr/>
          </p:nvSpPr>
          <p:spPr bwMode="auto">
            <a:xfrm>
              <a:off x="2097" y="2496"/>
              <a:ext cx="9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800" b="1">
                  <a:latin typeface="Arial Unicode MS" panose="020B0604020202020204" pitchFamily="34" charset="-128"/>
                </a:rPr>
                <a:t>statement1</a:t>
              </a:r>
              <a:endParaRPr lang="en-US" altLang="en-US">
                <a:latin typeface="Arial Unicode MS" panose="020B0604020202020204" pitchFamily="34" charset="-128"/>
              </a:endParaRPr>
            </a:p>
          </p:txBody>
        </p:sp>
        <p:cxnSp>
          <p:nvCxnSpPr>
            <p:cNvPr id="18" name="AutoShape 31"/>
            <p:cNvCxnSpPr>
              <a:cxnSpLocks noChangeShapeType="1"/>
              <a:stCxn id="8" idx="2"/>
              <a:endCxn id="16" idx="0"/>
            </p:cNvCxnSpPr>
            <p:nvPr/>
          </p:nvCxnSpPr>
          <p:spPr bwMode="auto">
            <a:xfrm>
              <a:off x="2568" y="1920"/>
              <a:ext cx="0" cy="576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Text Box 32"/>
            <p:cNvSpPr txBox="1">
              <a:spLocks noChangeArrowheads="1"/>
            </p:cNvSpPr>
            <p:nvPr/>
          </p:nvSpPr>
          <p:spPr bwMode="auto">
            <a:xfrm>
              <a:off x="2587" y="2064"/>
              <a:ext cx="4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800" b="1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true</a:t>
              </a:r>
              <a:endParaRPr lang="en-US" altLang="en-US">
                <a:solidFill>
                  <a:schemeClr val="hlink"/>
                </a:solidFill>
                <a:latin typeface="Arial Unicode MS" panose="020B0604020202020204" pitchFamily="34" charset="-128"/>
              </a:endParaRPr>
            </a:p>
          </p:txBody>
        </p:sp>
      </p:grpSp>
      <p:cxnSp>
        <p:nvCxnSpPr>
          <p:cNvPr id="20" name="AutoShape 42"/>
          <p:cNvCxnSpPr>
            <a:cxnSpLocks noChangeShapeType="1"/>
            <a:stCxn id="26" idx="2"/>
          </p:cNvCxnSpPr>
          <p:nvPr/>
        </p:nvCxnSpPr>
        <p:spPr bwMode="auto">
          <a:xfrm rot="5400000">
            <a:off x="4815660" y="3992394"/>
            <a:ext cx="547687" cy="1868488"/>
          </a:xfrm>
          <a:prstGeom prst="bentConnector2">
            <a:avLst/>
          </a:prstGeom>
          <a:noFill/>
          <a:ln w="31750">
            <a:solidFill>
              <a:srgbClr val="FF0000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" name="Group 45"/>
          <p:cNvGrpSpPr>
            <a:grpSpLocks/>
          </p:cNvGrpSpPr>
          <p:nvPr/>
        </p:nvGrpSpPr>
        <p:grpSpPr bwMode="auto">
          <a:xfrm>
            <a:off x="5145860" y="2838281"/>
            <a:ext cx="1676400" cy="1828800"/>
            <a:chOff x="3216" y="1584"/>
            <a:chExt cx="1056" cy="1152"/>
          </a:xfrm>
        </p:grpSpPr>
        <p:sp>
          <p:nvSpPr>
            <p:cNvPr id="22" name="Text Box 34"/>
            <p:cNvSpPr txBox="1">
              <a:spLocks noChangeArrowheads="1"/>
            </p:cNvSpPr>
            <p:nvPr/>
          </p:nvSpPr>
          <p:spPr bwMode="auto">
            <a:xfrm>
              <a:off x="3777" y="2064"/>
              <a:ext cx="4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800" b="1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false</a:t>
              </a:r>
              <a:endParaRPr lang="en-US" altLang="en-US">
                <a:solidFill>
                  <a:schemeClr val="hlink"/>
                </a:solidFill>
                <a:latin typeface="Arial Unicode MS" panose="020B0604020202020204" pitchFamily="34" charset="-128"/>
              </a:endParaRPr>
            </a:p>
          </p:txBody>
        </p:sp>
        <p:cxnSp>
          <p:nvCxnSpPr>
            <p:cNvPr id="23" name="AutoShape 35"/>
            <p:cNvCxnSpPr>
              <a:cxnSpLocks noChangeShapeType="1"/>
              <a:endCxn id="26" idx="0"/>
            </p:cNvCxnSpPr>
            <p:nvPr/>
          </p:nvCxnSpPr>
          <p:spPr bwMode="auto">
            <a:xfrm rot="16200000" flipH="1">
              <a:off x="3037" y="1763"/>
              <a:ext cx="912" cy="553"/>
            </a:xfrm>
            <a:prstGeom prst="bentConnector3">
              <a:avLst>
                <a:gd name="adj1" fmla="val -5"/>
              </a:avLst>
            </a:prstGeom>
            <a:noFill/>
            <a:ln w="31750">
              <a:solidFill>
                <a:srgbClr val="FF0000"/>
              </a:solidFill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4" name="Group 44"/>
            <p:cNvGrpSpPr>
              <a:grpSpLocks/>
            </p:cNvGrpSpPr>
            <p:nvPr/>
          </p:nvGrpSpPr>
          <p:grpSpPr bwMode="auto">
            <a:xfrm>
              <a:off x="3264" y="2496"/>
              <a:ext cx="1008" cy="240"/>
              <a:chOff x="3264" y="2496"/>
              <a:chExt cx="1008" cy="240"/>
            </a:xfrm>
          </p:grpSpPr>
          <p:sp>
            <p:nvSpPr>
              <p:cNvPr id="25" name="Rectangle 38"/>
              <p:cNvSpPr>
                <a:spLocks noChangeArrowheads="1"/>
              </p:cNvSpPr>
              <p:nvPr/>
            </p:nvSpPr>
            <p:spPr bwMode="auto">
              <a:xfrm>
                <a:off x="3264" y="2496"/>
                <a:ext cx="1008" cy="240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Text Box 39"/>
              <p:cNvSpPr txBox="1">
                <a:spLocks noChangeArrowheads="1"/>
              </p:cNvSpPr>
              <p:nvPr/>
            </p:nvSpPr>
            <p:spPr bwMode="auto">
              <a:xfrm>
                <a:off x="3297" y="2496"/>
                <a:ext cx="9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1800" b="1">
                    <a:latin typeface="Arial Unicode MS" panose="020B0604020202020204" pitchFamily="34" charset="-128"/>
                  </a:rPr>
                  <a:t>statement2</a:t>
                </a:r>
                <a:endParaRPr lang="en-US" altLang="en-US">
                  <a:latin typeface="Arial Unicode MS" panose="020B0604020202020204" pitchFamily="34" charset="-128"/>
                </a:endParaRPr>
              </a:p>
            </p:txBody>
          </p:sp>
        </p:grpSp>
      </p:grpSp>
      <p:pic>
        <p:nvPicPr>
          <p:cNvPr id="27" name="Picture 2" descr="Testmaster.vn">
            <a:extLst>
              <a:ext uri="{FF2B5EF4-FFF2-40B4-BE49-F238E27FC236}">
                <a16:creationId xmlns="" xmlns:a16="http://schemas.microsoft.com/office/drawing/2014/main" id="{44FEE529-F5BE-4682-92FD-A2D51CD0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739608"/>
            <a:ext cx="112395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47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4B0133-764C-4829-B9CC-619DE39AD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1" y="624110"/>
            <a:ext cx="9752012" cy="810990"/>
          </a:xfrm>
        </p:spPr>
        <p:txBody>
          <a:bodyPr/>
          <a:lstStyle/>
          <a:p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CONDITIONAL OPERATOR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752601" y="1500239"/>
            <a:ext cx="9752012" cy="5030034"/>
          </a:xfrm>
          <a:prstGeom prst="rect">
            <a:avLst/>
          </a:prstGeom>
          <a:noFill/>
          <a:ln/>
        </p:spPr>
        <p:txBody>
          <a:bodyPr vert="horz" lIns="92075" tIns="46038" rIns="92075" bIns="46038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75000"/>
              </a:spcBef>
              <a:buFont typeface="Wingdings" panose="05000000000000000000" pitchFamily="2" charset="2"/>
              <a:buChar char="§"/>
            </a:pP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 has a </a:t>
            </a:r>
            <a:r>
              <a:rPr lang="en-US" alt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conditional operator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that uses a </a:t>
            </a:r>
            <a:r>
              <a:rPr lang="en-US" alt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boolean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condition to determine which of two expressions is evaluated</a:t>
            </a:r>
          </a:p>
          <a:p>
            <a:pPr>
              <a:spcBef>
                <a:spcPct val="75000"/>
              </a:spcBef>
              <a:buFont typeface="Wingdings" panose="05000000000000000000" pitchFamily="2" charset="2"/>
              <a:buChar char="§"/>
            </a:pP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Its syntax is:</a:t>
            </a:r>
          </a:p>
          <a:p>
            <a:pPr algn="ctr">
              <a:spcBef>
                <a:spcPct val="75000"/>
              </a:spcBef>
              <a:buFontTx/>
              <a:buNone/>
            </a:pPr>
            <a:r>
              <a:rPr lang="en-US" altLang="en-US" i="1" dirty="0" smtClean="0">
                <a:solidFill>
                  <a:schemeClr val="hlin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condition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? </a:t>
            </a:r>
            <a:r>
              <a:rPr lang="en-US" altLang="en-US" i="1" dirty="0" smtClean="0">
                <a:solidFill>
                  <a:schemeClr val="hlin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expression1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</a:t>
            </a:r>
            <a:r>
              <a:rPr lang="en-US" altLang="en-US" i="1" dirty="0" smtClean="0">
                <a:solidFill>
                  <a:schemeClr val="hlin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expression2</a:t>
            </a:r>
            <a:endParaRPr lang="en-US" altLang="en-US" i="1" dirty="0" smtClean="0">
              <a:solidFill>
                <a:srgbClr val="FFFF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75000"/>
              </a:spcBef>
              <a:buFont typeface="Wingdings" panose="05000000000000000000" pitchFamily="2" charset="2"/>
              <a:buChar char="§"/>
            </a:pP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the </a:t>
            </a:r>
            <a:r>
              <a:rPr lang="en-US" altLang="en-US" i="1" dirty="0" smtClean="0">
                <a:solidFill>
                  <a:schemeClr val="hlin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condition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true, </a:t>
            </a:r>
            <a:r>
              <a:rPr lang="en-US" altLang="en-US" i="1" dirty="0" smtClean="0">
                <a:solidFill>
                  <a:schemeClr val="hlin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expression1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evaluated;  if it is false, </a:t>
            </a:r>
            <a:r>
              <a:rPr lang="en-US" altLang="en-US" i="1" dirty="0" smtClean="0">
                <a:solidFill>
                  <a:schemeClr val="hlin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expression2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evaluated</a:t>
            </a:r>
          </a:p>
          <a:p>
            <a:pPr>
              <a:spcBef>
                <a:spcPct val="75000"/>
              </a:spcBef>
              <a:buFont typeface="Wingdings" panose="05000000000000000000" pitchFamily="2" charset="2"/>
              <a:buChar char="§"/>
            </a:pP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value of the entire conditional operator is the value of the selected expression</a:t>
            </a:r>
            <a:endParaRPr lang="en-US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2" descr="Testmaster.vn">
            <a:extLst>
              <a:ext uri="{FF2B5EF4-FFF2-40B4-BE49-F238E27FC236}">
                <a16:creationId xmlns="" xmlns:a16="http://schemas.microsoft.com/office/drawing/2014/main" id="{44FEE529-F5BE-4682-92FD-A2D51CD0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739608"/>
            <a:ext cx="112395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50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4B0133-764C-4829-B9CC-619DE39AD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1" y="624110"/>
            <a:ext cx="9752012" cy="810990"/>
          </a:xfrm>
        </p:spPr>
        <p:txBody>
          <a:bodyPr/>
          <a:lstStyle/>
          <a:p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CONDITIONAL OPERATOR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752601" y="1500239"/>
            <a:ext cx="7924800" cy="5030034"/>
          </a:xfrm>
          <a:prstGeom prst="rect">
            <a:avLst/>
          </a:prstGeom>
          <a:noFill/>
          <a:ln/>
        </p:spPr>
        <p:txBody>
          <a:bodyPr vert="horz" lIns="92075" tIns="46038" rIns="92075" bIns="46038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75000"/>
              </a:spcBef>
              <a:buFont typeface="Wingdings" panose="05000000000000000000" pitchFamily="2" charset="2"/>
              <a:buChar char="§"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conditional operator is similar to an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if-else</a:t>
            </a:r>
            <a:r>
              <a:rPr lang="en-US" altLang="en-US" dirty="0"/>
              <a:t>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statement, except that it is an expression that returns a value</a:t>
            </a:r>
          </a:p>
          <a:p>
            <a:pPr>
              <a:spcBef>
                <a:spcPct val="75000"/>
              </a:spcBef>
              <a:buFont typeface="Wingdings" panose="05000000000000000000" pitchFamily="2" charset="2"/>
              <a:buChar char="§"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example:</a:t>
            </a:r>
          </a:p>
          <a:p>
            <a:pPr>
              <a:spcBef>
                <a:spcPct val="75000"/>
              </a:spcBef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larger = ((num1 &gt; num2) ? num1 : num2);</a:t>
            </a:r>
          </a:p>
          <a:p>
            <a:pPr>
              <a:spcBef>
                <a:spcPct val="75000"/>
              </a:spcBef>
              <a:buFont typeface="Wingdings" panose="05000000000000000000" pitchFamily="2" charset="2"/>
              <a:buChar char="§"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num1</a:t>
            </a:r>
            <a:r>
              <a:rPr lang="en-US" altLang="en-US" dirty="0"/>
              <a:t>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greater than </a:t>
            </a:r>
            <a:r>
              <a:rPr lang="en-US" altLang="en-US" dirty="0">
                <a:latin typeface="Courier New" panose="02070309020205020404" pitchFamily="49" charset="0"/>
              </a:rPr>
              <a:t>num2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then </a:t>
            </a:r>
            <a:r>
              <a:rPr lang="en-US" altLang="en-US" dirty="0">
                <a:latin typeface="Courier New" panose="02070309020205020404" pitchFamily="49" charset="0"/>
              </a:rPr>
              <a:t>num1</a:t>
            </a:r>
            <a:r>
              <a:rPr lang="en-US" altLang="en-US" dirty="0"/>
              <a:t>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assigned to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larger</a:t>
            </a:r>
            <a:r>
              <a:rPr lang="en-US" altLang="en-US" dirty="0"/>
              <a:t>; 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otherwise,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num2</a:t>
            </a:r>
            <a:r>
              <a:rPr lang="en-US" altLang="en-US" dirty="0"/>
              <a:t>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assigned to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larger</a:t>
            </a:r>
          </a:p>
          <a:p>
            <a:pPr>
              <a:spcBef>
                <a:spcPct val="75000"/>
              </a:spcBef>
              <a:buFont typeface="Wingdings" panose="05000000000000000000" pitchFamily="2" charset="2"/>
              <a:buChar char="§"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conditional operator is </a:t>
            </a:r>
            <a:r>
              <a:rPr lang="en-US" alt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ternary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because it requires three 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operands</a:t>
            </a:r>
          </a:p>
          <a:p>
            <a:pPr>
              <a:spcBef>
                <a:spcPct val="75000"/>
              </a:spcBef>
              <a:buFont typeface="Wingdings" panose="05000000000000000000" pitchFamily="2" charset="2"/>
              <a:buChar char="§"/>
            </a:pPr>
            <a:r>
              <a:rPr lang="en-US" altLang="en-US" dirty="0"/>
              <a:t>Another example:</a:t>
            </a:r>
          </a:p>
          <a:p>
            <a:pPr>
              <a:buNone/>
            </a:pPr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</a:rPr>
              <a:t> ("Your change is " + count +</a:t>
            </a:r>
          </a:p>
          <a:p>
            <a:pPr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((count == 1) ? "Dime" : "Dimes</a:t>
            </a:r>
            <a:r>
              <a:rPr lang="en-US" altLang="en-US" dirty="0" smtClean="0">
                <a:latin typeface="Courier New" panose="02070309020205020404" pitchFamily="49" charset="0"/>
              </a:rPr>
              <a:t>"));</a:t>
            </a:r>
            <a:endParaRPr lang="en-US" alt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75000"/>
              </a:spcBef>
              <a:buFont typeface="Wingdings" panose="05000000000000000000" pitchFamily="2" charset="2"/>
              <a:buChar char="§"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count</a:t>
            </a:r>
            <a:r>
              <a:rPr lang="en-US" altLang="en-US" dirty="0"/>
              <a:t>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equals 1, then </a:t>
            </a:r>
            <a:r>
              <a:rPr lang="en-US" altLang="en-US" dirty="0">
                <a:latin typeface="Courier New" panose="02070309020205020404" pitchFamily="49" charset="0"/>
              </a:rPr>
              <a:t>"Dime"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printed</a:t>
            </a:r>
          </a:p>
          <a:p>
            <a:pPr>
              <a:spcBef>
                <a:spcPct val="75000"/>
              </a:spcBef>
              <a:buFont typeface="Wingdings" panose="05000000000000000000" pitchFamily="2" charset="2"/>
              <a:buChar char="§"/>
            </a:pP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</a:t>
            </a:r>
            <a:r>
              <a:rPr lang="en-US" altLang="en-US" dirty="0" smtClean="0">
                <a:latin typeface="Courier New" panose="02070309020205020404" pitchFamily="49" charset="0"/>
              </a:rPr>
              <a:t>count</a:t>
            </a:r>
            <a:r>
              <a:rPr lang="en-US" altLang="en-US" dirty="0" smtClean="0"/>
              <a:t>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anything other than 1, then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"Dimes"</a:t>
            </a:r>
            <a:r>
              <a:rPr lang="en-US" altLang="en-US" dirty="0"/>
              <a:t>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printed</a:t>
            </a:r>
            <a:endParaRPr lang="en-US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2" descr="Testmaster.vn">
            <a:extLst>
              <a:ext uri="{FF2B5EF4-FFF2-40B4-BE49-F238E27FC236}">
                <a16:creationId xmlns="" xmlns:a16="http://schemas.microsoft.com/office/drawing/2014/main" id="{44FEE529-F5BE-4682-92FD-A2D51CD0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739608"/>
            <a:ext cx="112395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97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4B0133-764C-4829-B9CC-619DE39AD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1" y="624110"/>
            <a:ext cx="9752012" cy="810990"/>
          </a:xfrm>
        </p:spPr>
        <p:txBody>
          <a:bodyPr/>
          <a:lstStyle/>
          <a:p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SWITCH STATEMENT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752601" y="1500239"/>
            <a:ext cx="7924800" cy="5030034"/>
          </a:xfrm>
          <a:prstGeom prst="rect">
            <a:avLst/>
          </a:prstGeom>
          <a:noFill/>
          <a:ln/>
        </p:spPr>
        <p:txBody>
          <a:bodyPr vert="horz" lIns="92075" tIns="46038" rIns="92075" bIns="46038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75000"/>
              </a:spcBef>
              <a:buFont typeface="Wingdings" panose="05000000000000000000" pitchFamily="2" charset="2"/>
              <a:buChar char="§"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alt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switch statement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provides another way to decide which statement to execute next</a:t>
            </a:r>
          </a:p>
          <a:p>
            <a:pPr>
              <a:spcBef>
                <a:spcPct val="75000"/>
              </a:spcBef>
              <a:buFont typeface="Wingdings" panose="05000000000000000000" pitchFamily="2" charset="2"/>
              <a:buChar char="§"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switch statement evaluates an expression, then attempts to match the result to one of several possible </a:t>
            </a:r>
            <a:r>
              <a:rPr lang="en-US" alt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cases</a:t>
            </a:r>
            <a:endParaRPr lang="en-US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75000"/>
              </a:spcBef>
              <a:buFont typeface="Wingdings" panose="05000000000000000000" pitchFamily="2" charset="2"/>
              <a:buChar char="§"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Each case contains a value and a list of statements</a:t>
            </a:r>
          </a:p>
          <a:p>
            <a:pPr>
              <a:spcBef>
                <a:spcPct val="75000"/>
              </a:spcBef>
              <a:buFont typeface="Wingdings" panose="05000000000000000000" pitchFamily="2" charset="2"/>
              <a:buChar char="§"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flow of control transfers to statement associated with the first case value that matches</a:t>
            </a:r>
            <a:endParaRPr lang="en-US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2" descr="Testmaster.vn">
            <a:extLst>
              <a:ext uri="{FF2B5EF4-FFF2-40B4-BE49-F238E27FC236}">
                <a16:creationId xmlns="" xmlns:a16="http://schemas.microsoft.com/office/drawing/2014/main" id="{44FEE529-F5BE-4682-92FD-A2D51CD0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739608"/>
            <a:ext cx="112395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09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4B0133-764C-4829-B9CC-619DE39AD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1" y="624110"/>
            <a:ext cx="9752012" cy="810990"/>
          </a:xfrm>
        </p:spPr>
        <p:txBody>
          <a:bodyPr/>
          <a:lstStyle/>
          <a:p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 PROGRAM STRUCTURE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5BD68D6-404E-497E-B6B4-0ECC371BE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1524000"/>
            <a:ext cx="9752012" cy="470989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the Java programming language: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program is made up of one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ore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more </a:t>
            </a:r>
            <a:r>
              <a:rPr lang="en-US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class contains one or more </a:t>
            </a:r>
            <a:r>
              <a:rPr lang="en-US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method contains program </a:t>
            </a:r>
            <a:r>
              <a:rPr lang="en-US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statements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Java application always contains a method called </a:t>
            </a:r>
            <a:r>
              <a:rPr lang="en-US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</a:t>
            </a:r>
            <a:endParaRPr lang="en-US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Tx/>
              <a:buNone/>
            </a:pPr>
            <a:r>
              <a:rPr lang="en-US" altLang="en-US" noProof="1">
                <a:solidFill>
                  <a:srgbClr val="0000FF"/>
                </a:solidFill>
              </a:rPr>
              <a:t>public </a:t>
            </a:r>
            <a:r>
              <a:rPr lang="en-US" altLang="en-US" noProof="1">
                <a:solidFill>
                  <a:srgbClr val="0000FF"/>
                </a:solidFill>
              </a:rPr>
              <a:t>class </a:t>
            </a:r>
            <a:r>
              <a:rPr lang="en-US" altLang="en-US" noProof="1" smtClean="0">
                <a:solidFill>
                  <a:srgbClr val="0000FF"/>
                </a:solidFill>
              </a:rPr>
              <a:t>JavaForQA</a:t>
            </a:r>
            <a:endParaRPr lang="en-US" altLang="en-US" noProof="1">
              <a:solidFill>
                <a:srgbClr val="0000FF"/>
              </a:solidFill>
            </a:endParaRPr>
          </a:p>
          <a:p>
            <a:pPr lvl="1">
              <a:buFontTx/>
              <a:buNone/>
            </a:pPr>
            <a:r>
              <a:rPr lang="en-US" altLang="en-US" noProof="1">
                <a:solidFill>
                  <a:srgbClr val="0000FF"/>
                </a:solidFill>
              </a:rPr>
              <a:t>{</a:t>
            </a:r>
          </a:p>
          <a:p>
            <a:pPr lvl="1">
              <a:buFontTx/>
              <a:buNone/>
            </a:pPr>
            <a:r>
              <a:rPr lang="en-US" altLang="en-US" noProof="1">
                <a:solidFill>
                  <a:srgbClr val="0000FF"/>
                </a:solidFill>
              </a:rPr>
              <a:t>   </a:t>
            </a:r>
            <a:r>
              <a:rPr lang="en-US" altLang="en-US" noProof="1">
                <a:solidFill>
                  <a:srgbClr val="008000"/>
                </a:solidFill>
              </a:rPr>
              <a:t>//-----------------------------------------------------------------</a:t>
            </a:r>
          </a:p>
          <a:p>
            <a:pPr lvl="1">
              <a:buFontTx/>
              <a:buNone/>
            </a:pPr>
            <a:r>
              <a:rPr lang="en-US" altLang="en-US" noProof="1">
                <a:solidFill>
                  <a:srgbClr val="008000"/>
                </a:solidFill>
              </a:rPr>
              <a:t>   </a:t>
            </a:r>
            <a:r>
              <a:rPr lang="en-US" altLang="en-US" noProof="1">
                <a:solidFill>
                  <a:srgbClr val="008000"/>
                </a:solidFill>
              </a:rPr>
              <a:t>//  </a:t>
            </a:r>
            <a:r>
              <a:rPr lang="en-US" altLang="en-US" noProof="1" smtClean="0">
                <a:solidFill>
                  <a:srgbClr val="008000"/>
                </a:solidFill>
              </a:rPr>
              <a:t>The Java training course for QA Engineer.</a:t>
            </a:r>
            <a:endParaRPr lang="en-US" altLang="en-US" noProof="1">
              <a:solidFill>
                <a:srgbClr val="008000"/>
              </a:solidFill>
            </a:endParaRPr>
          </a:p>
          <a:p>
            <a:pPr lvl="1">
              <a:buFontTx/>
              <a:buNone/>
            </a:pPr>
            <a:r>
              <a:rPr lang="en-US" altLang="en-US" noProof="1">
                <a:solidFill>
                  <a:srgbClr val="008000"/>
                </a:solidFill>
              </a:rPr>
              <a:t>   //-----------------------------------------------------------------</a:t>
            </a:r>
          </a:p>
          <a:p>
            <a:pPr lvl="1">
              <a:buFontTx/>
              <a:buNone/>
            </a:pPr>
            <a:r>
              <a:rPr lang="en-US" altLang="en-US" noProof="1">
                <a:solidFill>
                  <a:srgbClr val="008000"/>
                </a:solidFill>
              </a:rPr>
              <a:t>   </a:t>
            </a:r>
            <a:r>
              <a:rPr lang="en-US" altLang="en-US" noProof="1">
                <a:solidFill>
                  <a:srgbClr val="0000FF"/>
                </a:solidFill>
              </a:rPr>
              <a:t>public static void main (</a:t>
            </a:r>
            <a:r>
              <a:rPr lang="en-US" altLang="en-US" noProof="1">
                <a:solidFill>
                  <a:srgbClr val="008080"/>
                </a:solidFill>
              </a:rPr>
              <a:t>String[] args)</a:t>
            </a:r>
          </a:p>
          <a:p>
            <a:pPr lvl="1">
              <a:buFontTx/>
              <a:buNone/>
            </a:pPr>
            <a:r>
              <a:rPr lang="en-US" altLang="en-US" noProof="1">
                <a:solidFill>
                  <a:srgbClr val="008080"/>
                </a:solidFill>
              </a:rPr>
              <a:t>   {</a:t>
            </a:r>
          </a:p>
          <a:p>
            <a:pPr lvl="1">
              <a:buFontTx/>
              <a:buNone/>
            </a:pPr>
            <a:r>
              <a:rPr lang="en-US" altLang="en-US" noProof="1">
                <a:solidFill>
                  <a:srgbClr val="008080"/>
                </a:solidFill>
              </a:rPr>
              <a:t>      System.out.println (</a:t>
            </a:r>
            <a:r>
              <a:rPr lang="en-US" altLang="en-US" noProof="1">
                <a:solidFill>
                  <a:srgbClr val="800000"/>
                </a:solidFill>
              </a:rPr>
              <a:t>"A quote by Abraham </a:t>
            </a:r>
            <a:r>
              <a:rPr lang="en-US" altLang="en-US" noProof="1">
                <a:solidFill>
                  <a:srgbClr val="800000"/>
                </a:solidFill>
              </a:rPr>
              <a:t>Lincoln</a:t>
            </a:r>
            <a:r>
              <a:rPr lang="en-US" altLang="en-US" noProof="1" smtClean="0">
                <a:solidFill>
                  <a:srgbClr val="800000"/>
                </a:solidFill>
              </a:rPr>
              <a:t>:");</a:t>
            </a:r>
            <a:endParaRPr lang="en-US" altLang="en-US" noProof="1">
              <a:solidFill>
                <a:srgbClr val="800000"/>
              </a:solidFill>
            </a:endParaRPr>
          </a:p>
          <a:p>
            <a:pPr lvl="1">
              <a:buFontTx/>
              <a:buNone/>
            </a:pPr>
            <a:r>
              <a:rPr lang="en-US" altLang="en-US" noProof="1">
                <a:solidFill>
                  <a:srgbClr val="800000"/>
                </a:solidFill>
              </a:rPr>
              <a:t>      </a:t>
            </a:r>
            <a:r>
              <a:rPr lang="en-US" altLang="en-US" noProof="1">
                <a:solidFill>
                  <a:srgbClr val="008080"/>
                </a:solidFill>
              </a:rPr>
              <a:t>System.out.println (</a:t>
            </a:r>
            <a:r>
              <a:rPr lang="en-US" altLang="en-US" noProof="1">
                <a:solidFill>
                  <a:srgbClr val="800000"/>
                </a:solidFill>
              </a:rPr>
              <a:t>"Whatever you are, be a good one.");</a:t>
            </a:r>
          </a:p>
          <a:p>
            <a:pPr lvl="1">
              <a:buFontTx/>
              <a:buNone/>
            </a:pPr>
            <a:r>
              <a:rPr lang="en-US" altLang="en-US" noProof="1">
                <a:solidFill>
                  <a:srgbClr val="800000"/>
                </a:solidFill>
              </a:rPr>
              <a:t>   }</a:t>
            </a:r>
          </a:p>
          <a:p>
            <a:pPr lvl="1">
              <a:buFontTx/>
              <a:buNone/>
            </a:pPr>
            <a:r>
              <a:rPr lang="en-US" altLang="en-US" noProof="1">
                <a:solidFill>
                  <a:srgbClr val="800000"/>
                </a:solidFill>
              </a:rPr>
              <a:t>}</a:t>
            </a:r>
            <a:endParaRPr lang="en-US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2" descr="Testmaster.vn">
            <a:extLst>
              <a:ext uri="{FF2B5EF4-FFF2-40B4-BE49-F238E27FC236}">
                <a16:creationId xmlns="" xmlns:a16="http://schemas.microsoft.com/office/drawing/2014/main" id="{44FEE529-F5BE-4682-92FD-A2D51CD0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739608"/>
            <a:ext cx="112395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05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4B0133-764C-4829-B9CC-619DE39AD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1" y="624110"/>
            <a:ext cx="9752012" cy="810990"/>
          </a:xfrm>
        </p:spPr>
        <p:txBody>
          <a:bodyPr/>
          <a:lstStyle/>
          <a:p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SWITCH STATEMENT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815987" y="1635681"/>
            <a:ext cx="7924800" cy="644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general syntax of a</a:t>
            </a:r>
            <a:r>
              <a:rPr lang="en-US" altLang="en-US" dirty="0" smtClean="0"/>
              <a:t> </a:t>
            </a:r>
            <a:r>
              <a:rPr lang="en-US" altLang="en-US" dirty="0" smtClean="0">
                <a:latin typeface="Courier New" panose="02070309020205020404" pitchFamily="49" charset="0"/>
              </a:rPr>
              <a:t>switch</a:t>
            </a:r>
            <a:r>
              <a:rPr lang="en-US" altLang="en-US" dirty="0" smtClean="0"/>
              <a:t> 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statement is:</a:t>
            </a:r>
            <a:endParaRPr lang="en-US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689237" y="2473881"/>
            <a:ext cx="338455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2000" b="1">
                <a:latin typeface="Courier New" panose="02070309020205020404" pitchFamily="49" charset="0"/>
              </a:rPr>
              <a:t>switch ( </a:t>
            </a:r>
            <a:r>
              <a:rPr lang="en-US" altLang="en-US" sz="2000" b="1" i="1">
                <a:solidFill>
                  <a:schemeClr val="hlink"/>
                </a:solidFill>
                <a:latin typeface="Courier New" panose="02070309020205020404" pitchFamily="49" charset="0"/>
              </a:rPr>
              <a:t>expression</a:t>
            </a:r>
            <a:r>
              <a:rPr lang="en-US" altLang="en-US" sz="2000" b="1">
                <a:latin typeface="Courier New" panose="02070309020205020404" pitchFamily="49" charset="0"/>
              </a:rPr>
              <a:t> )</a:t>
            </a:r>
          </a:p>
          <a:p>
            <a:r>
              <a:rPr lang="en-US" altLang="en-US" sz="2000" b="1">
                <a:latin typeface="Courier New" panose="02070309020205020404" pitchFamily="49" charset="0"/>
              </a:rPr>
              <a:t>{</a:t>
            </a:r>
          </a:p>
          <a:p>
            <a:r>
              <a:rPr lang="en-US" altLang="en-US" sz="2000" b="1">
                <a:latin typeface="Courier New" panose="02070309020205020404" pitchFamily="49" charset="0"/>
              </a:rPr>
              <a:t>   case </a:t>
            </a:r>
            <a:r>
              <a:rPr lang="en-US" altLang="en-US" sz="2000" b="1" i="1">
                <a:solidFill>
                  <a:schemeClr val="hlink"/>
                </a:solidFill>
                <a:latin typeface="Courier New" panose="02070309020205020404" pitchFamily="49" charset="0"/>
              </a:rPr>
              <a:t>value1</a:t>
            </a:r>
            <a:r>
              <a:rPr lang="en-US" altLang="en-US" sz="2000" b="1" i="1">
                <a:solidFill>
                  <a:srgbClr val="FFFF99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>
                <a:latin typeface="Courier New" panose="02070309020205020404" pitchFamily="49" charset="0"/>
              </a:rPr>
              <a:t>:</a:t>
            </a:r>
          </a:p>
          <a:p>
            <a:r>
              <a:rPr lang="en-US" altLang="en-US" sz="2000" b="1">
                <a:latin typeface="Courier New" panose="02070309020205020404" pitchFamily="49" charset="0"/>
              </a:rPr>
              <a:t>      </a:t>
            </a:r>
            <a:r>
              <a:rPr lang="en-US" altLang="en-US" sz="2000" b="1" i="1">
                <a:solidFill>
                  <a:schemeClr val="hlink"/>
                </a:solidFill>
                <a:latin typeface="Courier New" panose="02070309020205020404" pitchFamily="49" charset="0"/>
              </a:rPr>
              <a:t>statement-list1</a:t>
            </a:r>
            <a:endParaRPr lang="en-US" altLang="en-US" sz="2000" b="1">
              <a:latin typeface="Courier New" panose="02070309020205020404" pitchFamily="49" charset="0"/>
            </a:endParaRPr>
          </a:p>
          <a:p>
            <a:r>
              <a:rPr lang="en-US" altLang="en-US" sz="2000" b="1">
                <a:latin typeface="Courier New" panose="02070309020205020404" pitchFamily="49" charset="0"/>
              </a:rPr>
              <a:t>   case </a:t>
            </a:r>
            <a:r>
              <a:rPr lang="en-US" altLang="en-US" sz="2000" b="1" i="1">
                <a:solidFill>
                  <a:schemeClr val="hlink"/>
                </a:solidFill>
                <a:latin typeface="Courier New" panose="02070309020205020404" pitchFamily="49" charset="0"/>
              </a:rPr>
              <a:t>value2</a:t>
            </a:r>
            <a:r>
              <a:rPr lang="en-US" altLang="en-US" sz="2000" b="1" i="1">
                <a:solidFill>
                  <a:srgbClr val="FFFF99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>
                <a:latin typeface="Courier New" panose="02070309020205020404" pitchFamily="49" charset="0"/>
              </a:rPr>
              <a:t>:</a:t>
            </a:r>
          </a:p>
          <a:p>
            <a:r>
              <a:rPr lang="en-US" altLang="en-US" sz="2000" b="1">
                <a:latin typeface="Courier New" panose="02070309020205020404" pitchFamily="49" charset="0"/>
              </a:rPr>
              <a:t>      </a:t>
            </a:r>
            <a:r>
              <a:rPr lang="en-US" altLang="en-US" sz="2000" b="1" i="1">
                <a:solidFill>
                  <a:schemeClr val="hlink"/>
                </a:solidFill>
                <a:latin typeface="Courier New" panose="02070309020205020404" pitchFamily="49" charset="0"/>
              </a:rPr>
              <a:t>statement-list2</a:t>
            </a:r>
            <a:endParaRPr lang="en-US" altLang="en-US" sz="2000" b="1">
              <a:latin typeface="Courier New" panose="02070309020205020404" pitchFamily="49" charset="0"/>
            </a:endParaRPr>
          </a:p>
          <a:p>
            <a:r>
              <a:rPr lang="en-US" altLang="en-US" sz="2000" b="1">
                <a:latin typeface="Courier New" panose="02070309020205020404" pitchFamily="49" charset="0"/>
              </a:rPr>
              <a:t>   case </a:t>
            </a:r>
            <a:r>
              <a:rPr lang="en-US" altLang="en-US" sz="2000" b="1">
                <a:solidFill>
                  <a:schemeClr val="hlink"/>
                </a:solidFill>
                <a:latin typeface="Courier New" panose="02070309020205020404" pitchFamily="49" charset="0"/>
              </a:rPr>
              <a:t>value3</a:t>
            </a:r>
            <a:r>
              <a:rPr lang="en-US" altLang="en-US" sz="2000" b="1">
                <a:latin typeface="Courier New" panose="02070309020205020404" pitchFamily="49" charset="0"/>
              </a:rPr>
              <a:t> :</a:t>
            </a:r>
            <a:endParaRPr lang="en-US" altLang="en-US" sz="2000" b="1">
              <a:solidFill>
                <a:srgbClr val="FFFF99"/>
              </a:solidFill>
              <a:latin typeface="Courier New" panose="02070309020205020404" pitchFamily="49" charset="0"/>
            </a:endParaRPr>
          </a:p>
          <a:p>
            <a:r>
              <a:rPr lang="en-US" altLang="en-US" sz="2000" b="1">
                <a:solidFill>
                  <a:srgbClr val="FFFF99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2000" b="1">
                <a:solidFill>
                  <a:schemeClr val="hlink"/>
                </a:solidFill>
                <a:latin typeface="Courier New" panose="02070309020205020404" pitchFamily="49" charset="0"/>
              </a:rPr>
              <a:t>statement-list3</a:t>
            </a:r>
          </a:p>
          <a:p>
            <a:r>
              <a:rPr lang="en-US" altLang="en-US" sz="2000" b="1">
                <a:solidFill>
                  <a:srgbClr val="FFFF99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2000" b="1">
                <a:latin typeface="Courier New" panose="02070309020205020404" pitchFamily="49" charset="0"/>
              </a:rPr>
              <a:t>case</a:t>
            </a:r>
            <a:r>
              <a:rPr lang="en-US" altLang="en-US" sz="2000" b="1">
                <a:solidFill>
                  <a:srgbClr val="FFFF99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000" b="1">
                <a:solidFill>
                  <a:schemeClr val="hlink"/>
                </a:solidFill>
                <a:latin typeface="Courier New" panose="02070309020205020404" pitchFamily="49" charset="0"/>
              </a:rPr>
              <a:t>...</a:t>
            </a:r>
            <a:endParaRPr lang="en-US" altLang="en-US" sz="2000" b="1">
              <a:latin typeface="Courier New" panose="02070309020205020404" pitchFamily="49" charset="0"/>
            </a:endParaRPr>
          </a:p>
          <a:p>
            <a:endParaRPr lang="en-US" altLang="en-US" sz="2000" b="1">
              <a:latin typeface="Courier New" panose="02070309020205020404" pitchFamily="49" charset="0"/>
            </a:endParaRPr>
          </a:p>
          <a:p>
            <a:r>
              <a:rPr lang="en-US" altLang="en-US" sz="2000" b="1"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1855675" y="2458006"/>
            <a:ext cx="1789112" cy="1920875"/>
            <a:chOff x="649" y="1286"/>
            <a:chExt cx="1127" cy="1210"/>
          </a:xfrm>
        </p:grpSpPr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649" y="1286"/>
              <a:ext cx="791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2000" b="1">
                  <a:latin typeface="Courier New" panose="02070309020205020404" pitchFamily="49" charset="0"/>
                </a:rPr>
                <a:t>switch</a:t>
              </a:r>
            </a:p>
            <a:p>
              <a:pPr algn="ctr"/>
              <a:r>
                <a:rPr lang="en-US" altLang="en-US" sz="2000" b="1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and</a:t>
              </a:r>
            </a:p>
            <a:p>
              <a:pPr algn="ctr"/>
              <a:r>
                <a:rPr lang="en-US" altLang="en-US" sz="2000" b="1">
                  <a:latin typeface="Courier New" panose="02070309020205020404" pitchFamily="49" charset="0"/>
                </a:rPr>
                <a:t>case</a:t>
              </a:r>
            </a:p>
            <a:p>
              <a:pPr algn="ctr"/>
              <a:r>
                <a:rPr lang="en-US" altLang="en-US" sz="2000" b="1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are</a:t>
              </a:r>
            </a:p>
            <a:p>
              <a:pPr algn="ctr"/>
              <a:r>
                <a:rPr lang="en-US" altLang="en-US" sz="2000" b="1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reserved</a:t>
              </a:r>
            </a:p>
            <a:p>
              <a:pPr algn="ctr"/>
              <a:r>
                <a:rPr lang="en-US" altLang="en-US" sz="2000" b="1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words</a:t>
              </a: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296" y="1776"/>
              <a:ext cx="480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V="1">
              <a:off x="1296" y="1584"/>
              <a:ext cx="432" cy="192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9"/>
          <p:cNvGrpSpPr>
            <a:grpSpLocks/>
          </p:cNvGrpSpPr>
          <p:nvPr/>
        </p:nvGrpSpPr>
        <p:grpSpPr bwMode="auto">
          <a:xfrm>
            <a:off x="7378587" y="4150281"/>
            <a:ext cx="2303463" cy="1768475"/>
            <a:chOff x="4272" y="2448"/>
            <a:chExt cx="1451" cy="1114"/>
          </a:xfrm>
        </p:grpSpPr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4272" y="2736"/>
              <a:ext cx="1451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2000" b="1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If </a:t>
              </a:r>
              <a:r>
                <a:rPr lang="en-US" altLang="en-US" sz="2000" b="1" i="1">
                  <a:solidFill>
                    <a:schemeClr val="hlink"/>
                  </a:solidFill>
                  <a:latin typeface="Courier New" panose="02070309020205020404" pitchFamily="49" charset="0"/>
                </a:rPr>
                <a:t>expression</a:t>
              </a:r>
              <a:endParaRPr lang="en-US" altLang="en-US" sz="2000" b="1">
                <a:solidFill>
                  <a:srgbClr val="FFFF99"/>
                </a:solidFill>
                <a:latin typeface="Courier New" panose="02070309020205020404" pitchFamily="49" charset="0"/>
              </a:endParaRPr>
            </a:p>
            <a:p>
              <a:r>
                <a:rPr lang="en-US" altLang="en-US" sz="2000" b="1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matches </a:t>
              </a:r>
              <a:r>
                <a:rPr lang="en-US" altLang="en-US" sz="2000" b="1" i="1">
                  <a:solidFill>
                    <a:schemeClr val="hlink"/>
                  </a:solidFill>
                  <a:latin typeface="Courier New" panose="02070309020205020404" pitchFamily="49" charset="0"/>
                </a:rPr>
                <a:t>value2</a:t>
              </a:r>
              <a:r>
                <a:rPr lang="en-US" altLang="en-US" sz="2000" b="1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,</a:t>
              </a:r>
            </a:p>
            <a:p>
              <a:r>
                <a:rPr lang="en-US" altLang="en-US" sz="2000" b="1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control jumps</a:t>
              </a:r>
            </a:p>
            <a:p>
              <a:r>
                <a:rPr lang="en-US" altLang="en-US" sz="2000" b="1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to here</a:t>
              </a:r>
            </a:p>
          </p:txBody>
        </p:sp>
        <p:cxnSp>
          <p:nvCxnSpPr>
            <p:cNvPr id="14" name="AutoShape 11"/>
            <p:cNvCxnSpPr>
              <a:cxnSpLocks noChangeShapeType="1"/>
              <a:stCxn id="13" idx="0"/>
            </p:cNvCxnSpPr>
            <p:nvPr/>
          </p:nvCxnSpPr>
          <p:spPr bwMode="auto">
            <a:xfrm rot="5400000" flipH="1">
              <a:off x="4426" y="2294"/>
              <a:ext cx="288" cy="595"/>
            </a:xfrm>
            <a:prstGeom prst="bentConnector2">
              <a:avLst/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15" name="Picture 2" descr="Testmaster.vn">
            <a:extLst>
              <a:ext uri="{FF2B5EF4-FFF2-40B4-BE49-F238E27FC236}">
                <a16:creationId xmlns="" xmlns:a16="http://schemas.microsoft.com/office/drawing/2014/main" id="{44FEE529-F5BE-4682-92FD-A2D51CD0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739608"/>
            <a:ext cx="112395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37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 autoUpdateAnimBg="0"/>
      <p:bldP spid="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4B0133-764C-4829-B9CC-619DE39AD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1" y="624110"/>
            <a:ext cx="9752012" cy="810990"/>
          </a:xfrm>
        </p:spPr>
        <p:txBody>
          <a:bodyPr/>
          <a:lstStyle/>
          <a:p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SWITCH STATEMENT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2" descr="Testmaster.vn">
            <a:extLst>
              <a:ext uri="{FF2B5EF4-FFF2-40B4-BE49-F238E27FC236}">
                <a16:creationId xmlns="" xmlns:a16="http://schemas.microsoft.com/office/drawing/2014/main" id="{44FEE529-F5BE-4682-92FD-A2D51CD0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540" y="101266"/>
            <a:ext cx="1897480" cy="75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752601" y="1500239"/>
            <a:ext cx="7924800" cy="5030034"/>
          </a:xfrm>
          <a:prstGeom prst="rect">
            <a:avLst/>
          </a:prstGeom>
          <a:noFill/>
          <a:ln/>
        </p:spPr>
        <p:txBody>
          <a:bodyPr vert="horz" lIns="92075" tIns="46038" rIns="92075" bIns="46038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75000"/>
              </a:spcBef>
              <a:buFont typeface="Wingdings" panose="05000000000000000000" pitchFamily="2" charset="2"/>
              <a:buChar char="§"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Often a </a:t>
            </a:r>
            <a:r>
              <a:rPr lang="en-US" alt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break statement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used as the last statement in each case's statement list</a:t>
            </a:r>
          </a:p>
          <a:p>
            <a:pPr>
              <a:spcBef>
                <a:spcPct val="75000"/>
              </a:spcBef>
              <a:buFont typeface="Wingdings" panose="05000000000000000000" pitchFamily="2" charset="2"/>
              <a:buChar char="§"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altLang="en-US" dirty="0"/>
              <a:t> </a:t>
            </a:r>
            <a:r>
              <a:rPr lang="en-US" altLang="en-US" dirty="0">
                <a:latin typeface="Courier" pitchFamily="49" charset="0"/>
              </a:rPr>
              <a:t>break</a:t>
            </a:r>
            <a:r>
              <a:rPr lang="en-US" altLang="en-US" dirty="0"/>
              <a:t>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statement causes control to transfer to the end of the </a:t>
            </a:r>
            <a:r>
              <a:rPr lang="en-US" altLang="en-US" dirty="0">
                <a:latin typeface="Courier" pitchFamily="49" charset="0"/>
              </a:rPr>
              <a:t>switch</a:t>
            </a:r>
            <a:r>
              <a:rPr lang="en-US" altLang="en-US" dirty="0"/>
              <a:t>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statement</a:t>
            </a:r>
          </a:p>
          <a:p>
            <a:pPr>
              <a:spcBef>
                <a:spcPct val="75000"/>
              </a:spcBef>
              <a:buFont typeface="Wingdings" panose="05000000000000000000" pitchFamily="2" charset="2"/>
              <a:buChar char="§"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a</a:t>
            </a:r>
            <a:r>
              <a:rPr lang="en-US" altLang="en-US" dirty="0"/>
              <a:t> </a:t>
            </a:r>
            <a:r>
              <a:rPr lang="en-US" altLang="en-US" dirty="0">
                <a:latin typeface="Courier" pitchFamily="49" charset="0"/>
              </a:rPr>
              <a:t>break</a:t>
            </a:r>
            <a:r>
              <a:rPr lang="en-US" altLang="en-US" dirty="0"/>
              <a:t>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statement is not used, the flow of control will continue into the next case</a:t>
            </a:r>
          </a:p>
          <a:p>
            <a:pPr>
              <a:spcBef>
                <a:spcPct val="75000"/>
              </a:spcBef>
              <a:buFont typeface="Wingdings" panose="05000000000000000000" pitchFamily="2" charset="2"/>
              <a:buChar char="§"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Sometimes this may be appropriate, but often we want to execute only the statements associated with one case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63" y="717646"/>
            <a:ext cx="1219907" cy="49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94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4B0133-764C-4829-B9CC-619DE39AD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1" y="624110"/>
            <a:ext cx="9752012" cy="810990"/>
          </a:xfrm>
        </p:spPr>
        <p:txBody>
          <a:bodyPr/>
          <a:lstStyle/>
          <a:p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SWITCH STATEMENT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962401" y="2338944"/>
            <a:ext cx="2470150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2000" b="1" dirty="0">
                <a:latin typeface="Courier New" panose="02070309020205020404" pitchFamily="49" charset="0"/>
              </a:rPr>
              <a:t>switch (option)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{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case 'A':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 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aCount</a:t>
            </a:r>
            <a:r>
              <a:rPr lang="en-US" altLang="en-US" sz="2000" b="1" dirty="0">
                <a:latin typeface="Courier New" panose="02070309020205020404" pitchFamily="49" charset="0"/>
              </a:rPr>
              <a:t>++;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   break;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   </a:t>
            </a:r>
            <a:r>
              <a:rPr lang="en-US" altLang="en-US" sz="2000" b="1" dirty="0">
                <a:latin typeface="Courier New" panose="02070309020205020404" pitchFamily="49" charset="0"/>
              </a:rPr>
              <a:t>case 'B':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 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bCount</a:t>
            </a:r>
            <a:r>
              <a:rPr lang="en-US" altLang="en-US" sz="2000" b="1" dirty="0">
                <a:latin typeface="Courier New" panose="02070309020205020404" pitchFamily="49" charset="0"/>
              </a:rPr>
              <a:t>++;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   break;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case 'C':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 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cCount</a:t>
            </a:r>
            <a:r>
              <a:rPr lang="en-US" altLang="en-US" sz="2000" b="1" dirty="0">
                <a:latin typeface="Courier New" panose="02070309020205020404" pitchFamily="49" charset="0"/>
              </a:rPr>
              <a:t>++;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   break;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1752601" y="1653144"/>
            <a:ext cx="7924800" cy="6096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example of a switch statement:</a:t>
            </a:r>
            <a:endParaRPr lang="en-US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2" descr="Testmaster.vn">
            <a:extLst>
              <a:ext uri="{FF2B5EF4-FFF2-40B4-BE49-F238E27FC236}">
                <a16:creationId xmlns="" xmlns:a16="http://schemas.microsoft.com/office/drawing/2014/main" id="{44FEE529-F5BE-4682-92FD-A2D51CD0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739608"/>
            <a:ext cx="112395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98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4B0133-764C-4829-B9CC-619DE39AD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1" y="624110"/>
            <a:ext cx="9752012" cy="810990"/>
          </a:xfrm>
        </p:spPr>
        <p:txBody>
          <a:bodyPr/>
          <a:lstStyle/>
          <a:p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SWITCH STATEMENT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752601" y="1500239"/>
            <a:ext cx="8772524" cy="5030034"/>
          </a:xfrm>
          <a:prstGeom prst="rect">
            <a:avLst/>
          </a:prstGeom>
          <a:noFill/>
          <a:ln/>
        </p:spPr>
        <p:txBody>
          <a:bodyPr vert="horz" lIns="92075" tIns="46038" rIns="92075" bIns="46038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75000"/>
              </a:spcBef>
              <a:buFont typeface="Wingdings" panose="05000000000000000000" pitchFamily="2" charset="2"/>
              <a:buChar char="§"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switch</a:t>
            </a:r>
            <a:r>
              <a:rPr lang="en-US" altLang="en-US" dirty="0"/>
              <a:t>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statement can have an optional </a:t>
            </a:r>
            <a:r>
              <a:rPr lang="en-US" alt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 case</a:t>
            </a:r>
            <a:endParaRPr lang="en-US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75000"/>
              </a:spcBef>
              <a:buFont typeface="Wingdings" panose="05000000000000000000" pitchFamily="2" charset="2"/>
              <a:buChar char="§"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default case has no associated value and simply uses the reserved word </a:t>
            </a:r>
            <a:r>
              <a:rPr lang="en-US" altLang="en-US" dirty="0">
                <a:latin typeface="Courier New" panose="02070309020205020404" pitchFamily="49" charset="0"/>
              </a:rPr>
              <a:t>default</a:t>
            </a:r>
            <a:endParaRPr lang="en-US" altLang="en-US" dirty="0"/>
          </a:p>
          <a:p>
            <a:pPr>
              <a:spcBef>
                <a:spcPct val="75000"/>
              </a:spcBef>
              <a:buFont typeface="Wingdings" panose="05000000000000000000" pitchFamily="2" charset="2"/>
              <a:buChar char="§"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the default case is present, control will transfer to it if no other case value matches</a:t>
            </a:r>
          </a:p>
          <a:p>
            <a:pPr>
              <a:spcBef>
                <a:spcPct val="75000"/>
              </a:spcBef>
              <a:buFont typeface="Wingdings" panose="05000000000000000000" pitchFamily="2" charset="2"/>
              <a:buChar char="§"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there is no default case, and no other value matches, control falls through to the statement after the 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switch</a:t>
            </a:r>
          </a:p>
          <a:p>
            <a:pPr>
              <a:spcBef>
                <a:spcPct val="75000"/>
              </a:spcBef>
              <a:buFont typeface="Wingdings" panose="05000000000000000000" pitchFamily="2" charset="2"/>
              <a:buChar char="§"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expression of a </a:t>
            </a:r>
            <a:r>
              <a:rPr lang="en-US" altLang="en-US" dirty="0">
                <a:latin typeface="Courier New" panose="02070309020205020404" pitchFamily="49" charset="0"/>
              </a:rPr>
              <a:t>switch</a:t>
            </a:r>
            <a:r>
              <a:rPr lang="en-US" altLang="en-US" dirty="0"/>
              <a:t>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statement must result in an </a:t>
            </a:r>
            <a:r>
              <a:rPr lang="en-US" alt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integral type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meaning an integer</a:t>
            </a:r>
            <a:r>
              <a:rPr lang="en-US" altLang="en-US" dirty="0"/>
              <a:t> (</a:t>
            </a:r>
            <a:r>
              <a:rPr lang="en-US" altLang="en-US" dirty="0">
                <a:latin typeface="Courier New" panose="02070309020205020404" pitchFamily="49" charset="0"/>
              </a:rPr>
              <a:t>byte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panose="02070309020205020404" pitchFamily="49" charset="0"/>
              </a:rPr>
              <a:t>short</a:t>
            </a:r>
            <a:r>
              <a:rPr lang="en-US" altLang="en-US" dirty="0"/>
              <a:t>, </a:t>
            </a:r>
            <a:r>
              <a:rPr lang="en-US" altLang="en-US" dirty="0" err="1">
                <a:latin typeface="Courier New" panose="02070309020205020404" pitchFamily="49" charset="0"/>
              </a:rPr>
              <a:t>int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panose="02070309020205020404" pitchFamily="49" charset="0"/>
              </a:rPr>
              <a:t>long</a:t>
            </a:r>
            <a:r>
              <a:rPr lang="en-US" altLang="en-US" dirty="0"/>
              <a:t>)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or a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char</a:t>
            </a:r>
          </a:p>
          <a:p>
            <a:pPr>
              <a:spcBef>
                <a:spcPct val="75000"/>
              </a:spcBef>
              <a:buFont typeface="Wingdings" panose="05000000000000000000" pitchFamily="2" charset="2"/>
              <a:buChar char="§"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cannot be a</a:t>
            </a:r>
            <a:r>
              <a:rPr lang="en-US" altLang="en-US" dirty="0"/>
              <a:t> </a:t>
            </a:r>
            <a:r>
              <a:rPr lang="en-US" altLang="en-US" dirty="0" err="1">
                <a:latin typeface="Courier New" panose="02070309020205020404" pitchFamily="49" charset="0"/>
              </a:rPr>
              <a:t>boolean</a:t>
            </a:r>
            <a:r>
              <a:rPr lang="en-US" altLang="en-US" dirty="0"/>
              <a:t>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 or a floating point value</a:t>
            </a:r>
            <a:r>
              <a:rPr lang="en-US" altLang="en-US" dirty="0"/>
              <a:t> (</a:t>
            </a:r>
            <a:r>
              <a:rPr lang="en-US" altLang="en-US" dirty="0">
                <a:latin typeface="Courier New" panose="02070309020205020404" pitchFamily="49" charset="0"/>
              </a:rPr>
              <a:t>float</a:t>
            </a:r>
            <a:r>
              <a:rPr lang="en-US" altLang="en-US" dirty="0"/>
              <a:t> or </a:t>
            </a:r>
            <a:r>
              <a:rPr lang="en-US" altLang="en-US" dirty="0">
                <a:latin typeface="Courier New" panose="02070309020205020404" pitchFamily="49" charset="0"/>
              </a:rPr>
              <a:t>double</a:t>
            </a:r>
            <a:r>
              <a:rPr lang="en-US" altLang="en-US" dirty="0"/>
              <a:t>)</a:t>
            </a:r>
            <a:endParaRPr lang="en-US" altLang="en-US" dirty="0">
              <a:latin typeface="Courier New" panose="02070309020205020404" pitchFamily="49" charset="0"/>
            </a:endParaRPr>
          </a:p>
          <a:p>
            <a:pPr>
              <a:spcBef>
                <a:spcPct val="75000"/>
              </a:spcBef>
              <a:buFont typeface="Wingdings" panose="05000000000000000000" pitchFamily="2" charset="2"/>
              <a:buChar char="§"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implicit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boolean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condition in a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switch</a:t>
            </a:r>
            <a:r>
              <a:rPr lang="en-US" altLang="en-US" dirty="0"/>
              <a:t>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statement is equality</a:t>
            </a:r>
          </a:p>
          <a:p>
            <a:pPr>
              <a:spcBef>
                <a:spcPct val="75000"/>
              </a:spcBef>
              <a:buFont typeface="Wingdings" panose="05000000000000000000" pitchFamily="2" charset="2"/>
              <a:buChar char="§"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cannot perform relational checks with a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switch</a:t>
            </a:r>
            <a:r>
              <a:rPr lang="en-US" altLang="en-US" dirty="0"/>
              <a:t> 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statement</a:t>
            </a:r>
            <a:endParaRPr lang="en-US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2" descr="Testmaster.vn">
            <a:extLst>
              <a:ext uri="{FF2B5EF4-FFF2-40B4-BE49-F238E27FC236}">
                <a16:creationId xmlns="" xmlns:a16="http://schemas.microsoft.com/office/drawing/2014/main" id="{44FEE529-F5BE-4682-92FD-A2D51CD0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739608"/>
            <a:ext cx="112395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2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4B0133-764C-4829-B9CC-619DE39AD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1" y="624110"/>
            <a:ext cx="9752012" cy="810990"/>
          </a:xfrm>
        </p:spPr>
        <p:txBody>
          <a:bodyPr/>
          <a:lstStyle/>
          <a:p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REPETITION STATEMENTS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752600" y="1500239"/>
            <a:ext cx="9752013" cy="5030034"/>
          </a:xfrm>
          <a:prstGeom prst="rect">
            <a:avLst/>
          </a:prstGeom>
          <a:noFill/>
          <a:ln/>
        </p:spPr>
        <p:txBody>
          <a:bodyPr vert="horz" lIns="92075" tIns="46038" rIns="92075" bIns="46038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 has three kinds of repetition statements:</a:t>
            </a:r>
          </a:p>
          <a:p>
            <a:pPr lvl="1">
              <a:spcBef>
                <a:spcPct val="50000"/>
              </a:spcBef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alt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while loop</a:t>
            </a:r>
            <a:endParaRPr lang="en-US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alt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 loop</a:t>
            </a:r>
            <a:endParaRPr lang="en-US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alt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loop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programmer should choose the right kind of loop for the situation</a:t>
            </a:r>
            <a:endParaRPr lang="en-US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2" descr="Testmaster.vn">
            <a:extLst>
              <a:ext uri="{FF2B5EF4-FFF2-40B4-BE49-F238E27FC236}">
                <a16:creationId xmlns="" xmlns:a16="http://schemas.microsoft.com/office/drawing/2014/main" id="{44FEE529-F5BE-4682-92FD-A2D51CD0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739608"/>
            <a:ext cx="112395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51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4B0133-764C-4829-B9CC-619DE39AD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1" y="624110"/>
            <a:ext cx="9752012" cy="810990"/>
          </a:xfrm>
        </p:spPr>
        <p:txBody>
          <a:bodyPr/>
          <a:lstStyle/>
          <a:p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WHILE STATEMENT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2" descr="Testmaster.vn">
            <a:extLst>
              <a:ext uri="{FF2B5EF4-FFF2-40B4-BE49-F238E27FC236}">
                <a16:creationId xmlns="" xmlns:a16="http://schemas.microsoft.com/office/drawing/2014/main" id="{44FEE529-F5BE-4682-92FD-A2D51CD0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739608"/>
            <a:ext cx="112395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752601" y="1619250"/>
            <a:ext cx="7924800" cy="798513"/>
          </a:xfrm>
          <a:prstGeom prst="rect">
            <a:avLst/>
          </a:prstGeom>
          <a:noFill/>
          <a:ln/>
        </p:spPr>
        <p:txBody>
          <a:bodyPr vert="horz" lIns="92075" tIns="46038" rIns="92075" bIns="46038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alt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while statement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has the following syntax:</a:t>
            </a:r>
          </a:p>
          <a:p>
            <a:pPr>
              <a:lnSpc>
                <a:spcPct val="90000"/>
              </a:lnSpc>
            </a:pPr>
            <a:endParaRPr lang="en-US" alt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779839" y="2416176"/>
            <a:ext cx="36591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b="1" dirty="0">
                <a:latin typeface="Courier New" panose="02070309020205020404" pitchFamily="49" charset="0"/>
              </a:rPr>
              <a:t>while ( </a:t>
            </a:r>
            <a:r>
              <a:rPr lang="en-US" altLang="en-US" b="1" i="1" dirty="0">
                <a:solidFill>
                  <a:schemeClr val="hlink"/>
                </a:solidFill>
                <a:latin typeface="Courier New" panose="02070309020205020404" pitchFamily="49" charset="0"/>
              </a:rPr>
              <a:t>condition</a:t>
            </a:r>
            <a:r>
              <a:rPr lang="en-US" altLang="en-US" b="1" dirty="0">
                <a:latin typeface="Courier New" panose="02070309020205020404" pitchFamily="49" charset="0"/>
              </a:rPr>
              <a:t> )</a:t>
            </a:r>
          </a:p>
          <a:p>
            <a:r>
              <a:rPr lang="en-US" altLang="en-US" b="1" dirty="0">
                <a:latin typeface="Courier New" panose="02070309020205020404" pitchFamily="49" charset="0"/>
              </a:rPr>
              <a:t>   </a:t>
            </a:r>
            <a:r>
              <a:rPr lang="en-US" altLang="en-US" b="1" i="1" dirty="0">
                <a:solidFill>
                  <a:schemeClr val="hlink"/>
                </a:solidFill>
                <a:latin typeface="Courier New" panose="02070309020205020404" pitchFamily="49" charset="0"/>
              </a:rPr>
              <a:t>statement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  <a:endParaRPr lang="en-US" alt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1752601" y="3524250"/>
            <a:ext cx="79248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53975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803525" indent="168275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260725" indent="168275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717925" indent="168275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175125" indent="168275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632325" indent="168275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Char char="§"/>
            </a:pPr>
            <a:r>
              <a:rPr lang="en-US" altLang="en-US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statement is executed repeatedly until the condition becomes false</a:t>
            </a:r>
          </a:p>
        </p:txBody>
      </p:sp>
    </p:spTree>
    <p:extLst>
      <p:ext uri="{BB962C8B-B14F-4D97-AF65-F5344CB8AC3E}">
        <p14:creationId xmlns:p14="http://schemas.microsoft.com/office/powerpoint/2010/main" val="308237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build="p" bldLvl="2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4B0133-764C-4829-B9CC-619DE39AD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1" y="624110"/>
            <a:ext cx="9752012" cy="810990"/>
          </a:xfrm>
        </p:spPr>
        <p:txBody>
          <a:bodyPr/>
          <a:lstStyle/>
          <a:p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WHILE STATEMENT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2" descr="Testmaster.vn">
            <a:extLst>
              <a:ext uri="{FF2B5EF4-FFF2-40B4-BE49-F238E27FC236}">
                <a16:creationId xmlns="" xmlns:a16="http://schemas.microsoft.com/office/drawing/2014/main" id="{44FEE529-F5BE-4682-92FD-A2D51CD0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739608"/>
            <a:ext cx="112395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20"/>
          <p:cNvGrpSpPr>
            <a:grpSpLocks/>
          </p:cNvGrpSpPr>
          <p:nvPr/>
        </p:nvGrpSpPr>
        <p:grpSpPr bwMode="auto">
          <a:xfrm>
            <a:off x="4845050" y="3743325"/>
            <a:ext cx="1600200" cy="1295400"/>
            <a:chOff x="2112" y="1968"/>
            <a:chExt cx="1008" cy="816"/>
          </a:xfrm>
        </p:grpSpPr>
        <p:grpSp>
          <p:nvGrpSpPr>
            <p:cNvPr id="10" name="Group 19"/>
            <p:cNvGrpSpPr>
              <a:grpSpLocks/>
            </p:cNvGrpSpPr>
            <p:nvPr/>
          </p:nvGrpSpPr>
          <p:grpSpPr bwMode="auto">
            <a:xfrm>
              <a:off x="2112" y="2544"/>
              <a:ext cx="1008" cy="240"/>
              <a:chOff x="2112" y="2544"/>
              <a:chExt cx="1008" cy="240"/>
            </a:xfrm>
          </p:grpSpPr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2112" y="2544"/>
                <a:ext cx="1008" cy="240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Text Box 6"/>
              <p:cNvSpPr txBox="1">
                <a:spLocks noChangeArrowheads="1"/>
              </p:cNvSpPr>
              <p:nvPr/>
            </p:nvSpPr>
            <p:spPr bwMode="auto">
              <a:xfrm>
                <a:off x="2193" y="2544"/>
                <a:ext cx="84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1800" b="1">
                    <a:latin typeface="Arial Unicode MS" panose="020B0604020202020204" pitchFamily="34" charset="-128"/>
                  </a:rPr>
                  <a:t>statement</a:t>
                </a:r>
                <a:endParaRPr lang="en-US" altLang="en-US">
                  <a:latin typeface="Arial Unicode MS" panose="020B0604020202020204" pitchFamily="34" charset="-128"/>
                </a:endParaRPr>
              </a:p>
            </p:txBody>
          </p:sp>
        </p:grpSp>
        <p:cxnSp>
          <p:nvCxnSpPr>
            <p:cNvPr id="11" name="AutoShape 7"/>
            <p:cNvCxnSpPr>
              <a:cxnSpLocks noChangeShapeType="1"/>
              <a:stCxn id="22" idx="2"/>
              <a:endCxn id="13" idx="0"/>
            </p:cNvCxnSpPr>
            <p:nvPr/>
          </p:nvCxnSpPr>
          <p:spPr bwMode="auto">
            <a:xfrm>
              <a:off x="2616" y="1968"/>
              <a:ext cx="0" cy="576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2635" y="2112"/>
              <a:ext cx="4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800" b="1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true</a:t>
              </a:r>
              <a:endParaRPr lang="en-US" altLang="en-US">
                <a:solidFill>
                  <a:schemeClr val="hlink"/>
                </a:solidFill>
                <a:latin typeface="Arial Unicode MS" panose="020B0604020202020204" pitchFamily="34" charset="-128"/>
              </a:endParaRPr>
            </a:p>
          </p:txBody>
        </p:sp>
      </p:grpSp>
      <p:cxnSp>
        <p:nvCxnSpPr>
          <p:cNvPr id="15" name="AutoShape 9"/>
          <p:cNvCxnSpPr>
            <a:cxnSpLocks noChangeShapeType="1"/>
            <a:stCxn id="13" idx="1"/>
            <a:endCxn id="22" idx="1"/>
          </p:cNvCxnSpPr>
          <p:nvPr/>
        </p:nvCxnSpPr>
        <p:spPr bwMode="auto">
          <a:xfrm rot="10800000">
            <a:off x="4616450" y="3209925"/>
            <a:ext cx="228600" cy="1638300"/>
          </a:xfrm>
          <a:prstGeom prst="bentConnector3">
            <a:avLst>
              <a:gd name="adj1" fmla="val 250694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5653089" y="3209925"/>
            <a:ext cx="1890713" cy="2590800"/>
            <a:chOff x="2621" y="1680"/>
            <a:chExt cx="1191" cy="1584"/>
          </a:xfrm>
        </p:grpSpPr>
        <p:cxnSp>
          <p:nvCxnSpPr>
            <p:cNvPr id="17" name="AutoShape 16"/>
            <p:cNvCxnSpPr>
              <a:cxnSpLocks noChangeShapeType="1"/>
            </p:cNvCxnSpPr>
            <p:nvPr/>
          </p:nvCxnSpPr>
          <p:spPr bwMode="auto">
            <a:xfrm flipH="1">
              <a:off x="2621" y="1680"/>
              <a:ext cx="638" cy="1584"/>
            </a:xfrm>
            <a:prstGeom prst="bentConnector4">
              <a:avLst>
                <a:gd name="adj1" fmla="val -22569"/>
                <a:gd name="adj2" fmla="val 83458"/>
              </a:avLst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3365" y="2034"/>
              <a:ext cx="447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800" b="1" dirty="0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false</a:t>
              </a:r>
              <a:endParaRPr lang="en-US" altLang="en-US" dirty="0">
                <a:solidFill>
                  <a:schemeClr val="hlink"/>
                </a:solidFill>
                <a:latin typeface="Arial Unicode MS" panose="020B0604020202020204" pitchFamily="34" charset="-128"/>
              </a:endParaRPr>
            </a:p>
          </p:txBody>
        </p:sp>
      </p:grpSp>
      <p:grpSp>
        <p:nvGrpSpPr>
          <p:cNvPr id="19" name="Group 21"/>
          <p:cNvGrpSpPr>
            <a:grpSpLocks/>
          </p:cNvGrpSpPr>
          <p:nvPr/>
        </p:nvGrpSpPr>
        <p:grpSpPr bwMode="auto">
          <a:xfrm>
            <a:off x="4616450" y="1990725"/>
            <a:ext cx="2057400" cy="1752600"/>
            <a:chOff x="1968" y="864"/>
            <a:chExt cx="1296" cy="1104"/>
          </a:xfrm>
        </p:grpSpPr>
        <p:cxnSp>
          <p:nvCxnSpPr>
            <p:cNvPr id="20" name="AutoShape 14"/>
            <p:cNvCxnSpPr>
              <a:cxnSpLocks noChangeShapeType="1"/>
              <a:endCxn id="22" idx="0"/>
            </p:cNvCxnSpPr>
            <p:nvPr/>
          </p:nvCxnSpPr>
          <p:spPr bwMode="auto">
            <a:xfrm>
              <a:off x="2616" y="864"/>
              <a:ext cx="0" cy="432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1" name="Group 18"/>
            <p:cNvGrpSpPr>
              <a:grpSpLocks/>
            </p:cNvGrpSpPr>
            <p:nvPr/>
          </p:nvGrpSpPr>
          <p:grpSpPr bwMode="auto">
            <a:xfrm>
              <a:off x="1968" y="1296"/>
              <a:ext cx="1296" cy="672"/>
              <a:chOff x="1968" y="1296"/>
              <a:chExt cx="1296" cy="672"/>
            </a:xfrm>
          </p:grpSpPr>
          <p:sp>
            <p:nvSpPr>
              <p:cNvPr id="22" name="AutoShape 12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296" cy="672"/>
              </a:xfrm>
              <a:prstGeom prst="diamond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Text Box 13"/>
              <p:cNvSpPr txBox="1">
                <a:spLocks noChangeArrowheads="1"/>
              </p:cNvSpPr>
              <p:nvPr/>
            </p:nvSpPr>
            <p:spPr bwMode="auto">
              <a:xfrm>
                <a:off x="2217" y="1430"/>
                <a:ext cx="799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1800" b="1">
                    <a:latin typeface="Arial Unicode MS" panose="020B0604020202020204" pitchFamily="34" charset="-128"/>
                  </a:rPr>
                  <a:t>condition</a:t>
                </a:r>
              </a:p>
              <a:p>
                <a:pPr algn="ctr"/>
                <a:r>
                  <a:rPr lang="en-US" altLang="en-US" sz="1800" b="1">
                    <a:latin typeface="Arial Unicode MS" panose="020B0604020202020204" pitchFamily="34" charset="-128"/>
                  </a:rPr>
                  <a:t>evaluated</a:t>
                </a:r>
                <a:endParaRPr lang="en-US" altLang="en-US">
                  <a:latin typeface="Arial Unicode MS" panose="020B0604020202020204" pitchFamily="34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3318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4B0133-764C-4829-B9CC-619DE39AD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1" y="624110"/>
            <a:ext cx="9752012" cy="810990"/>
          </a:xfrm>
        </p:spPr>
        <p:txBody>
          <a:bodyPr/>
          <a:lstStyle/>
          <a:p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WHILE STATEMENT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2" descr="Testmaster.vn">
            <a:extLst>
              <a:ext uri="{FF2B5EF4-FFF2-40B4-BE49-F238E27FC236}">
                <a16:creationId xmlns="" xmlns:a16="http://schemas.microsoft.com/office/drawing/2014/main" id="{44FEE529-F5BE-4682-92FD-A2D51CD0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739608"/>
            <a:ext cx="112395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1752601" y="1581150"/>
            <a:ext cx="7924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example of a while statement:</a:t>
            </a:r>
            <a:endParaRPr lang="en-US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3048001" y="2266950"/>
            <a:ext cx="475615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20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</a:rPr>
              <a:t> count = 1;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while (count &lt;= 5)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{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000" b="1" dirty="0">
                <a:latin typeface="Courier New" panose="02070309020205020404" pitchFamily="49" charset="0"/>
              </a:rPr>
              <a:t> (count);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count++;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}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1752601" y="4476750"/>
            <a:ext cx="7924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60000"/>
              </a:spcBef>
              <a:buFont typeface="Wingdings" panose="05000000000000000000" pitchFamily="2" charset="2"/>
              <a:buChar char="§"/>
            </a:pPr>
            <a:r>
              <a:rPr lang="en-US" altLang="en-US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the condition of a while loop is false initially, the statement is never executed</a:t>
            </a:r>
          </a:p>
          <a:p>
            <a:pPr eaLnBrk="1" hangingPunct="1">
              <a:spcBef>
                <a:spcPct val="60000"/>
              </a:spcBef>
              <a:buFont typeface="Wingdings" panose="05000000000000000000" pitchFamily="2" charset="2"/>
              <a:buChar char="§"/>
            </a:pPr>
            <a:r>
              <a:rPr lang="en-US" altLang="en-US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Therefore, the body of a while loop will execute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211804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utoUpdateAnimBg="0"/>
      <p:bldP spid="2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4B0133-764C-4829-B9CC-619DE39AD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1" y="624110"/>
            <a:ext cx="9752012" cy="810990"/>
          </a:xfrm>
        </p:spPr>
        <p:txBody>
          <a:bodyPr/>
          <a:lstStyle/>
          <a:p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INFINITE LOOPS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752600" y="1500239"/>
            <a:ext cx="9752013" cy="5030034"/>
          </a:xfrm>
          <a:prstGeom prst="rect">
            <a:avLst/>
          </a:prstGeom>
          <a:noFill/>
          <a:ln/>
        </p:spPr>
        <p:txBody>
          <a:bodyPr vert="horz" lIns="92075" tIns="46038" rIns="92075" bIns="46038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75000"/>
              </a:spcBef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body of a while loop eventually must make the condition false</a:t>
            </a:r>
          </a:p>
          <a:p>
            <a:pPr>
              <a:spcBef>
                <a:spcPct val="75000"/>
              </a:spcBef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</a:t>
            </a:r>
            <a:r>
              <a:rPr lang="en-US" alt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infinite loop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will execute until the user interrupts the program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§"/>
            </a:pPr>
            <a:endParaRPr lang="en-US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2" descr="Testmaster.vn">
            <a:extLst>
              <a:ext uri="{FF2B5EF4-FFF2-40B4-BE49-F238E27FC236}">
                <a16:creationId xmlns="" xmlns:a16="http://schemas.microsoft.com/office/drawing/2014/main" id="{44FEE529-F5BE-4682-92FD-A2D51CD0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739608"/>
            <a:ext cx="112395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67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4B0133-764C-4829-B9CC-619DE39AD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1" y="624110"/>
            <a:ext cx="9752012" cy="810990"/>
          </a:xfrm>
        </p:spPr>
        <p:txBody>
          <a:bodyPr/>
          <a:lstStyle/>
          <a:p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INFINITE LOOPS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2" descr="Testmaster.vn">
            <a:extLst>
              <a:ext uri="{FF2B5EF4-FFF2-40B4-BE49-F238E27FC236}">
                <a16:creationId xmlns="" xmlns:a16="http://schemas.microsoft.com/office/drawing/2014/main" id="{44FEE529-F5BE-4682-92FD-A2D51CD0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739608"/>
            <a:ext cx="112395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752601" y="1666875"/>
            <a:ext cx="7924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example of an infinite loop:</a:t>
            </a:r>
            <a:endParaRPr lang="en-US" alt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048001" y="2489200"/>
            <a:ext cx="475615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20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</a:rPr>
              <a:t> count = 1;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while (count &lt;= 25)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{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000" b="1" dirty="0">
                <a:latin typeface="Courier New" panose="02070309020205020404" pitchFamily="49" charset="0"/>
              </a:rPr>
              <a:t> (count);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count = count - 1;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}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752601" y="4791075"/>
            <a:ext cx="79248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loop will continue executing until interrupted (Control-C) or until an underflow error occurs</a:t>
            </a:r>
          </a:p>
        </p:txBody>
      </p:sp>
    </p:spTree>
    <p:extLst>
      <p:ext uri="{BB962C8B-B14F-4D97-AF65-F5344CB8AC3E}">
        <p14:creationId xmlns:p14="http://schemas.microsoft.com/office/powerpoint/2010/main" val="139166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4B0133-764C-4829-B9CC-619DE39AD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1" y="624110"/>
            <a:ext cx="9752012" cy="810990"/>
          </a:xfrm>
        </p:spPr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 PROGRAM STRUCTURE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5BD68D6-404E-497E-B6B4-0ECC371BE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1524000"/>
            <a:ext cx="9752012" cy="47098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196019" y="1911350"/>
            <a:ext cx="3536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>
                <a:latin typeface="Courier New" panose="02070309020205020404" pitchFamily="49" charset="0"/>
              </a:rPr>
              <a:t>public class MyProgram</a:t>
            </a:r>
            <a:endParaRPr lang="en-US" altLang="en-US">
              <a:latin typeface="Courier New" panose="02070309020205020404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96019" y="2292350"/>
            <a:ext cx="33655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>
                <a:latin typeface="Courier New" panose="02070309020205020404" pitchFamily="49" charset="0"/>
              </a:rPr>
              <a:t>{</a:t>
            </a:r>
          </a:p>
          <a:p>
            <a:endParaRPr lang="en-US" altLang="en-US" sz="2000" b="1">
              <a:latin typeface="Courier New" panose="02070309020205020404" pitchFamily="49" charset="0"/>
            </a:endParaRPr>
          </a:p>
          <a:p>
            <a:endParaRPr lang="en-US" altLang="en-US" sz="2000" b="1">
              <a:latin typeface="Courier New" panose="02070309020205020404" pitchFamily="49" charset="0"/>
            </a:endParaRPr>
          </a:p>
          <a:p>
            <a:endParaRPr lang="en-US" altLang="en-US" sz="2000" b="1">
              <a:latin typeface="Courier New" panose="02070309020205020404" pitchFamily="49" charset="0"/>
            </a:endParaRPr>
          </a:p>
          <a:p>
            <a:endParaRPr lang="en-US" altLang="en-US" sz="2000" b="1">
              <a:latin typeface="Courier New" panose="02070309020205020404" pitchFamily="49" charset="0"/>
            </a:endParaRPr>
          </a:p>
          <a:p>
            <a:endParaRPr lang="en-US" altLang="en-US" sz="2000" b="1">
              <a:latin typeface="Courier New" panose="02070309020205020404" pitchFamily="49" charset="0"/>
            </a:endParaRPr>
          </a:p>
          <a:p>
            <a:endParaRPr lang="en-US" altLang="en-US" sz="2000" b="1">
              <a:latin typeface="Courier New" panose="02070309020205020404" pitchFamily="49" charset="0"/>
            </a:endParaRPr>
          </a:p>
          <a:p>
            <a:endParaRPr lang="en-US" altLang="en-US" sz="2000" b="1">
              <a:latin typeface="Courier New" panose="02070309020205020404" pitchFamily="49" charset="0"/>
            </a:endParaRPr>
          </a:p>
          <a:p>
            <a:endParaRPr lang="en-US" altLang="en-US" sz="2000" b="1">
              <a:latin typeface="Courier New" panose="02070309020205020404" pitchFamily="49" charset="0"/>
            </a:endParaRPr>
          </a:p>
          <a:p>
            <a:endParaRPr lang="en-US" altLang="en-US" sz="2000" b="1">
              <a:latin typeface="Courier New" panose="02070309020205020404" pitchFamily="49" charset="0"/>
            </a:endParaRPr>
          </a:p>
          <a:p>
            <a:r>
              <a:rPr lang="en-US" altLang="en-US" sz="2000" b="1">
                <a:latin typeface="Courier New" panose="02070309020205020404" pitchFamily="49" charset="0"/>
              </a:rPr>
              <a:t>}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196019" y="1524000"/>
            <a:ext cx="445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>
                <a:solidFill>
                  <a:srgbClr val="008000"/>
                </a:solidFill>
                <a:latin typeface="Courier New" panose="02070309020205020404" pitchFamily="49" charset="0"/>
              </a:rPr>
              <a:t>//  comments about the class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929819" y="2724150"/>
            <a:ext cx="17033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>
                <a:solidFill>
                  <a:schemeClr val="hlink"/>
                </a:solidFill>
                <a:latin typeface="Arial Unicode MS" panose="020B0604020202020204" pitchFamily="34" charset="-128"/>
              </a:rPr>
              <a:t>class header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491419" y="3790950"/>
            <a:ext cx="14747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>
                <a:solidFill>
                  <a:schemeClr val="hlink"/>
                </a:solidFill>
                <a:latin typeface="Arial Unicode MS" panose="020B0604020202020204" pitchFamily="34" charset="-128"/>
              </a:rPr>
              <a:t>class body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024819" y="4953000"/>
            <a:ext cx="5418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>
                <a:solidFill>
                  <a:schemeClr val="hlink"/>
                </a:solidFill>
                <a:latin typeface="Arial Unicode MS" panose="020B0604020202020204" pitchFamily="34" charset="-128"/>
              </a:rPr>
              <a:t>Comments can be placed almost anywhere</a:t>
            </a:r>
          </a:p>
        </p:txBody>
      </p:sp>
      <p:sp>
        <p:nvSpPr>
          <p:cNvPr id="11" name="AutoShape 9"/>
          <p:cNvSpPr>
            <a:spLocks/>
          </p:cNvSpPr>
          <p:nvPr/>
        </p:nvSpPr>
        <p:spPr bwMode="auto">
          <a:xfrm>
            <a:off x="2881819" y="2444750"/>
            <a:ext cx="457200" cy="3124200"/>
          </a:xfrm>
          <a:prstGeom prst="rightBrace">
            <a:avLst>
              <a:gd name="adj1" fmla="val 56944"/>
              <a:gd name="adj2" fmla="val 50000"/>
            </a:avLst>
          </a:prstGeom>
          <a:noFill/>
          <a:ln w="31750">
            <a:solidFill>
              <a:srgbClr val="FF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 flipV="1">
            <a:off x="5091619" y="2368550"/>
            <a:ext cx="838200" cy="4572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3" name="Picture 2" descr="Testmaster.vn">
            <a:extLst>
              <a:ext uri="{FF2B5EF4-FFF2-40B4-BE49-F238E27FC236}">
                <a16:creationId xmlns="" xmlns:a16="http://schemas.microsoft.com/office/drawing/2014/main" id="{44FEE529-F5BE-4682-92FD-A2D51CD0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739608"/>
            <a:ext cx="112395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87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11" grpId="0" animBg="1"/>
      <p:bldP spid="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4B0133-764C-4829-B9CC-619DE39AD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1" y="624110"/>
            <a:ext cx="9752012" cy="810990"/>
          </a:xfrm>
        </p:spPr>
        <p:txBody>
          <a:bodyPr/>
          <a:lstStyle/>
          <a:p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DO STATEMENT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2" descr="Testmaster.vn">
            <a:extLst>
              <a:ext uri="{FF2B5EF4-FFF2-40B4-BE49-F238E27FC236}">
                <a16:creationId xmlns="" xmlns:a16="http://schemas.microsoft.com/office/drawing/2014/main" id="{44FEE529-F5BE-4682-92FD-A2D51CD0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739608"/>
            <a:ext cx="112395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752601" y="1666875"/>
            <a:ext cx="7924800" cy="644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alt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 statement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has the following syntax:</a:t>
            </a:r>
            <a:endParaRPr lang="en-US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886201" y="2354263"/>
            <a:ext cx="3659188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b="1">
                <a:latin typeface="Courier New" panose="02070309020205020404" pitchFamily="49" charset="0"/>
              </a:rPr>
              <a:t>do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{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   </a:t>
            </a:r>
            <a:r>
              <a:rPr lang="en-US" altLang="en-US" b="1" i="1">
                <a:solidFill>
                  <a:schemeClr val="hlink"/>
                </a:solidFill>
                <a:latin typeface="Courier New" panose="02070309020205020404" pitchFamily="49" charset="0"/>
              </a:rPr>
              <a:t>statement</a:t>
            </a:r>
            <a:r>
              <a:rPr lang="en-US" altLang="en-US" b="1"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}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while ( </a:t>
            </a:r>
            <a:r>
              <a:rPr lang="en-US" altLang="en-US" b="1" i="1">
                <a:solidFill>
                  <a:schemeClr val="hlink"/>
                </a:solidFill>
                <a:latin typeface="Courier New" panose="02070309020205020404" pitchFamily="49" charset="0"/>
              </a:rPr>
              <a:t>condition</a:t>
            </a:r>
            <a:r>
              <a:rPr lang="en-US" altLang="en-US" b="1">
                <a:latin typeface="Courier New" panose="02070309020205020404" pitchFamily="49" charset="0"/>
              </a:rPr>
              <a:t> )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752601" y="4562475"/>
            <a:ext cx="79248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53975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803525" indent="168275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260725" indent="168275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717925" indent="168275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175125" indent="168275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632325" indent="168275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Char char="§"/>
            </a:pPr>
            <a:r>
              <a:rPr lang="en-US" altLang="en-US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en-US" altLang="en-US" sz="1800" b="0" dirty="0"/>
              <a:t> </a:t>
            </a:r>
            <a:r>
              <a:rPr lang="en-US" altLang="en-US" sz="1800" b="0" dirty="0">
                <a:solidFill>
                  <a:schemeClr val="hlink"/>
                </a:solidFill>
                <a:latin typeface="Courier New" panose="02070309020205020404" pitchFamily="49" charset="0"/>
              </a:rPr>
              <a:t>statement</a:t>
            </a:r>
            <a:r>
              <a:rPr lang="en-US" altLang="en-US" sz="1800" b="0" dirty="0"/>
              <a:t> is executed once initially, and then the </a:t>
            </a:r>
            <a:r>
              <a:rPr lang="en-US" altLang="en-US" sz="1800" b="0" dirty="0">
                <a:solidFill>
                  <a:schemeClr val="hlink"/>
                </a:solidFill>
                <a:latin typeface="Courier New" panose="02070309020205020404" pitchFamily="49" charset="0"/>
              </a:rPr>
              <a:t>condition</a:t>
            </a:r>
            <a:r>
              <a:rPr lang="en-US" altLang="en-US" sz="1800" b="0" dirty="0"/>
              <a:t> is evaluated</a:t>
            </a:r>
          </a:p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Char char="§"/>
            </a:pPr>
            <a:r>
              <a:rPr lang="en-US" altLang="en-US" sz="1800" b="0" dirty="0"/>
              <a:t>The statement is executed repeatedly until the condition becomes false</a:t>
            </a:r>
          </a:p>
        </p:txBody>
      </p:sp>
    </p:spTree>
    <p:extLst>
      <p:ext uri="{BB962C8B-B14F-4D97-AF65-F5344CB8AC3E}">
        <p14:creationId xmlns:p14="http://schemas.microsoft.com/office/powerpoint/2010/main" val="332227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build="p" bldLvl="2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4B0133-764C-4829-B9CC-619DE39AD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1" y="624110"/>
            <a:ext cx="9752012" cy="810990"/>
          </a:xfrm>
        </p:spPr>
        <p:txBody>
          <a:bodyPr/>
          <a:lstStyle/>
          <a:p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DO STATEMENT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2" descr="Testmaster.vn">
            <a:extLst>
              <a:ext uri="{FF2B5EF4-FFF2-40B4-BE49-F238E27FC236}">
                <a16:creationId xmlns="" xmlns:a16="http://schemas.microsoft.com/office/drawing/2014/main" id="{44FEE529-F5BE-4682-92FD-A2D51CD0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739608"/>
            <a:ext cx="112395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3"/>
          <p:cNvGrpSpPr>
            <a:grpSpLocks/>
          </p:cNvGrpSpPr>
          <p:nvPr/>
        </p:nvGrpSpPr>
        <p:grpSpPr bwMode="auto">
          <a:xfrm>
            <a:off x="4048124" y="2905125"/>
            <a:ext cx="1028700" cy="1295400"/>
            <a:chOff x="1567" y="1632"/>
            <a:chExt cx="648" cy="816"/>
          </a:xfrm>
        </p:grpSpPr>
        <p:sp>
          <p:nvSpPr>
            <p:cNvPr id="10" name="Text Box 4"/>
            <p:cNvSpPr txBox="1">
              <a:spLocks noChangeArrowheads="1"/>
            </p:cNvSpPr>
            <p:nvPr/>
          </p:nvSpPr>
          <p:spPr bwMode="auto">
            <a:xfrm>
              <a:off x="1567" y="1920"/>
              <a:ext cx="4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800" b="1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true</a:t>
              </a:r>
              <a:endParaRPr lang="en-US" altLang="en-US">
                <a:solidFill>
                  <a:schemeClr val="hlink"/>
                </a:solidFill>
                <a:latin typeface="Arial Unicode MS" panose="020B0604020202020204" pitchFamily="34" charset="-128"/>
              </a:endParaRPr>
            </a:p>
          </p:txBody>
        </p:sp>
        <p:cxnSp>
          <p:nvCxnSpPr>
            <p:cNvPr id="11" name="AutoShape 5"/>
            <p:cNvCxnSpPr>
              <a:cxnSpLocks noChangeShapeType="1"/>
              <a:stCxn id="18" idx="1"/>
              <a:endCxn id="13" idx="1"/>
            </p:cNvCxnSpPr>
            <p:nvPr/>
          </p:nvCxnSpPr>
          <p:spPr bwMode="auto">
            <a:xfrm rot="10800000" flipV="1">
              <a:off x="2095" y="1632"/>
              <a:ext cx="120" cy="816"/>
            </a:xfrm>
            <a:prstGeom prst="bentConnector3">
              <a:avLst>
                <a:gd name="adj1" fmla="val 220000"/>
              </a:avLst>
            </a:prstGeom>
            <a:noFill/>
            <a:ln w="31750">
              <a:solidFill>
                <a:srgbClr val="FF0000"/>
              </a:solidFill>
              <a:miter lim="800000"/>
              <a:headEnd type="triangle" w="lg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2" name="Group 6"/>
          <p:cNvGrpSpPr>
            <a:grpSpLocks/>
          </p:cNvGrpSpPr>
          <p:nvPr/>
        </p:nvGrpSpPr>
        <p:grpSpPr bwMode="auto">
          <a:xfrm>
            <a:off x="4886325" y="3081338"/>
            <a:ext cx="1981200" cy="1614487"/>
            <a:chOff x="2064" y="1719"/>
            <a:chExt cx="1248" cy="1017"/>
          </a:xfrm>
        </p:grpSpPr>
        <p:sp>
          <p:nvSpPr>
            <p:cNvPr id="13" name="AutoShape 7"/>
            <p:cNvSpPr>
              <a:spLocks noChangeArrowheads="1"/>
            </p:cNvSpPr>
            <p:nvPr/>
          </p:nvSpPr>
          <p:spPr bwMode="auto">
            <a:xfrm>
              <a:off x="2064" y="2112"/>
              <a:ext cx="1248" cy="624"/>
            </a:xfrm>
            <a:prstGeom prst="diamond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2289" y="2222"/>
              <a:ext cx="79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800" b="1">
                  <a:latin typeface="Arial Unicode MS" panose="020B0604020202020204" pitchFamily="34" charset="-128"/>
                </a:rPr>
                <a:t>condition</a:t>
              </a:r>
            </a:p>
            <a:p>
              <a:pPr algn="ctr"/>
              <a:r>
                <a:rPr lang="en-US" altLang="en-US" sz="1800" b="1">
                  <a:latin typeface="Arial Unicode MS" panose="020B0604020202020204" pitchFamily="34" charset="-128"/>
                </a:rPr>
                <a:t>evaluated</a:t>
              </a:r>
              <a:endParaRPr lang="en-US" altLang="en-US">
                <a:latin typeface="Arial Unicode MS" panose="020B0604020202020204" pitchFamily="34" charset="-128"/>
              </a:endParaRPr>
            </a:p>
          </p:txBody>
        </p:sp>
        <p:cxnSp>
          <p:nvCxnSpPr>
            <p:cNvPr id="15" name="AutoShape 9"/>
            <p:cNvCxnSpPr>
              <a:cxnSpLocks noChangeShapeType="1"/>
              <a:stCxn id="19" idx="2"/>
              <a:endCxn id="13" idx="0"/>
            </p:cNvCxnSpPr>
            <p:nvPr/>
          </p:nvCxnSpPr>
          <p:spPr bwMode="auto">
            <a:xfrm flipH="1">
              <a:off x="2688" y="1719"/>
              <a:ext cx="1" cy="393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6" name="Group 10"/>
          <p:cNvGrpSpPr>
            <a:grpSpLocks/>
          </p:cNvGrpSpPr>
          <p:nvPr/>
        </p:nvGrpSpPr>
        <p:grpSpPr bwMode="auto">
          <a:xfrm>
            <a:off x="5076825" y="2105025"/>
            <a:ext cx="1600200" cy="990600"/>
            <a:chOff x="2184" y="1104"/>
            <a:chExt cx="1008" cy="624"/>
          </a:xfrm>
        </p:grpSpPr>
        <p:cxnSp>
          <p:nvCxnSpPr>
            <p:cNvPr id="17" name="AutoShape 11"/>
            <p:cNvCxnSpPr>
              <a:cxnSpLocks noChangeShapeType="1"/>
              <a:endCxn id="19" idx="0"/>
            </p:cNvCxnSpPr>
            <p:nvPr/>
          </p:nvCxnSpPr>
          <p:spPr bwMode="auto">
            <a:xfrm>
              <a:off x="2689" y="1104"/>
              <a:ext cx="0" cy="384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2184" y="1488"/>
              <a:ext cx="1008" cy="24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2265" y="1488"/>
              <a:ext cx="8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800" b="1">
                  <a:latin typeface="Arial Unicode MS" panose="020B0604020202020204" pitchFamily="34" charset="-128"/>
                </a:rPr>
                <a:t>statement</a:t>
              </a:r>
              <a:endParaRPr lang="en-US" altLang="en-US">
                <a:latin typeface="Arial Unicode MS" panose="020B0604020202020204" pitchFamily="34" charset="-128"/>
              </a:endParaRPr>
            </a:p>
          </p:txBody>
        </p:sp>
      </p:grpSp>
      <p:cxnSp>
        <p:nvCxnSpPr>
          <p:cNvPr id="21" name="AutoShape 15"/>
          <p:cNvCxnSpPr>
            <a:cxnSpLocks noChangeShapeType="1"/>
            <a:stCxn id="13" idx="2"/>
          </p:cNvCxnSpPr>
          <p:nvPr/>
        </p:nvCxnSpPr>
        <p:spPr bwMode="auto">
          <a:xfrm>
            <a:off x="5876925" y="4681537"/>
            <a:ext cx="0" cy="914400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5961858" y="4870450"/>
            <a:ext cx="7096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800" b="1" dirty="0">
                <a:solidFill>
                  <a:schemeClr val="hlink"/>
                </a:solidFill>
                <a:latin typeface="Arial Unicode MS" panose="020B0604020202020204" pitchFamily="34" charset="-128"/>
              </a:rPr>
              <a:t>false</a:t>
            </a:r>
            <a:endParaRPr lang="en-US" altLang="en-US" dirty="0">
              <a:solidFill>
                <a:schemeClr val="hlink"/>
              </a:solid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888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4B0133-764C-4829-B9CC-619DE39AD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1" y="624110"/>
            <a:ext cx="9752012" cy="810990"/>
          </a:xfrm>
        </p:spPr>
        <p:txBody>
          <a:bodyPr/>
          <a:lstStyle/>
          <a:p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DO STATEMENT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2" descr="Testmaster.vn">
            <a:extLst>
              <a:ext uri="{FF2B5EF4-FFF2-40B4-BE49-F238E27FC236}">
                <a16:creationId xmlns="" xmlns:a16="http://schemas.microsoft.com/office/drawing/2014/main" id="{44FEE529-F5BE-4682-92FD-A2D51CD0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739608"/>
            <a:ext cx="112395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752601" y="1647825"/>
            <a:ext cx="7924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75000"/>
              </a:spcBef>
              <a:buFont typeface="Wingdings" panose="05000000000000000000" pitchFamily="2" charset="2"/>
              <a:buChar char="§"/>
            </a:pP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example of a do loop:</a:t>
            </a:r>
            <a:endParaRPr lang="en-US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752601" y="4695825"/>
            <a:ext cx="79248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75000"/>
              </a:spcBef>
            </a:pPr>
            <a:r>
              <a:rPr lang="en-US" altLang="en-US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body of a do loop executes at least once</a:t>
            </a:r>
          </a:p>
          <a:p>
            <a:pPr eaLnBrk="1" hangingPunct="1">
              <a:spcBef>
                <a:spcPct val="75000"/>
              </a:spcBef>
            </a:pPr>
            <a:endParaRPr lang="en-US" altLang="en-US" sz="18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endParaRPr lang="en-US" altLang="en-US" sz="18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092451" y="2333625"/>
            <a:ext cx="475615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20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</a:rPr>
              <a:t> count = 0;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do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{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count++;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000" b="1" dirty="0">
                <a:latin typeface="Courier New" panose="02070309020205020404" pitchFamily="49" charset="0"/>
              </a:rPr>
              <a:t> (count);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} while (count &lt; 5);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69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8525" y="654222"/>
            <a:ext cx="8911687" cy="650532"/>
          </a:xfrm>
        </p:spPr>
        <p:txBody>
          <a:bodyPr>
            <a:normAutofit/>
          </a:bodyPr>
          <a:lstStyle/>
          <a:p>
            <a:r>
              <a:rPr lang="en-US" alt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COMPARING WHILE AND DO</a:t>
            </a:r>
            <a:endParaRPr lang="en-US" alt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88098" name="Group 34"/>
          <p:cNvGrpSpPr>
            <a:grpSpLocks/>
          </p:cNvGrpSpPr>
          <p:nvPr/>
        </p:nvGrpSpPr>
        <p:grpSpPr bwMode="auto">
          <a:xfrm>
            <a:off x="3048000" y="1716208"/>
            <a:ext cx="3028950" cy="4419600"/>
            <a:chOff x="1056" y="720"/>
            <a:chExt cx="1908" cy="2784"/>
          </a:xfrm>
        </p:grpSpPr>
        <p:grpSp>
          <p:nvGrpSpPr>
            <p:cNvPr id="88082" name="Group 18"/>
            <p:cNvGrpSpPr>
              <a:grpSpLocks/>
            </p:cNvGrpSpPr>
            <p:nvPr/>
          </p:nvGrpSpPr>
          <p:grpSpPr bwMode="auto">
            <a:xfrm>
              <a:off x="1270" y="2208"/>
              <a:ext cx="1008" cy="816"/>
              <a:chOff x="2112" y="1968"/>
              <a:chExt cx="1008" cy="816"/>
            </a:xfrm>
          </p:grpSpPr>
          <p:grpSp>
            <p:nvGrpSpPr>
              <p:cNvPr id="88083" name="Group 19"/>
              <p:cNvGrpSpPr>
                <a:grpSpLocks/>
              </p:cNvGrpSpPr>
              <p:nvPr/>
            </p:nvGrpSpPr>
            <p:grpSpPr bwMode="auto">
              <a:xfrm>
                <a:off x="2112" y="2543"/>
                <a:ext cx="1008" cy="241"/>
                <a:chOff x="2112" y="2543"/>
                <a:chExt cx="1008" cy="241"/>
              </a:xfrm>
            </p:grpSpPr>
            <p:sp>
              <p:nvSpPr>
                <p:cNvPr id="88084" name="Rectangle 20"/>
                <p:cNvSpPr>
                  <a:spLocks noChangeArrowheads="1"/>
                </p:cNvSpPr>
                <p:nvPr/>
              </p:nvSpPr>
              <p:spPr bwMode="auto">
                <a:xfrm>
                  <a:off x="2112" y="2544"/>
                  <a:ext cx="1008" cy="240"/>
                </a:xfrm>
                <a:prstGeom prst="rect">
                  <a:avLst/>
                </a:prstGeom>
                <a:solidFill>
                  <a:srgbClr val="FFCC99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08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239" y="2543"/>
                  <a:ext cx="754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FF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b="1">
                      <a:latin typeface="Arial Unicode MS" panose="020B0604020202020204" pitchFamily="34" charset="-128"/>
                    </a:rPr>
                    <a:t>statement</a:t>
                  </a:r>
                  <a:endParaRPr lang="en-US" altLang="en-US">
                    <a:latin typeface="Arial Unicode MS" panose="020B0604020202020204" pitchFamily="34" charset="-128"/>
                  </a:endParaRPr>
                </a:p>
              </p:txBody>
            </p:sp>
          </p:grpSp>
          <p:cxnSp>
            <p:nvCxnSpPr>
              <p:cNvPr id="88086" name="AutoShape 22"/>
              <p:cNvCxnSpPr>
                <a:cxnSpLocks noChangeShapeType="1"/>
                <a:stCxn id="88095" idx="2"/>
                <a:endCxn id="88084" idx="0"/>
              </p:cNvCxnSpPr>
              <p:nvPr/>
            </p:nvCxnSpPr>
            <p:spPr bwMode="auto">
              <a:xfrm>
                <a:off x="2616" y="1968"/>
                <a:ext cx="0" cy="576"/>
              </a:xfrm>
              <a:prstGeom prst="straightConnector1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8087" name="Text Box 23"/>
              <p:cNvSpPr txBox="1">
                <a:spLocks noChangeArrowheads="1"/>
              </p:cNvSpPr>
              <p:nvPr/>
            </p:nvSpPr>
            <p:spPr bwMode="auto">
              <a:xfrm>
                <a:off x="2655" y="2111"/>
                <a:ext cx="36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b="1">
                    <a:solidFill>
                      <a:schemeClr val="hlink"/>
                    </a:solidFill>
                    <a:latin typeface="Arial Unicode MS" panose="020B0604020202020204" pitchFamily="34" charset="-128"/>
                  </a:rPr>
                  <a:t>true</a:t>
                </a:r>
                <a:endParaRPr lang="en-US" altLang="en-US">
                  <a:solidFill>
                    <a:schemeClr val="hlink"/>
                  </a:solidFill>
                  <a:latin typeface="Arial Unicode MS" panose="020B0604020202020204" pitchFamily="34" charset="-128"/>
                </a:endParaRPr>
              </a:p>
            </p:txBody>
          </p:sp>
        </p:grpSp>
        <p:cxnSp>
          <p:nvCxnSpPr>
            <p:cNvPr id="88088" name="AutoShape 24"/>
            <p:cNvCxnSpPr>
              <a:cxnSpLocks noChangeShapeType="1"/>
              <a:stCxn id="88084" idx="1"/>
              <a:endCxn id="88095" idx="1"/>
            </p:cNvCxnSpPr>
            <p:nvPr/>
          </p:nvCxnSpPr>
          <p:spPr bwMode="auto">
            <a:xfrm rot="10800000">
              <a:off x="1126" y="1872"/>
              <a:ext cx="144" cy="1032"/>
            </a:xfrm>
            <a:prstGeom prst="bentConnector3">
              <a:avLst>
                <a:gd name="adj1" fmla="val 239583"/>
              </a:avLst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88089" name="Group 25"/>
            <p:cNvGrpSpPr>
              <a:grpSpLocks/>
            </p:cNvGrpSpPr>
            <p:nvPr/>
          </p:nvGrpSpPr>
          <p:grpSpPr bwMode="auto">
            <a:xfrm>
              <a:off x="1736" y="1872"/>
              <a:ext cx="1228" cy="1632"/>
              <a:chOff x="2578" y="1680"/>
              <a:chExt cx="1228" cy="1584"/>
            </a:xfrm>
          </p:grpSpPr>
          <p:cxnSp>
            <p:nvCxnSpPr>
              <p:cNvPr id="88090" name="AutoShape 26"/>
              <p:cNvCxnSpPr>
                <a:cxnSpLocks noChangeShapeType="1"/>
                <a:stCxn id="88095" idx="3"/>
              </p:cNvCxnSpPr>
              <p:nvPr/>
            </p:nvCxnSpPr>
            <p:spPr bwMode="auto">
              <a:xfrm flipH="1">
                <a:off x="2578" y="1680"/>
                <a:ext cx="638" cy="1584"/>
              </a:xfrm>
              <a:prstGeom prst="bentConnector4">
                <a:avLst>
                  <a:gd name="adj1" fmla="val -22569"/>
                  <a:gd name="adj2" fmla="val 83458"/>
                </a:avLst>
              </a:prstGeom>
              <a:noFill/>
              <a:ln w="31750">
                <a:solidFill>
                  <a:srgbClr val="FF0000"/>
                </a:solidFill>
                <a:miter lim="800000"/>
                <a:headEnd type="none" w="sm" len="sm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8091" name="Text Box 27"/>
              <p:cNvSpPr txBox="1">
                <a:spLocks noChangeArrowheads="1"/>
              </p:cNvSpPr>
              <p:nvPr/>
            </p:nvSpPr>
            <p:spPr bwMode="auto">
              <a:xfrm>
                <a:off x="3383" y="2114"/>
                <a:ext cx="423" cy="2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b="1">
                    <a:solidFill>
                      <a:schemeClr val="hlink"/>
                    </a:solidFill>
                    <a:latin typeface="Arial Unicode MS" panose="020B0604020202020204" pitchFamily="34" charset="-128"/>
                  </a:rPr>
                  <a:t>false</a:t>
                </a:r>
                <a:endParaRPr lang="en-US" altLang="en-US">
                  <a:solidFill>
                    <a:schemeClr val="hlink"/>
                  </a:solidFill>
                  <a:latin typeface="Arial Unicode MS" panose="020B0604020202020204" pitchFamily="34" charset="-128"/>
                </a:endParaRPr>
              </a:p>
            </p:txBody>
          </p:sp>
        </p:grpSp>
        <p:grpSp>
          <p:nvGrpSpPr>
            <p:cNvPr id="88092" name="Group 28"/>
            <p:cNvGrpSpPr>
              <a:grpSpLocks/>
            </p:cNvGrpSpPr>
            <p:nvPr/>
          </p:nvGrpSpPr>
          <p:grpSpPr bwMode="auto">
            <a:xfrm>
              <a:off x="1126" y="1104"/>
              <a:ext cx="1296" cy="1104"/>
              <a:chOff x="1968" y="864"/>
              <a:chExt cx="1296" cy="1104"/>
            </a:xfrm>
          </p:grpSpPr>
          <p:cxnSp>
            <p:nvCxnSpPr>
              <p:cNvPr id="88093" name="AutoShape 29"/>
              <p:cNvCxnSpPr>
                <a:cxnSpLocks noChangeShapeType="1"/>
                <a:endCxn id="88095" idx="0"/>
              </p:cNvCxnSpPr>
              <p:nvPr/>
            </p:nvCxnSpPr>
            <p:spPr bwMode="auto">
              <a:xfrm>
                <a:off x="2616" y="864"/>
                <a:ext cx="0" cy="432"/>
              </a:xfrm>
              <a:prstGeom prst="straightConnector1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88094" name="Group 30"/>
              <p:cNvGrpSpPr>
                <a:grpSpLocks/>
              </p:cNvGrpSpPr>
              <p:nvPr/>
            </p:nvGrpSpPr>
            <p:grpSpPr bwMode="auto">
              <a:xfrm>
                <a:off x="1968" y="1296"/>
                <a:ext cx="1296" cy="672"/>
                <a:chOff x="1968" y="1296"/>
                <a:chExt cx="1296" cy="672"/>
              </a:xfrm>
            </p:grpSpPr>
            <p:sp>
              <p:nvSpPr>
                <p:cNvPr id="88095" name="AutoShape 31"/>
                <p:cNvSpPr>
                  <a:spLocks noChangeArrowheads="1"/>
                </p:cNvSpPr>
                <p:nvPr/>
              </p:nvSpPr>
              <p:spPr bwMode="auto">
                <a:xfrm>
                  <a:off x="1968" y="1296"/>
                  <a:ext cx="1296" cy="672"/>
                </a:xfrm>
                <a:prstGeom prst="diamond">
                  <a:avLst/>
                </a:prstGeom>
                <a:solidFill>
                  <a:srgbClr val="FFCC99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096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2243" y="1428"/>
                  <a:ext cx="746" cy="4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FF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b="1">
                      <a:latin typeface="Arial Unicode MS" panose="020B0604020202020204" pitchFamily="34" charset="-128"/>
                    </a:rPr>
                    <a:t>condition</a:t>
                  </a:r>
                </a:p>
                <a:p>
                  <a:pPr algn="ctr"/>
                  <a:r>
                    <a:rPr lang="en-US" altLang="en-US" b="1">
                      <a:latin typeface="Arial Unicode MS" panose="020B0604020202020204" pitchFamily="34" charset="-128"/>
                    </a:rPr>
                    <a:t>evaluated</a:t>
                  </a:r>
                  <a:endParaRPr lang="en-US" altLang="en-US">
                    <a:latin typeface="Arial Unicode MS" panose="020B0604020202020204" pitchFamily="34" charset="-128"/>
                  </a:endParaRPr>
                </a:p>
              </p:txBody>
            </p:sp>
          </p:grpSp>
        </p:grpSp>
        <p:sp>
          <p:nvSpPr>
            <p:cNvPr id="88097" name="Text Box 33"/>
            <p:cNvSpPr txBox="1">
              <a:spLocks noChangeArrowheads="1"/>
            </p:cNvSpPr>
            <p:nvPr/>
          </p:nvSpPr>
          <p:spPr bwMode="auto">
            <a:xfrm>
              <a:off x="1056" y="720"/>
              <a:ext cx="117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u="sng" dirty="0">
                  <a:solidFill>
                    <a:schemeClr val="hlink"/>
                  </a:solidFill>
                  <a:latin typeface="Arial" panose="020B0604020202020204" pitchFamily="34" charset="0"/>
                </a:rPr>
                <a:t>The while Loop</a:t>
              </a:r>
              <a:endParaRPr lang="en-US" altLang="en-US" dirty="0"/>
            </a:p>
          </p:txBody>
        </p:sp>
      </p:grpSp>
      <p:grpSp>
        <p:nvGrpSpPr>
          <p:cNvPr id="88100" name="Group 36"/>
          <p:cNvGrpSpPr>
            <a:grpSpLocks/>
          </p:cNvGrpSpPr>
          <p:nvPr/>
        </p:nvGrpSpPr>
        <p:grpSpPr bwMode="auto">
          <a:xfrm>
            <a:off x="6765924" y="1716208"/>
            <a:ext cx="2787650" cy="4151313"/>
            <a:chOff x="3491" y="745"/>
            <a:chExt cx="1756" cy="2615"/>
          </a:xfrm>
        </p:grpSpPr>
        <p:grpSp>
          <p:nvGrpSpPr>
            <p:cNvPr id="88068" name="Group 4"/>
            <p:cNvGrpSpPr>
              <a:grpSpLocks/>
            </p:cNvGrpSpPr>
            <p:nvPr/>
          </p:nvGrpSpPr>
          <p:grpSpPr bwMode="auto">
            <a:xfrm>
              <a:off x="3491" y="1632"/>
              <a:ext cx="621" cy="840"/>
              <a:chOff x="1587" y="1608"/>
              <a:chExt cx="621" cy="840"/>
            </a:xfrm>
          </p:grpSpPr>
          <p:sp>
            <p:nvSpPr>
              <p:cNvPr id="88069" name="Text Box 5"/>
              <p:cNvSpPr txBox="1">
                <a:spLocks noChangeArrowheads="1"/>
              </p:cNvSpPr>
              <p:nvPr/>
            </p:nvSpPr>
            <p:spPr bwMode="auto">
              <a:xfrm>
                <a:off x="1587" y="1919"/>
                <a:ext cx="36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b="1">
                    <a:solidFill>
                      <a:schemeClr val="hlink"/>
                    </a:solidFill>
                    <a:latin typeface="Arial Unicode MS" panose="020B0604020202020204" pitchFamily="34" charset="-128"/>
                  </a:rPr>
                  <a:t>true</a:t>
                </a:r>
                <a:endParaRPr lang="en-US" altLang="en-US">
                  <a:solidFill>
                    <a:schemeClr val="hlink"/>
                  </a:solidFill>
                  <a:latin typeface="Arial Unicode MS" panose="020B0604020202020204" pitchFamily="34" charset="-128"/>
                </a:endParaRPr>
              </a:p>
            </p:txBody>
          </p:sp>
          <p:cxnSp>
            <p:nvCxnSpPr>
              <p:cNvPr id="88070" name="AutoShape 6"/>
              <p:cNvCxnSpPr>
                <a:cxnSpLocks noChangeShapeType="1"/>
                <a:stCxn id="88077" idx="1"/>
                <a:endCxn id="88072" idx="1"/>
              </p:cNvCxnSpPr>
              <p:nvPr/>
            </p:nvCxnSpPr>
            <p:spPr bwMode="auto">
              <a:xfrm rot="10800000" flipV="1">
                <a:off x="2112" y="1608"/>
                <a:ext cx="96" cy="840"/>
              </a:xfrm>
              <a:prstGeom prst="bentConnector3">
                <a:avLst>
                  <a:gd name="adj1" fmla="val 250000"/>
                </a:avLst>
              </a:prstGeom>
              <a:noFill/>
              <a:ln w="31750">
                <a:solidFill>
                  <a:srgbClr val="FF0000"/>
                </a:solidFill>
                <a:miter lim="800000"/>
                <a:headEnd type="triangle" w="lg" len="med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8071" name="Group 7"/>
            <p:cNvGrpSpPr>
              <a:grpSpLocks/>
            </p:cNvGrpSpPr>
            <p:nvPr/>
          </p:nvGrpSpPr>
          <p:grpSpPr bwMode="auto">
            <a:xfrm>
              <a:off x="3999" y="1768"/>
              <a:ext cx="1248" cy="1016"/>
              <a:chOff x="2064" y="1720"/>
              <a:chExt cx="1248" cy="1016"/>
            </a:xfrm>
          </p:grpSpPr>
          <p:sp>
            <p:nvSpPr>
              <p:cNvPr id="88072" name="AutoShape 8"/>
              <p:cNvSpPr>
                <a:spLocks noChangeArrowheads="1"/>
              </p:cNvSpPr>
              <p:nvPr/>
            </p:nvSpPr>
            <p:spPr bwMode="auto">
              <a:xfrm>
                <a:off x="2064" y="2112"/>
                <a:ext cx="1248" cy="624"/>
              </a:xfrm>
              <a:prstGeom prst="diamond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073" name="Text Box 9"/>
              <p:cNvSpPr txBox="1">
                <a:spLocks noChangeArrowheads="1"/>
              </p:cNvSpPr>
              <p:nvPr/>
            </p:nvSpPr>
            <p:spPr bwMode="auto">
              <a:xfrm>
                <a:off x="2315" y="2220"/>
                <a:ext cx="746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b="1">
                    <a:latin typeface="Arial Unicode MS" panose="020B0604020202020204" pitchFamily="34" charset="-128"/>
                  </a:rPr>
                  <a:t>condition</a:t>
                </a:r>
              </a:p>
              <a:p>
                <a:pPr algn="ctr"/>
                <a:r>
                  <a:rPr lang="en-US" altLang="en-US" b="1">
                    <a:latin typeface="Arial Unicode MS" panose="020B0604020202020204" pitchFamily="34" charset="-128"/>
                  </a:rPr>
                  <a:t>evaluated</a:t>
                </a:r>
                <a:endParaRPr lang="en-US" altLang="en-US">
                  <a:latin typeface="Arial Unicode MS" panose="020B0604020202020204" pitchFamily="34" charset="-128"/>
                </a:endParaRPr>
              </a:p>
            </p:txBody>
          </p:sp>
          <p:cxnSp>
            <p:nvCxnSpPr>
              <p:cNvPr id="88074" name="AutoShape 10"/>
              <p:cNvCxnSpPr>
                <a:cxnSpLocks noChangeShapeType="1"/>
                <a:stCxn id="88078" idx="2"/>
                <a:endCxn id="88072" idx="0"/>
              </p:cNvCxnSpPr>
              <p:nvPr/>
            </p:nvCxnSpPr>
            <p:spPr bwMode="auto">
              <a:xfrm flipH="1">
                <a:off x="2688" y="1720"/>
                <a:ext cx="0" cy="392"/>
              </a:xfrm>
              <a:prstGeom prst="straightConnector1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8075" name="Group 11"/>
            <p:cNvGrpSpPr>
              <a:grpSpLocks/>
            </p:cNvGrpSpPr>
            <p:nvPr/>
          </p:nvGrpSpPr>
          <p:grpSpPr bwMode="auto">
            <a:xfrm>
              <a:off x="4119" y="1152"/>
              <a:ext cx="1008" cy="624"/>
              <a:chOff x="2184" y="1104"/>
              <a:chExt cx="1008" cy="624"/>
            </a:xfrm>
          </p:grpSpPr>
          <p:cxnSp>
            <p:nvCxnSpPr>
              <p:cNvPr id="88076" name="AutoShape 12"/>
              <p:cNvCxnSpPr>
                <a:cxnSpLocks noChangeShapeType="1"/>
                <a:endCxn id="88078" idx="0"/>
              </p:cNvCxnSpPr>
              <p:nvPr/>
            </p:nvCxnSpPr>
            <p:spPr bwMode="auto">
              <a:xfrm flipH="1">
                <a:off x="2688" y="1104"/>
                <a:ext cx="1" cy="383"/>
              </a:xfrm>
              <a:prstGeom prst="straightConnector1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8077" name="Rectangle 13"/>
              <p:cNvSpPr>
                <a:spLocks noChangeArrowheads="1"/>
              </p:cNvSpPr>
              <p:nvPr/>
            </p:nvSpPr>
            <p:spPr bwMode="auto">
              <a:xfrm>
                <a:off x="2184" y="1488"/>
                <a:ext cx="1008" cy="240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078" name="Text Box 14"/>
              <p:cNvSpPr txBox="1">
                <a:spLocks noChangeArrowheads="1"/>
              </p:cNvSpPr>
              <p:nvPr/>
            </p:nvSpPr>
            <p:spPr bwMode="auto">
              <a:xfrm>
                <a:off x="2311" y="1487"/>
                <a:ext cx="75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b="1">
                    <a:latin typeface="Arial Unicode MS" panose="020B0604020202020204" pitchFamily="34" charset="-128"/>
                  </a:rPr>
                  <a:t>statement</a:t>
                </a:r>
                <a:endParaRPr lang="en-US" altLang="en-US">
                  <a:latin typeface="Arial Unicode MS" panose="020B0604020202020204" pitchFamily="34" charset="-128"/>
                </a:endParaRPr>
              </a:p>
            </p:txBody>
          </p:sp>
        </p:grpSp>
        <p:grpSp>
          <p:nvGrpSpPr>
            <p:cNvPr id="88079" name="Group 15"/>
            <p:cNvGrpSpPr>
              <a:grpSpLocks/>
            </p:cNvGrpSpPr>
            <p:nvPr/>
          </p:nvGrpSpPr>
          <p:grpSpPr bwMode="auto">
            <a:xfrm>
              <a:off x="4620" y="2784"/>
              <a:ext cx="423" cy="576"/>
              <a:chOff x="2711" y="2736"/>
              <a:chExt cx="423" cy="576"/>
            </a:xfrm>
          </p:grpSpPr>
          <p:cxnSp>
            <p:nvCxnSpPr>
              <p:cNvPr id="88080" name="AutoShape 16"/>
              <p:cNvCxnSpPr>
                <a:cxnSpLocks noChangeShapeType="1"/>
                <a:stCxn id="88072" idx="2"/>
              </p:cNvCxnSpPr>
              <p:nvPr/>
            </p:nvCxnSpPr>
            <p:spPr bwMode="auto">
              <a:xfrm>
                <a:off x="2712" y="2736"/>
                <a:ext cx="0" cy="576"/>
              </a:xfrm>
              <a:prstGeom prst="straightConnector1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8081" name="Text Box 17"/>
              <p:cNvSpPr txBox="1">
                <a:spLocks noChangeArrowheads="1"/>
              </p:cNvSpPr>
              <p:nvPr/>
            </p:nvSpPr>
            <p:spPr bwMode="auto">
              <a:xfrm>
                <a:off x="2711" y="2879"/>
                <a:ext cx="423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b="1">
                    <a:solidFill>
                      <a:schemeClr val="hlink"/>
                    </a:solidFill>
                    <a:latin typeface="Arial Unicode MS" panose="020B0604020202020204" pitchFamily="34" charset="-128"/>
                  </a:rPr>
                  <a:t>false</a:t>
                </a:r>
                <a:endParaRPr lang="en-US" altLang="en-US">
                  <a:solidFill>
                    <a:schemeClr val="hlink"/>
                  </a:solidFill>
                  <a:latin typeface="Arial Unicode MS" panose="020B0604020202020204" pitchFamily="34" charset="-128"/>
                </a:endParaRPr>
              </a:p>
            </p:txBody>
          </p:sp>
        </p:grpSp>
        <p:sp>
          <p:nvSpPr>
            <p:cNvPr id="88099" name="Text Box 35"/>
            <p:cNvSpPr txBox="1">
              <a:spLocks noChangeArrowheads="1"/>
            </p:cNvSpPr>
            <p:nvPr/>
          </p:nvSpPr>
          <p:spPr bwMode="auto">
            <a:xfrm>
              <a:off x="3984" y="745"/>
              <a:ext cx="9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u="sng">
                  <a:solidFill>
                    <a:schemeClr val="hlink"/>
                  </a:solidFill>
                  <a:latin typeface="Arial" panose="020B0604020202020204" pitchFamily="34" charset="0"/>
                </a:rPr>
                <a:t>The do Loop</a:t>
              </a:r>
              <a:endParaRPr lang="en-US" altLang="en-US"/>
            </a:p>
          </p:txBody>
        </p:sp>
      </p:grpSp>
      <p:pic>
        <p:nvPicPr>
          <p:cNvPr id="38" name="Picture 2" descr="Testmaster.vn">
            <a:extLst>
              <a:ext uri="{FF2B5EF4-FFF2-40B4-BE49-F238E27FC236}">
                <a16:creationId xmlns="" xmlns:a16="http://schemas.microsoft.com/office/drawing/2014/main" id="{44FEE529-F5BE-4682-92FD-A2D51CD0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739608"/>
            <a:ext cx="112395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938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8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8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5" y="624110"/>
            <a:ext cx="9704387" cy="691807"/>
          </a:xfrm>
        </p:spPr>
        <p:txBody>
          <a:bodyPr>
            <a:normAutofit/>
          </a:bodyPr>
          <a:lstStyle/>
          <a:p>
            <a:r>
              <a:rPr lang="en-US" alt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FOR STATEMENT</a:t>
            </a:r>
            <a:endParaRPr lang="en-US" alt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0225" y="1549155"/>
            <a:ext cx="7924800" cy="627859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alt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statement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has the following syntax:</a:t>
            </a: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2771773" y="3989939"/>
            <a:ext cx="71945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2000" b="1">
                <a:latin typeface="Courier New" panose="02070309020205020404" pitchFamily="49" charset="0"/>
              </a:rPr>
              <a:t>for ( </a:t>
            </a:r>
            <a:r>
              <a:rPr lang="en-US" altLang="en-US" sz="2000" b="1" i="1">
                <a:solidFill>
                  <a:schemeClr val="hlink"/>
                </a:solidFill>
                <a:latin typeface="Courier New" panose="02070309020205020404" pitchFamily="49" charset="0"/>
              </a:rPr>
              <a:t>initialization</a:t>
            </a:r>
            <a:r>
              <a:rPr lang="en-US" altLang="en-US" sz="2000" b="1">
                <a:latin typeface="Courier New" panose="02070309020205020404" pitchFamily="49" charset="0"/>
              </a:rPr>
              <a:t> ; </a:t>
            </a:r>
            <a:r>
              <a:rPr lang="en-US" altLang="en-US" sz="2000" b="1" i="1">
                <a:solidFill>
                  <a:schemeClr val="hlink"/>
                </a:solidFill>
                <a:latin typeface="Courier New" panose="02070309020205020404" pitchFamily="49" charset="0"/>
              </a:rPr>
              <a:t>condition</a:t>
            </a:r>
            <a:r>
              <a:rPr lang="en-US" altLang="en-US" sz="2000" b="1">
                <a:latin typeface="Courier New" panose="02070309020205020404" pitchFamily="49" charset="0"/>
              </a:rPr>
              <a:t> ; </a:t>
            </a:r>
            <a:r>
              <a:rPr lang="en-US" altLang="en-US" sz="2000" b="1" i="1">
                <a:solidFill>
                  <a:schemeClr val="hlink"/>
                </a:solidFill>
                <a:latin typeface="Courier New" panose="02070309020205020404" pitchFamily="49" charset="0"/>
              </a:rPr>
              <a:t>increment</a:t>
            </a:r>
            <a:r>
              <a:rPr lang="en-US" altLang="en-US" sz="2000" b="1">
                <a:latin typeface="Courier New" panose="02070309020205020404" pitchFamily="49" charset="0"/>
              </a:rPr>
              <a:t> )</a:t>
            </a:r>
          </a:p>
          <a:p>
            <a:r>
              <a:rPr lang="en-US" altLang="en-US" sz="2000" b="1">
                <a:latin typeface="Courier New" panose="02070309020205020404" pitchFamily="49" charset="0"/>
              </a:rPr>
              <a:t>   </a:t>
            </a:r>
            <a:r>
              <a:rPr lang="en-US" altLang="en-US" sz="2000" b="1" i="1">
                <a:solidFill>
                  <a:schemeClr val="hlink"/>
                </a:solidFill>
                <a:latin typeface="Courier New" panose="02070309020205020404" pitchFamily="49" charset="0"/>
              </a:rPr>
              <a:t>statement</a:t>
            </a:r>
            <a:r>
              <a:rPr lang="en-US" altLang="en-US" sz="2000" b="1">
                <a:latin typeface="Courier New" panose="02070309020205020404" pitchFamily="49" charset="0"/>
              </a:rPr>
              <a:t>;</a:t>
            </a:r>
          </a:p>
        </p:txBody>
      </p:sp>
      <p:grpSp>
        <p:nvGrpSpPr>
          <p:cNvPr id="68628" name="Group 20"/>
          <p:cNvGrpSpPr>
            <a:grpSpLocks/>
          </p:cNvGrpSpPr>
          <p:nvPr/>
        </p:nvGrpSpPr>
        <p:grpSpPr bwMode="auto">
          <a:xfrm>
            <a:off x="2955923" y="2465939"/>
            <a:ext cx="2946400" cy="1387475"/>
            <a:chOff x="912" y="1286"/>
            <a:chExt cx="1856" cy="874"/>
          </a:xfrm>
        </p:grpSpPr>
        <p:sp>
          <p:nvSpPr>
            <p:cNvPr id="68617" name="Text Box 9"/>
            <p:cNvSpPr txBox="1">
              <a:spLocks noChangeArrowheads="1"/>
            </p:cNvSpPr>
            <p:nvPr/>
          </p:nvSpPr>
          <p:spPr bwMode="auto">
            <a:xfrm>
              <a:off x="912" y="1286"/>
              <a:ext cx="1856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The </a:t>
              </a:r>
              <a:r>
                <a:rPr lang="en-US" altLang="en-US" sz="2000" b="1" i="1" dirty="0">
                  <a:solidFill>
                    <a:schemeClr val="hlink"/>
                  </a:solidFill>
                  <a:latin typeface="Courier New" panose="02070309020205020404" pitchFamily="49" charset="0"/>
                </a:rPr>
                <a:t>initialization</a:t>
              </a:r>
              <a:endParaRPr lang="en-US" altLang="en-US" sz="2000" b="1" dirty="0">
                <a:solidFill>
                  <a:schemeClr val="hlink"/>
                </a:solidFill>
                <a:latin typeface="Arial Unicode MS" panose="020B0604020202020204" pitchFamily="34" charset="-128"/>
              </a:endParaRPr>
            </a:p>
            <a:p>
              <a:pPr algn="ctr"/>
              <a:r>
                <a:rPr lang="en-US" altLang="en-US" sz="2000" b="1" dirty="0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is executed once</a:t>
              </a:r>
            </a:p>
            <a:p>
              <a:pPr algn="ctr"/>
              <a:r>
                <a:rPr lang="en-US" altLang="en-US" sz="2000" b="1" dirty="0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before the loop begins</a:t>
              </a:r>
              <a:endParaRPr lang="en-US" altLang="en-US" dirty="0">
                <a:solidFill>
                  <a:schemeClr val="hlink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68618" name="Line 10"/>
            <p:cNvSpPr>
              <a:spLocks noChangeShapeType="1"/>
            </p:cNvSpPr>
            <p:nvPr/>
          </p:nvSpPr>
          <p:spPr bwMode="auto">
            <a:xfrm>
              <a:off x="1824" y="1920"/>
              <a:ext cx="96" cy="24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8629" name="Group 21"/>
          <p:cNvGrpSpPr>
            <a:grpSpLocks/>
          </p:cNvGrpSpPr>
          <p:nvPr/>
        </p:nvGrpSpPr>
        <p:grpSpPr bwMode="auto">
          <a:xfrm>
            <a:off x="6308724" y="2465938"/>
            <a:ext cx="3389313" cy="1371600"/>
            <a:chOff x="3024" y="1248"/>
            <a:chExt cx="2135" cy="864"/>
          </a:xfrm>
        </p:grpSpPr>
        <p:sp>
          <p:nvSpPr>
            <p:cNvPr id="68620" name="Text Box 12"/>
            <p:cNvSpPr txBox="1">
              <a:spLocks noChangeArrowheads="1"/>
            </p:cNvSpPr>
            <p:nvPr/>
          </p:nvSpPr>
          <p:spPr bwMode="auto">
            <a:xfrm>
              <a:off x="3024" y="1248"/>
              <a:ext cx="2135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2000" b="1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The </a:t>
              </a:r>
              <a:r>
                <a:rPr lang="en-US" altLang="en-US" sz="2000" b="1" i="1">
                  <a:solidFill>
                    <a:schemeClr val="hlink"/>
                  </a:solidFill>
                  <a:latin typeface="Courier New" panose="02070309020205020404" pitchFamily="49" charset="0"/>
                </a:rPr>
                <a:t>statement</a:t>
              </a:r>
              <a:r>
                <a:rPr lang="en-US" altLang="en-US" sz="2000" b="1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 is</a:t>
              </a:r>
            </a:p>
            <a:p>
              <a:pPr algn="ctr"/>
              <a:r>
                <a:rPr lang="en-US" altLang="en-US" sz="2000" b="1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executed until the</a:t>
              </a:r>
            </a:p>
            <a:p>
              <a:pPr algn="ctr"/>
              <a:r>
                <a:rPr lang="en-US" altLang="en-US" sz="2000" b="1" i="1">
                  <a:solidFill>
                    <a:schemeClr val="hlink"/>
                  </a:solidFill>
                  <a:latin typeface="Courier New" panose="02070309020205020404" pitchFamily="49" charset="0"/>
                </a:rPr>
                <a:t>condition</a:t>
              </a:r>
              <a:r>
                <a:rPr lang="en-US" altLang="en-US" sz="2000" b="1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 becomes false</a:t>
              </a:r>
              <a:endParaRPr lang="en-US" altLang="en-US">
                <a:solidFill>
                  <a:schemeClr val="hlink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68621" name="Line 13"/>
            <p:cNvSpPr>
              <a:spLocks noChangeShapeType="1"/>
            </p:cNvSpPr>
            <p:nvPr/>
          </p:nvSpPr>
          <p:spPr bwMode="auto">
            <a:xfrm flipH="1">
              <a:off x="3648" y="1872"/>
              <a:ext cx="192" cy="24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8630" name="Group 22"/>
          <p:cNvGrpSpPr>
            <a:grpSpLocks/>
          </p:cNvGrpSpPr>
          <p:nvPr/>
        </p:nvGrpSpPr>
        <p:grpSpPr bwMode="auto">
          <a:xfrm>
            <a:off x="5622923" y="4507463"/>
            <a:ext cx="4586288" cy="1174750"/>
            <a:chOff x="2592" y="2534"/>
            <a:chExt cx="2889" cy="740"/>
          </a:xfrm>
        </p:grpSpPr>
        <p:sp>
          <p:nvSpPr>
            <p:cNvPr id="68623" name="Text Box 15"/>
            <p:cNvSpPr txBox="1">
              <a:spLocks noChangeArrowheads="1"/>
            </p:cNvSpPr>
            <p:nvPr/>
          </p:nvSpPr>
          <p:spPr bwMode="auto">
            <a:xfrm>
              <a:off x="2592" y="2832"/>
              <a:ext cx="2889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000" b="1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The </a:t>
              </a:r>
              <a:r>
                <a:rPr lang="en-US" altLang="en-US" sz="2000" b="1" i="1">
                  <a:solidFill>
                    <a:schemeClr val="hlink"/>
                  </a:solidFill>
                  <a:latin typeface="Courier New" panose="02070309020205020404" pitchFamily="49" charset="0"/>
                </a:rPr>
                <a:t>increment</a:t>
              </a:r>
              <a:r>
                <a:rPr lang="en-US" altLang="en-US" sz="2000" b="1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 portion is executed at the end of each iteration</a:t>
              </a:r>
            </a:p>
          </p:txBody>
        </p:sp>
        <p:sp>
          <p:nvSpPr>
            <p:cNvPr id="68624" name="Line 16"/>
            <p:cNvSpPr>
              <a:spLocks noChangeShapeType="1"/>
            </p:cNvSpPr>
            <p:nvPr/>
          </p:nvSpPr>
          <p:spPr bwMode="auto">
            <a:xfrm flipV="1">
              <a:off x="4217" y="2534"/>
              <a:ext cx="199" cy="29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6" name="Picture 2" descr="Testmaster.vn">
            <a:extLst>
              <a:ext uri="{FF2B5EF4-FFF2-40B4-BE49-F238E27FC236}">
                <a16:creationId xmlns="" xmlns:a16="http://schemas.microsoft.com/office/drawing/2014/main" id="{44FEE529-F5BE-4682-92FD-A2D51CD0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739608"/>
            <a:ext cx="112395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854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8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8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8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88" name="Group 32"/>
          <p:cNvGrpSpPr>
            <a:grpSpLocks/>
          </p:cNvGrpSpPr>
          <p:nvPr/>
        </p:nvGrpSpPr>
        <p:grpSpPr bwMode="auto">
          <a:xfrm>
            <a:off x="5048250" y="3724275"/>
            <a:ext cx="1600200" cy="1066800"/>
            <a:chOff x="2424" y="2208"/>
            <a:chExt cx="1008" cy="672"/>
          </a:xfrm>
        </p:grpSpPr>
        <p:sp>
          <p:nvSpPr>
            <p:cNvPr id="70661" name="Rectangle 5"/>
            <p:cNvSpPr>
              <a:spLocks noChangeArrowheads="1"/>
            </p:cNvSpPr>
            <p:nvPr/>
          </p:nvSpPr>
          <p:spPr bwMode="auto">
            <a:xfrm>
              <a:off x="2424" y="2640"/>
              <a:ext cx="1008" cy="24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62" name="Text Box 6"/>
            <p:cNvSpPr txBox="1">
              <a:spLocks noChangeArrowheads="1"/>
            </p:cNvSpPr>
            <p:nvPr/>
          </p:nvSpPr>
          <p:spPr bwMode="auto">
            <a:xfrm>
              <a:off x="2551" y="2639"/>
              <a:ext cx="75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b="1">
                  <a:latin typeface="Arial Unicode MS" panose="020B0604020202020204" pitchFamily="34" charset="-128"/>
                </a:rPr>
                <a:t>statement</a:t>
              </a:r>
              <a:endParaRPr lang="en-US" altLang="en-US">
                <a:latin typeface="Arial Unicode MS" panose="020B0604020202020204" pitchFamily="34" charset="-128"/>
              </a:endParaRPr>
            </a:p>
          </p:txBody>
        </p:sp>
        <p:cxnSp>
          <p:nvCxnSpPr>
            <p:cNvPr id="70663" name="AutoShape 7"/>
            <p:cNvCxnSpPr>
              <a:cxnSpLocks noChangeShapeType="1"/>
              <a:stCxn id="70668" idx="2"/>
              <a:endCxn id="70661" idx="0"/>
            </p:cNvCxnSpPr>
            <p:nvPr/>
          </p:nvCxnSpPr>
          <p:spPr bwMode="auto">
            <a:xfrm>
              <a:off x="2928" y="2208"/>
              <a:ext cx="0" cy="432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0664" name="Text Box 8"/>
            <p:cNvSpPr txBox="1">
              <a:spLocks noChangeArrowheads="1"/>
            </p:cNvSpPr>
            <p:nvPr/>
          </p:nvSpPr>
          <p:spPr bwMode="auto">
            <a:xfrm>
              <a:off x="2948" y="2255"/>
              <a:ext cx="36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b="1" dirty="0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true</a:t>
              </a:r>
              <a:endParaRPr lang="en-US" altLang="en-US" dirty="0">
                <a:solidFill>
                  <a:schemeClr val="hlink"/>
                </a:solidFill>
                <a:latin typeface="Arial Unicode MS" panose="020B0604020202020204" pitchFamily="34" charset="-128"/>
              </a:endParaRPr>
            </a:p>
          </p:txBody>
        </p:sp>
      </p:grpSp>
      <p:cxnSp>
        <p:nvCxnSpPr>
          <p:cNvPr id="70665" name="AutoShape 9"/>
          <p:cNvCxnSpPr>
            <a:cxnSpLocks noChangeShapeType="1"/>
            <a:stCxn id="70676" idx="1"/>
            <a:endCxn id="70668" idx="1"/>
          </p:cNvCxnSpPr>
          <p:nvPr/>
        </p:nvCxnSpPr>
        <p:spPr bwMode="auto">
          <a:xfrm rot="10800000">
            <a:off x="4857750" y="3228975"/>
            <a:ext cx="190500" cy="2057400"/>
          </a:xfrm>
          <a:prstGeom prst="bentConnector3">
            <a:avLst>
              <a:gd name="adj1" fmla="val 327500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0687" name="Group 31"/>
          <p:cNvGrpSpPr>
            <a:grpSpLocks/>
          </p:cNvGrpSpPr>
          <p:nvPr/>
        </p:nvGrpSpPr>
        <p:grpSpPr bwMode="auto">
          <a:xfrm>
            <a:off x="4857750" y="2416176"/>
            <a:ext cx="1981200" cy="1308100"/>
            <a:chOff x="2304" y="1384"/>
            <a:chExt cx="1248" cy="824"/>
          </a:xfrm>
        </p:grpSpPr>
        <p:grpSp>
          <p:nvGrpSpPr>
            <p:cNvPr id="70684" name="Group 28"/>
            <p:cNvGrpSpPr>
              <a:grpSpLocks/>
            </p:cNvGrpSpPr>
            <p:nvPr/>
          </p:nvGrpSpPr>
          <p:grpSpPr bwMode="auto">
            <a:xfrm>
              <a:off x="2304" y="1584"/>
              <a:ext cx="1248" cy="624"/>
              <a:chOff x="1968" y="1632"/>
              <a:chExt cx="1248" cy="624"/>
            </a:xfrm>
          </p:grpSpPr>
          <p:sp>
            <p:nvSpPr>
              <p:cNvPr id="70668" name="AutoShape 12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1248" cy="624"/>
              </a:xfrm>
              <a:prstGeom prst="diamond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69" name="Text Box 13"/>
              <p:cNvSpPr txBox="1">
                <a:spLocks noChangeArrowheads="1"/>
              </p:cNvSpPr>
              <p:nvPr/>
            </p:nvSpPr>
            <p:spPr bwMode="auto">
              <a:xfrm>
                <a:off x="2219" y="1740"/>
                <a:ext cx="746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b="1">
                    <a:latin typeface="Arial Unicode MS" panose="020B0604020202020204" pitchFamily="34" charset="-128"/>
                  </a:rPr>
                  <a:t>condition</a:t>
                </a:r>
              </a:p>
              <a:p>
                <a:pPr algn="ctr"/>
                <a:r>
                  <a:rPr lang="en-US" altLang="en-US" b="1">
                    <a:latin typeface="Arial Unicode MS" panose="020B0604020202020204" pitchFamily="34" charset="-128"/>
                  </a:rPr>
                  <a:t>evaluated</a:t>
                </a:r>
                <a:endParaRPr lang="en-US" altLang="en-US">
                  <a:latin typeface="Arial Unicode MS" panose="020B0604020202020204" pitchFamily="34" charset="-128"/>
                </a:endParaRPr>
              </a:p>
            </p:txBody>
          </p:sp>
        </p:grpSp>
        <p:cxnSp>
          <p:nvCxnSpPr>
            <p:cNvPr id="70670" name="AutoShape 14"/>
            <p:cNvCxnSpPr>
              <a:cxnSpLocks noChangeShapeType="1"/>
              <a:stCxn id="70682" idx="2"/>
              <a:endCxn id="70668" idx="0"/>
            </p:cNvCxnSpPr>
            <p:nvPr/>
          </p:nvCxnSpPr>
          <p:spPr bwMode="auto">
            <a:xfrm>
              <a:off x="2928" y="1384"/>
              <a:ext cx="0" cy="200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0690" name="Group 34"/>
          <p:cNvGrpSpPr>
            <a:grpSpLocks/>
          </p:cNvGrpSpPr>
          <p:nvPr/>
        </p:nvGrpSpPr>
        <p:grpSpPr bwMode="auto">
          <a:xfrm>
            <a:off x="5840412" y="3228182"/>
            <a:ext cx="1997075" cy="2895600"/>
            <a:chOff x="2724" y="2034"/>
            <a:chExt cx="1258" cy="1824"/>
          </a:xfrm>
        </p:grpSpPr>
        <p:cxnSp>
          <p:nvCxnSpPr>
            <p:cNvPr id="70672" name="AutoShape 16"/>
            <p:cNvCxnSpPr>
              <a:cxnSpLocks noChangeShapeType="1"/>
              <a:stCxn id="70668" idx="3"/>
            </p:cNvCxnSpPr>
            <p:nvPr/>
          </p:nvCxnSpPr>
          <p:spPr bwMode="auto">
            <a:xfrm flipH="1">
              <a:off x="2724" y="2034"/>
              <a:ext cx="624" cy="1824"/>
            </a:xfrm>
            <a:prstGeom prst="bentConnector4">
              <a:avLst>
                <a:gd name="adj1" fmla="val -23079"/>
                <a:gd name="adj2" fmla="val 87444"/>
              </a:avLst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0673" name="Text Box 17"/>
            <p:cNvSpPr txBox="1">
              <a:spLocks noChangeArrowheads="1"/>
            </p:cNvSpPr>
            <p:nvPr/>
          </p:nvSpPr>
          <p:spPr bwMode="auto">
            <a:xfrm>
              <a:off x="3559" y="2526"/>
              <a:ext cx="42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b="1" dirty="0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false</a:t>
              </a:r>
              <a:endParaRPr lang="en-US" altLang="en-US" dirty="0">
                <a:solidFill>
                  <a:schemeClr val="hlink"/>
                </a:solidFill>
                <a:latin typeface="Arial Unicode MS" panose="020B0604020202020204" pitchFamily="34" charset="-128"/>
              </a:endParaRPr>
            </a:p>
          </p:txBody>
        </p:sp>
      </p:grpSp>
      <p:grpSp>
        <p:nvGrpSpPr>
          <p:cNvPr id="70689" name="Group 33"/>
          <p:cNvGrpSpPr>
            <a:grpSpLocks/>
          </p:cNvGrpSpPr>
          <p:nvPr/>
        </p:nvGrpSpPr>
        <p:grpSpPr bwMode="auto">
          <a:xfrm>
            <a:off x="5048250" y="4791075"/>
            <a:ext cx="1600200" cy="685800"/>
            <a:chOff x="2424" y="2880"/>
            <a:chExt cx="1008" cy="432"/>
          </a:xfrm>
        </p:grpSpPr>
        <p:sp>
          <p:nvSpPr>
            <p:cNvPr id="70676" name="Rectangle 20"/>
            <p:cNvSpPr>
              <a:spLocks noChangeArrowheads="1"/>
            </p:cNvSpPr>
            <p:nvPr/>
          </p:nvSpPr>
          <p:spPr bwMode="auto">
            <a:xfrm>
              <a:off x="2424" y="3072"/>
              <a:ext cx="1008" cy="24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77" name="Text Box 21"/>
            <p:cNvSpPr txBox="1">
              <a:spLocks noChangeArrowheads="1"/>
            </p:cNvSpPr>
            <p:nvPr/>
          </p:nvSpPr>
          <p:spPr bwMode="auto">
            <a:xfrm>
              <a:off x="2551" y="3071"/>
              <a:ext cx="75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b="1">
                  <a:latin typeface="Arial Unicode MS" panose="020B0604020202020204" pitchFamily="34" charset="-128"/>
                </a:rPr>
                <a:t>increment</a:t>
              </a:r>
              <a:endParaRPr lang="en-US" altLang="en-US">
                <a:latin typeface="Arial Unicode MS" panose="020B0604020202020204" pitchFamily="34" charset="-128"/>
              </a:endParaRPr>
            </a:p>
          </p:txBody>
        </p:sp>
        <p:cxnSp>
          <p:nvCxnSpPr>
            <p:cNvPr id="70678" name="AutoShape 22"/>
            <p:cNvCxnSpPr>
              <a:cxnSpLocks noChangeShapeType="1"/>
              <a:stCxn id="70661" idx="2"/>
              <a:endCxn id="70677" idx="0"/>
            </p:cNvCxnSpPr>
            <p:nvPr/>
          </p:nvCxnSpPr>
          <p:spPr bwMode="auto">
            <a:xfrm>
              <a:off x="2928" y="2880"/>
              <a:ext cx="0" cy="191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0686" name="Group 30"/>
          <p:cNvGrpSpPr>
            <a:grpSpLocks/>
          </p:cNvGrpSpPr>
          <p:nvPr/>
        </p:nvGrpSpPr>
        <p:grpSpPr bwMode="auto">
          <a:xfrm>
            <a:off x="5048250" y="1514475"/>
            <a:ext cx="1600200" cy="914400"/>
            <a:chOff x="2424" y="816"/>
            <a:chExt cx="1008" cy="576"/>
          </a:xfrm>
        </p:grpSpPr>
        <p:grpSp>
          <p:nvGrpSpPr>
            <p:cNvPr id="70685" name="Group 29"/>
            <p:cNvGrpSpPr>
              <a:grpSpLocks/>
            </p:cNvGrpSpPr>
            <p:nvPr/>
          </p:nvGrpSpPr>
          <p:grpSpPr bwMode="auto">
            <a:xfrm>
              <a:off x="2424" y="1151"/>
              <a:ext cx="1008" cy="241"/>
              <a:chOff x="2112" y="1199"/>
              <a:chExt cx="1008" cy="241"/>
            </a:xfrm>
          </p:grpSpPr>
          <p:sp>
            <p:nvSpPr>
              <p:cNvPr id="70681" name="Rectangle 25"/>
              <p:cNvSpPr>
                <a:spLocks noChangeArrowheads="1"/>
              </p:cNvSpPr>
              <p:nvPr/>
            </p:nvSpPr>
            <p:spPr bwMode="auto">
              <a:xfrm>
                <a:off x="2112" y="1200"/>
                <a:ext cx="1008" cy="240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82" name="Text Box 26"/>
              <p:cNvSpPr txBox="1">
                <a:spLocks noChangeArrowheads="1"/>
              </p:cNvSpPr>
              <p:nvPr/>
            </p:nvSpPr>
            <p:spPr bwMode="auto">
              <a:xfrm>
                <a:off x="2182" y="1199"/>
                <a:ext cx="86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b="1" dirty="0">
                    <a:latin typeface="Arial Unicode MS" panose="020B0604020202020204" pitchFamily="34" charset="-128"/>
                  </a:rPr>
                  <a:t>initialization</a:t>
                </a:r>
                <a:endParaRPr lang="en-US" altLang="en-US" dirty="0">
                  <a:latin typeface="Arial Unicode MS" panose="020B0604020202020204" pitchFamily="34" charset="-128"/>
                </a:endParaRPr>
              </a:p>
            </p:txBody>
          </p:sp>
        </p:grpSp>
        <p:cxnSp>
          <p:nvCxnSpPr>
            <p:cNvPr id="70683" name="AutoShape 27"/>
            <p:cNvCxnSpPr>
              <a:cxnSpLocks noChangeShapeType="1"/>
              <a:endCxn id="70682" idx="0"/>
            </p:cNvCxnSpPr>
            <p:nvPr/>
          </p:nvCxnSpPr>
          <p:spPr bwMode="auto">
            <a:xfrm>
              <a:off x="2928" y="816"/>
              <a:ext cx="0" cy="335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5" y="624110"/>
            <a:ext cx="9704387" cy="691807"/>
          </a:xfrm>
        </p:spPr>
        <p:txBody>
          <a:bodyPr>
            <a:normAutofit/>
          </a:bodyPr>
          <a:lstStyle/>
          <a:p>
            <a:r>
              <a:rPr lang="en-US" alt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FOR STATEMENT</a:t>
            </a:r>
            <a:endParaRPr lang="en-US" alt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1" name="Picture 2" descr="Testmaster.vn">
            <a:extLst>
              <a:ext uri="{FF2B5EF4-FFF2-40B4-BE49-F238E27FC236}">
                <a16:creationId xmlns="" xmlns:a16="http://schemas.microsoft.com/office/drawing/2014/main" id="{44FEE529-F5BE-4682-92FD-A2D51CD0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739608"/>
            <a:ext cx="112395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4614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0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0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0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0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0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0225" y="1628061"/>
            <a:ext cx="8915400" cy="3777622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for loop is functionally equivalent to the following while loop structure: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4225925" y="2432050"/>
            <a:ext cx="307975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2000" b="1" i="1" dirty="0">
                <a:solidFill>
                  <a:schemeClr val="hlink"/>
                </a:solidFill>
                <a:latin typeface="Courier New" panose="02070309020205020404" pitchFamily="49" charset="0"/>
              </a:rPr>
              <a:t>initialization</a:t>
            </a:r>
            <a:r>
              <a:rPr lang="en-US" altLang="en-US" sz="2000" b="1" dirty="0"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while ( </a:t>
            </a:r>
            <a:r>
              <a:rPr lang="en-US" altLang="en-US" sz="2000" b="1" i="1" dirty="0">
                <a:solidFill>
                  <a:schemeClr val="hlink"/>
                </a:solidFill>
                <a:latin typeface="Courier New" panose="02070309020205020404" pitchFamily="49" charset="0"/>
              </a:rPr>
              <a:t>condition</a:t>
            </a:r>
            <a:r>
              <a:rPr lang="en-US" altLang="en-US" sz="2000" b="1" dirty="0">
                <a:latin typeface="Courier New" panose="02070309020205020404" pitchFamily="49" charset="0"/>
              </a:rPr>
              <a:t> )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{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</a:t>
            </a:r>
            <a:r>
              <a:rPr lang="en-US" altLang="en-US" sz="2000" b="1" i="1" dirty="0">
                <a:solidFill>
                  <a:schemeClr val="hlink"/>
                </a:solidFill>
                <a:latin typeface="Courier New" panose="02070309020205020404" pitchFamily="49" charset="0"/>
              </a:rPr>
              <a:t>statement</a:t>
            </a:r>
            <a:r>
              <a:rPr lang="en-US" altLang="en-US" sz="2000" b="1" dirty="0"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</a:t>
            </a:r>
            <a:r>
              <a:rPr lang="en-US" altLang="en-US" sz="2000" b="1" i="1" dirty="0">
                <a:solidFill>
                  <a:schemeClr val="hlink"/>
                </a:solidFill>
                <a:latin typeface="Courier New" panose="02070309020205020404" pitchFamily="49" charset="0"/>
              </a:rPr>
              <a:t>increment</a:t>
            </a:r>
            <a:r>
              <a:rPr lang="en-US" altLang="en-US" sz="2000" b="1" dirty="0"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5" y="624110"/>
            <a:ext cx="9704387" cy="691807"/>
          </a:xfrm>
        </p:spPr>
        <p:txBody>
          <a:bodyPr>
            <a:normAutofit/>
          </a:bodyPr>
          <a:lstStyle/>
          <a:p>
            <a:r>
              <a:rPr lang="en-US" alt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FOR STATEMENT</a:t>
            </a:r>
            <a:endParaRPr lang="en-US" alt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2" descr="Testmaster.vn">
            <a:extLst>
              <a:ext uri="{FF2B5EF4-FFF2-40B4-BE49-F238E27FC236}">
                <a16:creationId xmlns="" xmlns:a16="http://schemas.microsoft.com/office/drawing/2014/main" id="{44FEE529-F5BE-4682-92FD-A2D51CD0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739608"/>
            <a:ext cx="112395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600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0225" y="1530352"/>
            <a:ext cx="7924800" cy="533400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example of a </a:t>
            </a:r>
            <a:r>
              <a:rPr lang="en-US" altLang="en-US" dirty="0">
                <a:latin typeface="Courier New" panose="02070309020205020404" pitchFamily="49" charset="0"/>
              </a:rPr>
              <a:t>for</a:t>
            </a:r>
            <a:r>
              <a:rPr lang="en-US" altLang="en-US" dirty="0"/>
              <a:t>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loop:</a:t>
            </a: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2667000" y="2130302"/>
            <a:ext cx="59753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2000" b="1" dirty="0">
                <a:latin typeface="Courier New" panose="02070309020205020404" pitchFamily="49" charset="0"/>
              </a:rPr>
              <a:t>for 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</a:rPr>
              <a:t> count=1; count &lt;= 5; count++)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000" b="1" dirty="0">
                <a:latin typeface="Courier New" panose="02070309020205020404" pitchFamily="49" charset="0"/>
              </a:rPr>
              <a:t> (count);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129029" name="Rectangle 5"/>
          <p:cNvSpPr>
            <a:spLocks noChangeArrowheads="1"/>
          </p:cNvSpPr>
          <p:nvPr/>
        </p:nvSpPr>
        <p:spPr bwMode="auto">
          <a:xfrm>
            <a:off x="1800225" y="3114675"/>
            <a:ext cx="7924800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75000"/>
              </a:spcBef>
            </a:pPr>
            <a:r>
              <a:rPr lang="en-US" altLang="en-US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initialization section can be used to declare a variable</a:t>
            </a:r>
          </a:p>
          <a:p>
            <a:pPr eaLnBrk="1" hangingPunct="1">
              <a:spcBef>
                <a:spcPct val="75000"/>
              </a:spcBef>
            </a:pPr>
            <a:r>
              <a:rPr lang="en-US" altLang="en-US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Like a</a:t>
            </a:r>
            <a:r>
              <a:rPr lang="en-US" altLang="en-US" sz="1800" b="0" dirty="0"/>
              <a:t> </a:t>
            </a:r>
            <a:r>
              <a:rPr lang="en-US" altLang="en-US" sz="1800" b="0" dirty="0">
                <a:latin typeface="Courier New" panose="02070309020205020404" pitchFamily="49" charset="0"/>
              </a:rPr>
              <a:t>while</a:t>
            </a:r>
            <a:r>
              <a:rPr lang="en-US" altLang="en-US" sz="1800" b="0" dirty="0"/>
              <a:t> </a:t>
            </a:r>
            <a:r>
              <a:rPr lang="en-US" altLang="en-US" sz="18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loop, the condition of a</a:t>
            </a:r>
            <a:r>
              <a:rPr lang="en-US" altLang="en-US" sz="1800" b="0" dirty="0" smtClean="0"/>
              <a:t> </a:t>
            </a:r>
            <a:r>
              <a:rPr lang="en-US" altLang="en-US" sz="1800" b="0" dirty="0">
                <a:latin typeface="Courier New" panose="02070309020205020404" pitchFamily="49" charset="0"/>
              </a:rPr>
              <a:t>for</a:t>
            </a:r>
            <a:r>
              <a:rPr lang="en-US" altLang="en-US" sz="1800" b="0" dirty="0"/>
              <a:t> </a:t>
            </a:r>
            <a:r>
              <a:rPr lang="en-US" altLang="en-US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loop is tested prior to executing the loop body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5" y="624110"/>
            <a:ext cx="9704387" cy="691807"/>
          </a:xfrm>
        </p:spPr>
        <p:txBody>
          <a:bodyPr>
            <a:normAutofit/>
          </a:bodyPr>
          <a:lstStyle/>
          <a:p>
            <a:r>
              <a:rPr lang="en-US" alt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FOR STATEMENT</a:t>
            </a:r>
            <a:endParaRPr lang="en-US" alt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2" descr="Testmaster.vn">
            <a:extLst>
              <a:ext uri="{FF2B5EF4-FFF2-40B4-BE49-F238E27FC236}">
                <a16:creationId xmlns="" xmlns:a16="http://schemas.microsoft.com/office/drawing/2014/main" id="{44FEE529-F5BE-4682-92FD-A2D51CD0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739608"/>
            <a:ext cx="112395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455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9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9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8" grpId="0" autoUpdateAnimBg="0"/>
      <p:bldP spid="12902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0225" y="1685925"/>
            <a:ext cx="7924800" cy="585659"/>
          </a:xfrm>
        </p:spPr>
        <p:txBody>
          <a:bodyPr/>
          <a:lstStyle/>
          <a:p>
            <a:pPr>
              <a:spcBef>
                <a:spcPct val="75000"/>
              </a:spcBef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increment section can perform any calculation</a:t>
            </a: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1800225" y="3514725"/>
            <a:ext cx="7924800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75000"/>
              </a:spcBef>
            </a:pPr>
            <a:r>
              <a:rPr lang="en-US" altLang="en-US" sz="18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altLang="en-US" sz="1800" b="0" dirty="0" smtClean="0">
                <a:latin typeface="Courier New" panose="02070309020205020404" pitchFamily="49" charset="0"/>
              </a:rPr>
              <a:t>for</a:t>
            </a:r>
            <a:r>
              <a:rPr lang="en-US" altLang="en-US" sz="1800" b="0" dirty="0" smtClean="0"/>
              <a:t> </a:t>
            </a:r>
            <a:r>
              <a:rPr lang="en-US" altLang="en-US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loop is well suited for executing statements a specific number of times that can be calculated or determined in advance</a:t>
            </a: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2638425" y="2447926"/>
            <a:ext cx="56705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2000" b="1" dirty="0">
                <a:latin typeface="Courier New" panose="02070309020205020404" pitchFamily="49" charset="0"/>
              </a:rPr>
              <a:t>for 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num</a:t>
            </a:r>
            <a:r>
              <a:rPr lang="en-US" altLang="en-US" sz="2000" b="1" dirty="0">
                <a:latin typeface="Courier New" panose="02070309020205020404" pitchFamily="49" charset="0"/>
              </a:rPr>
              <a:t>=100;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num</a:t>
            </a:r>
            <a:r>
              <a:rPr lang="en-US" altLang="en-US" sz="2000" b="1" dirty="0">
                <a:latin typeface="Courier New" panose="02070309020205020404" pitchFamily="49" charset="0"/>
              </a:rPr>
              <a:t> &gt; 0;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num</a:t>
            </a:r>
            <a:r>
              <a:rPr lang="en-US" altLang="en-US" sz="2000" b="1" dirty="0">
                <a:latin typeface="Courier New" panose="02070309020205020404" pitchFamily="49" charset="0"/>
              </a:rPr>
              <a:t> -= 5)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000" b="1" dirty="0">
                <a:latin typeface="Courier New" panose="02070309020205020404" pitchFamily="49" charset="0"/>
              </a:rPr>
              <a:t> 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num</a:t>
            </a:r>
            <a:r>
              <a:rPr lang="en-US" altLang="en-US" sz="2000" b="1" dirty="0">
                <a:latin typeface="Courier New" panose="02070309020205020404" pitchFamily="49" charset="0"/>
              </a:rPr>
              <a:t>);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5" y="624110"/>
            <a:ext cx="9704387" cy="691807"/>
          </a:xfrm>
        </p:spPr>
        <p:txBody>
          <a:bodyPr>
            <a:normAutofit/>
          </a:bodyPr>
          <a:lstStyle/>
          <a:p>
            <a:r>
              <a:rPr lang="en-US" alt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FOR STATEMENT</a:t>
            </a:r>
            <a:endParaRPr lang="en-US" alt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2" descr="Testmaster.vn">
            <a:extLst>
              <a:ext uri="{FF2B5EF4-FFF2-40B4-BE49-F238E27FC236}">
                <a16:creationId xmlns="" xmlns:a16="http://schemas.microsoft.com/office/drawing/2014/main" id="{44FEE529-F5BE-4682-92FD-A2D51CD0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739608"/>
            <a:ext cx="112395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525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  <p:bldP spid="7168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4B0133-764C-4829-B9CC-619DE39AD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1" y="624110"/>
            <a:ext cx="9752012" cy="810990"/>
          </a:xfrm>
        </p:spPr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 PROGRAM STRUCTURE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5BD68D6-404E-497E-B6B4-0ECC371BE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1524000"/>
            <a:ext cx="9752012" cy="470989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155559" y="1957944"/>
            <a:ext cx="3536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>
                <a:latin typeface="Courier New" panose="02070309020205020404" pitchFamily="49" charset="0"/>
              </a:rPr>
              <a:t>public class MyProgram</a:t>
            </a:r>
            <a:endParaRPr lang="en-US" altLang="en-US">
              <a:latin typeface="Courier New" panose="02070309020205020404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155559" y="2338944"/>
            <a:ext cx="33655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>
                <a:latin typeface="Courier New" panose="02070309020205020404" pitchFamily="49" charset="0"/>
              </a:rPr>
              <a:t>{</a:t>
            </a:r>
          </a:p>
          <a:p>
            <a:endParaRPr lang="en-US" altLang="en-US" sz="2000" b="1">
              <a:latin typeface="Courier New" panose="02070309020205020404" pitchFamily="49" charset="0"/>
            </a:endParaRPr>
          </a:p>
          <a:p>
            <a:endParaRPr lang="en-US" altLang="en-US" sz="2000" b="1">
              <a:latin typeface="Courier New" panose="02070309020205020404" pitchFamily="49" charset="0"/>
            </a:endParaRPr>
          </a:p>
          <a:p>
            <a:endParaRPr lang="en-US" altLang="en-US" sz="2000" b="1">
              <a:latin typeface="Courier New" panose="02070309020205020404" pitchFamily="49" charset="0"/>
            </a:endParaRPr>
          </a:p>
          <a:p>
            <a:endParaRPr lang="en-US" altLang="en-US" sz="2000" b="1">
              <a:latin typeface="Courier New" panose="02070309020205020404" pitchFamily="49" charset="0"/>
            </a:endParaRPr>
          </a:p>
          <a:p>
            <a:endParaRPr lang="en-US" altLang="en-US" sz="2000" b="1">
              <a:latin typeface="Courier New" panose="02070309020205020404" pitchFamily="49" charset="0"/>
            </a:endParaRPr>
          </a:p>
          <a:p>
            <a:endParaRPr lang="en-US" altLang="en-US" sz="2000" b="1">
              <a:latin typeface="Courier New" panose="02070309020205020404" pitchFamily="49" charset="0"/>
            </a:endParaRPr>
          </a:p>
          <a:p>
            <a:endParaRPr lang="en-US" altLang="en-US" sz="2000" b="1">
              <a:latin typeface="Courier New" panose="02070309020205020404" pitchFamily="49" charset="0"/>
            </a:endParaRPr>
          </a:p>
          <a:p>
            <a:endParaRPr lang="en-US" altLang="en-US" sz="2000" b="1">
              <a:latin typeface="Courier New" panose="02070309020205020404" pitchFamily="49" charset="0"/>
            </a:endParaRPr>
          </a:p>
          <a:p>
            <a:endParaRPr lang="en-US" altLang="en-US" sz="2000" b="1">
              <a:latin typeface="Courier New" panose="02070309020205020404" pitchFamily="49" charset="0"/>
            </a:endParaRPr>
          </a:p>
          <a:p>
            <a:r>
              <a:rPr lang="en-US" altLang="en-US" sz="2000" b="1">
                <a:latin typeface="Courier New" panose="02070309020205020404" pitchFamily="49" charset="0"/>
              </a:rPr>
              <a:t>}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155559" y="1570594"/>
            <a:ext cx="445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>
                <a:solidFill>
                  <a:srgbClr val="008000"/>
                </a:solidFill>
                <a:latin typeface="Courier New" panose="02070309020205020404" pitchFamily="49" charset="0"/>
              </a:rPr>
              <a:t>//  comments about the class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625459" y="3307319"/>
            <a:ext cx="6127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>
                <a:latin typeface="Courier New" panose="02070309020205020404" pitchFamily="49" charset="0"/>
              </a:rPr>
              <a:t>public static void main (String[] args)</a:t>
            </a:r>
            <a:endParaRPr lang="en-US" altLang="en-US">
              <a:latin typeface="Courier New" panose="02070309020205020404" pitchFamily="49" charset="0"/>
            </a:endParaRP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2581009" y="3764519"/>
            <a:ext cx="33655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>
                <a:latin typeface="Courier New" panose="02070309020205020404" pitchFamily="49" charset="0"/>
              </a:rPr>
              <a:t>{</a:t>
            </a:r>
          </a:p>
          <a:p>
            <a:endParaRPr lang="en-US" altLang="en-US" sz="2000" b="1">
              <a:latin typeface="Courier New" panose="02070309020205020404" pitchFamily="49" charset="0"/>
            </a:endParaRPr>
          </a:p>
          <a:p>
            <a:endParaRPr lang="en-US" altLang="en-US" sz="2000" b="1">
              <a:latin typeface="Courier New" panose="02070309020205020404" pitchFamily="49" charset="0"/>
            </a:endParaRPr>
          </a:p>
          <a:p>
            <a:r>
              <a:rPr lang="en-US" altLang="en-US" sz="2000" b="1">
                <a:latin typeface="Courier New" panose="02070309020205020404" pitchFamily="49" charset="0"/>
              </a:rPr>
              <a:t>}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2581009" y="2850119"/>
            <a:ext cx="460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>
                <a:solidFill>
                  <a:srgbClr val="008000"/>
                </a:solidFill>
                <a:latin typeface="Courier New" panose="02070309020205020404" pitchFamily="49" charset="0"/>
              </a:rPr>
              <a:t>//  comments about the method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7153009" y="4059794"/>
            <a:ext cx="2046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>
                <a:solidFill>
                  <a:schemeClr val="hlink"/>
                </a:solidFill>
                <a:latin typeface="Arial Unicode MS" panose="020B0604020202020204" pitchFamily="34" charset="-128"/>
              </a:rPr>
              <a:t>method header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3800209" y="4212194"/>
            <a:ext cx="18176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>
                <a:solidFill>
                  <a:schemeClr val="hlink"/>
                </a:solidFill>
                <a:latin typeface="Arial Unicode MS" panose="020B0604020202020204" pitchFamily="34" charset="-128"/>
              </a:rPr>
              <a:t>method body</a:t>
            </a:r>
          </a:p>
        </p:txBody>
      </p:sp>
      <p:sp>
        <p:nvSpPr>
          <p:cNvPr id="14" name="AutoShape 16"/>
          <p:cNvSpPr>
            <a:spLocks/>
          </p:cNvSpPr>
          <p:nvPr/>
        </p:nvSpPr>
        <p:spPr bwMode="auto">
          <a:xfrm>
            <a:off x="3266809" y="3932794"/>
            <a:ext cx="457200" cy="990600"/>
          </a:xfrm>
          <a:prstGeom prst="rightBrace">
            <a:avLst>
              <a:gd name="adj1" fmla="val 18056"/>
              <a:gd name="adj2" fmla="val 50000"/>
            </a:avLst>
          </a:prstGeom>
          <a:noFill/>
          <a:ln w="31750">
            <a:solidFill>
              <a:srgbClr val="FF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 flipH="1" flipV="1">
            <a:off x="6314809" y="3704194"/>
            <a:ext cx="838200" cy="4572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6" name="Picture 2" descr="Testmaster.vn">
            <a:extLst>
              <a:ext uri="{FF2B5EF4-FFF2-40B4-BE49-F238E27FC236}">
                <a16:creationId xmlns="" xmlns:a16="http://schemas.microsoft.com/office/drawing/2014/main" id="{44FEE529-F5BE-4682-92FD-A2D51CD0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739608"/>
            <a:ext cx="112395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63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  <p:bldP spid="11" grpId="0" autoUpdateAnimBg="0"/>
      <p:bldP spid="12" grpId="0" autoUpdateAnimBg="0"/>
      <p:bldP spid="13" grpId="0" autoUpdateAnimBg="0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4B0133-764C-4829-B9CC-619DE39AD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1" y="624110"/>
            <a:ext cx="9752012" cy="810990"/>
          </a:xfrm>
        </p:spPr>
        <p:txBody>
          <a:bodyPr/>
          <a:lstStyle/>
          <a:p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BASIC PROGRAM DEVELOPMENT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52601" y="1543050"/>
            <a:ext cx="9752011" cy="43681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Line 3"/>
          <p:cNvSpPr>
            <a:spLocks noChangeShapeType="1"/>
          </p:cNvSpPr>
          <p:nvPr/>
        </p:nvSpPr>
        <p:spPr bwMode="auto">
          <a:xfrm>
            <a:off x="4353515" y="2457450"/>
            <a:ext cx="304800" cy="6096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endParaRPr lang="en-US"/>
          </a:p>
        </p:txBody>
      </p:sp>
      <p:sp>
        <p:nvSpPr>
          <p:cNvPr id="20" name="Line 4"/>
          <p:cNvSpPr>
            <a:spLocks noChangeShapeType="1"/>
          </p:cNvSpPr>
          <p:nvPr/>
        </p:nvSpPr>
        <p:spPr bwMode="auto">
          <a:xfrm>
            <a:off x="6563315" y="4057650"/>
            <a:ext cx="381000" cy="6858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endParaRPr lang="en-US"/>
          </a:p>
        </p:txBody>
      </p:sp>
      <p:grpSp>
        <p:nvGrpSpPr>
          <p:cNvPr id="21" name="Group 5"/>
          <p:cNvGrpSpPr>
            <a:grpSpLocks/>
          </p:cNvGrpSpPr>
          <p:nvPr/>
        </p:nvGrpSpPr>
        <p:grpSpPr bwMode="auto">
          <a:xfrm>
            <a:off x="5429840" y="2171700"/>
            <a:ext cx="1120775" cy="904875"/>
            <a:chOff x="2742" y="1404"/>
            <a:chExt cx="706" cy="570"/>
          </a:xfrm>
        </p:grpSpPr>
        <p:cxnSp>
          <p:nvCxnSpPr>
            <p:cNvPr id="22" name="AutoShape 6"/>
            <p:cNvCxnSpPr>
              <a:cxnSpLocks noChangeShapeType="1"/>
              <a:stCxn id="28" idx="0"/>
            </p:cNvCxnSpPr>
            <p:nvPr/>
          </p:nvCxnSpPr>
          <p:spPr bwMode="auto">
            <a:xfrm rot="5400000" flipH="1">
              <a:off x="2745" y="1401"/>
              <a:ext cx="570" cy="576"/>
            </a:xfrm>
            <a:prstGeom prst="bentConnector2">
              <a:avLst/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Text Box 7"/>
            <p:cNvSpPr txBox="1">
              <a:spLocks noChangeArrowheads="1"/>
            </p:cNvSpPr>
            <p:nvPr/>
          </p:nvSpPr>
          <p:spPr bwMode="auto">
            <a:xfrm>
              <a:off x="2876" y="1520"/>
              <a:ext cx="5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pPr algn="ctr"/>
              <a:r>
                <a:rPr lang="en-US" altLang="en-US" sz="2000">
                  <a:latin typeface="Arial Unicode MS" panose="020B0604020202020204" pitchFamily="34" charset="-128"/>
                </a:rPr>
                <a:t>errors</a:t>
              </a:r>
            </a:p>
          </p:txBody>
        </p:sp>
      </p:grpSp>
      <p:grpSp>
        <p:nvGrpSpPr>
          <p:cNvPr id="24" name="Group 8"/>
          <p:cNvGrpSpPr>
            <a:grpSpLocks/>
          </p:cNvGrpSpPr>
          <p:nvPr/>
        </p:nvGrpSpPr>
        <p:grpSpPr bwMode="auto">
          <a:xfrm>
            <a:off x="5429840" y="1790700"/>
            <a:ext cx="3382963" cy="2886075"/>
            <a:chOff x="2742" y="1164"/>
            <a:chExt cx="2131" cy="1818"/>
          </a:xfrm>
        </p:grpSpPr>
        <p:cxnSp>
          <p:nvCxnSpPr>
            <p:cNvPr id="25" name="AutoShape 9"/>
            <p:cNvCxnSpPr>
              <a:cxnSpLocks noChangeShapeType="1"/>
              <a:stCxn id="29" idx="0"/>
            </p:cNvCxnSpPr>
            <p:nvPr/>
          </p:nvCxnSpPr>
          <p:spPr bwMode="auto">
            <a:xfrm rot="5400000" flipH="1">
              <a:off x="2817" y="1089"/>
              <a:ext cx="1818" cy="1968"/>
            </a:xfrm>
            <a:prstGeom prst="bentConnector2">
              <a:avLst/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" name="Text Box 10"/>
            <p:cNvSpPr txBox="1">
              <a:spLocks noChangeArrowheads="1"/>
            </p:cNvSpPr>
            <p:nvPr/>
          </p:nvSpPr>
          <p:spPr bwMode="auto">
            <a:xfrm>
              <a:off x="4301" y="1872"/>
              <a:ext cx="5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pPr algn="ctr"/>
              <a:r>
                <a:rPr lang="en-US" altLang="en-US" sz="2000">
                  <a:latin typeface="Arial Unicode MS" panose="020B0604020202020204" pitchFamily="34" charset="-128"/>
                </a:rPr>
                <a:t>errors</a:t>
              </a:r>
            </a:p>
          </p:txBody>
        </p:sp>
      </p:grp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2143715" y="1543050"/>
            <a:ext cx="2590800" cy="930275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800" b="1">
                <a:latin typeface="Arial Unicode MS" panose="020B0604020202020204" pitchFamily="34" charset="-128"/>
              </a:rPr>
              <a:t>Edit and</a:t>
            </a:r>
          </a:p>
          <a:p>
            <a:pPr algn="ctr"/>
            <a:r>
              <a:rPr lang="en-US" altLang="en-US" sz="1800" b="1">
                <a:latin typeface="Arial Unicode MS" panose="020B0604020202020204" pitchFamily="34" charset="-128"/>
              </a:rPr>
              <a:t>save program</a:t>
            </a:r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4353515" y="3143250"/>
            <a:ext cx="2590800" cy="930275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800" b="1">
                <a:latin typeface="Arial Unicode MS" panose="020B0604020202020204" pitchFamily="34" charset="-128"/>
              </a:rPr>
              <a:t>Compile program</a:t>
            </a:r>
          </a:p>
        </p:txBody>
      </p:sp>
      <p:sp>
        <p:nvSpPr>
          <p:cNvPr id="29" name="Rectangle 13"/>
          <p:cNvSpPr>
            <a:spLocks noChangeArrowheads="1"/>
          </p:cNvSpPr>
          <p:nvPr/>
        </p:nvSpPr>
        <p:spPr bwMode="auto">
          <a:xfrm>
            <a:off x="6563315" y="4743450"/>
            <a:ext cx="2590800" cy="930275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800" b="1">
                <a:latin typeface="Arial Unicode MS" panose="020B0604020202020204" pitchFamily="34" charset="-128"/>
              </a:rPr>
              <a:t>Execute program and</a:t>
            </a:r>
          </a:p>
          <a:p>
            <a:pPr algn="ctr"/>
            <a:r>
              <a:rPr lang="en-US" altLang="en-US" sz="1800" b="1">
                <a:latin typeface="Arial Unicode MS" panose="020B0604020202020204" pitchFamily="34" charset="-128"/>
              </a:rPr>
              <a:t>evaluate results</a:t>
            </a:r>
          </a:p>
        </p:txBody>
      </p:sp>
      <p:pic>
        <p:nvPicPr>
          <p:cNvPr id="30" name="Picture 2" descr="Testmaster.vn">
            <a:extLst>
              <a:ext uri="{FF2B5EF4-FFF2-40B4-BE49-F238E27FC236}">
                <a16:creationId xmlns="" xmlns:a16="http://schemas.microsoft.com/office/drawing/2014/main" id="{44FEE529-F5BE-4682-92FD-A2D51CD0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739608"/>
            <a:ext cx="112395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43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7" grpId="0" animBg="1" autoUpdateAnimBg="0"/>
      <p:bldP spid="28" grpId="0" animBg="1" autoUpdateAnimBg="0"/>
      <p:bldP spid="29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4B0133-764C-4829-B9CC-619DE39AD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1" y="624110"/>
            <a:ext cx="9752012" cy="810990"/>
          </a:xfrm>
        </p:spPr>
        <p:txBody>
          <a:bodyPr/>
          <a:lstStyle/>
          <a:p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TYPES AND VARIABLES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52601" y="1543050"/>
            <a:ext cx="9752011" cy="43681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Variables are the nouns of a programming language that refers to the data in memory.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variables in the Java language must have four parts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Scope - determines when the variable is created and destroyed.  You establish the scope of a variable when you declare it. Scope places a variable into one of these four categories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Member variable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Local variable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 parameter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Exception handler parameter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 – type of data stored in memory. There are two major categories of data types: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primitive types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 types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 (By convention, the variable name begin with a lowercase letter and class names begin with an uppercase letter).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 – The value stored in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memery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which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refered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by Variable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50" name="Picture 2" descr="HÃ¬nh áº£nh cÃ³ liÃªn qu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8209" y="2928358"/>
            <a:ext cx="1996541" cy="139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Testmaster.vn">
            <a:extLst>
              <a:ext uri="{FF2B5EF4-FFF2-40B4-BE49-F238E27FC236}">
                <a16:creationId xmlns="" xmlns:a16="http://schemas.microsoft.com/office/drawing/2014/main" id="{44FEE529-F5BE-4682-92FD-A2D51CD0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739608"/>
            <a:ext cx="112395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02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4B0133-764C-4829-B9CC-619DE39AD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1" y="624110"/>
            <a:ext cx="9752012" cy="810990"/>
          </a:xfrm>
        </p:spPr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TYPES AND VARIABLES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6440957"/>
              </p:ext>
            </p:extLst>
          </p:nvPr>
        </p:nvGraphicFramePr>
        <p:xfrm>
          <a:off x="1854493" y="1510683"/>
          <a:ext cx="8107845" cy="4781547"/>
        </p:xfrm>
        <a:graphic>
          <a:graphicData uri="http://schemas.openxmlformats.org/drawingml/2006/table">
            <a:tbl>
              <a:tblPr/>
              <a:tblGrid>
                <a:gridCol w="2702615"/>
                <a:gridCol w="2702615"/>
                <a:gridCol w="2702615"/>
              </a:tblGrid>
              <a:tr h="33609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Type</a:t>
                      </a:r>
                    </a:p>
                  </a:txBody>
                  <a:tcPr marL="43311" marR="43311" marT="43311" marB="43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Size/Format</a:t>
                      </a:r>
                    </a:p>
                  </a:txBody>
                  <a:tcPr marL="43311" marR="43311" marT="43311" marB="43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</a:p>
                  </a:txBody>
                  <a:tcPr marL="43311" marR="43311" marT="43311" marB="43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9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(whole numbers)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3311" marR="43311" marT="43311" marB="43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6094">
                <a:tc>
                  <a:txBody>
                    <a:bodyPr/>
                    <a:lstStyle/>
                    <a:p>
                      <a:r>
                        <a:rPr lang="en-US" sz="16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byte</a:t>
                      </a:r>
                    </a:p>
                  </a:txBody>
                  <a:tcPr marL="43311" marR="43311" marT="43311" marB="43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8-bit two's complement</a:t>
                      </a:r>
                    </a:p>
                  </a:txBody>
                  <a:tcPr marL="43311" marR="43311" marT="43311" marB="43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Byte-length integer</a:t>
                      </a:r>
                    </a:p>
                  </a:txBody>
                  <a:tcPr marL="43311" marR="43311" marT="43311" marB="43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94">
                <a:tc>
                  <a:txBody>
                    <a:bodyPr/>
                    <a:lstStyle/>
                    <a:p>
                      <a:r>
                        <a:rPr lang="en-US" sz="16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short</a:t>
                      </a:r>
                    </a:p>
                  </a:txBody>
                  <a:tcPr marL="43311" marR="43311" marT="43311" marB="43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16-bit two's complement</a:t>
                      </a:r>
                    </a:p>
                  </a:txBody>
                  <a:tcPr marL="43311" marR="43311" marT="43311" marB="43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Short integer</a:t>
                      </a:r>
                    </a:p>
                  </a:txBody>
                  <a:tcPr marL="43311" marR="43311" marT="43311" marB="43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94">
                <a:tc>
                  <a:txBody>
                    <a:bodyPr/>
                    <a:lstStyle/>
                    <a:p>
                      <a:r>
                        <a:rPr lang="en-US" sz="16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int</a:t>
                      </a:r>
                    </a:p>
                  </a:txBody>
                  <a:tcPr marL="43311" marR="43311" marT="43311" marB="43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32-bit two's complement</a:t>
                      </a:r>
                    </a:p>
                  </a:txBody>
                  <a:tcPr marL="43311" marR="43311" marT="43311" marB="43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Integer</a:t>
                      </a:r>
                    </a:p>
                  </a:txBody>
                  <a:tcPr marL="43311" marR="43311" marT="43311" marB="43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94">
                <a:tc>
                  <a:txBody>
                    <a:bodyPr/>
                    <a:lstStyle/>
                    <a:p>
                      <a:r>
                        <a:rPr lang="en-US" sz="16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long</a:t>
                      </a:r>
                    </a:p>
                  </a:txBody>
                  <a:tcPr marL="43311" marR="43311" marT="43311" marB="43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64-bit two's complement</a:t>
                      </a:r>
                    </a:p>
                  </a:txBody>
                  <a:tcPr marL="43311" marR="43311" marT="43311" marB="43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Long integer</a:t>
                      </a:r>
                    </a:p>
                  </a:txBody>
                  <a:tcPr marL="43311" marR="43311" marT="43311" marB="43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9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(real numbers)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3311" marR="43311" marT="43311" marB="43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85567">
                <a:tc>
                  <a:txBody>
                    <a:bodyPr/>
                    <a:lstStyle/>
                    <a:p>
                      <a:r>
                        <a:rPr lang="en-US" sz="16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float</a:t>
                      </a:r>
                    </a:p>
                  </a:txBody>
                  <a:tcPr marL="43311" marR="43311" marT="43311" marB="43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32-bit IEEE 754</a:t>
                      </a:r>
                    </a:p>
                  </a:txBody>
                  <a:tcPr marL="43311" marR="43311" marT="43311" marB="43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Single-precision floating point</a:t>
                      </a:r>
                    </a:p>
                  </a:txBody>
                  <a:tcPr marL="43311" marR="43311" marT="43311" marB="43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5567">
                <a:tc>
                  <a:txBody>
                    <a:bodyPr/>
                    <a:lstStyle/>
                    <a:p>
                      <a:r>
                        <a:rPr lang="en-US" sz="16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double</a:t>
                      </a:r>
                    </a:p>
                  </a:txBody>
                  <a:tcPr marL="43311" marR="43311" marT="43311" marB="43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64-bit IEEE 754</a:t>
                      </a:r>
                    </a:p>
                  </a:txBody>
                  <a:tcPr marL="43311" marR="43311" marT="43311" marB="43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Double-precision floating point</a:t>
                      </a:r>
                    </a:p>
                  </a:txBody>
                  <a:tcPr marL="43311" marR="43311" marT="43311" marB="43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9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i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(other types)</a:t>
                      </a:r>
                      <a:endParaRPr lang="en-US" sz="16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3311" marR="43311" marT="43311" marB="43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6094">
                <a:tc>
                  <a:txBody>
                    <a:bodyPr/>
                    <a:lstStyle/>
                    <a:p>
                      <a:r>
                        <a:rPr lang="en-US" sz="16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char</a:t>
                      </a:r>
                    </a:p>
                  </a:txBody>
                  <a:tcPr marL="43311" marR="43311" marT="43311" marB="43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16-bit Unicode character</a:t>
                      </a:r>
                    </a:p>
                  </a:txBody>
                  <a:tcPr marL="43311" marR="43311" marT="43311" marB="43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single character</a:t>
                      </a:r>
                    </a:p>
                  </a:txBody>
                  <a:tcPr marL="43311" marR="43311" marT="43311" marB="43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5567">
                <a:tc>
                  <a:txBody>
                    <a:bodyPr/>
                    <a:lstStyle/>
                    <a:p>
                      <a:r>
                        <a:rPr lang="en-US" sz="16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boolean</a:t>
                      </a:r>
                    </a:p>
                  </a:txBody>
                  <a:tcPr marL="43311" marR="43311" marT="43311" marB="43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true or false</a:t>
                      </a:r>
                    </a:p>
                  </a:txBody>
                  <a:tcPr marL="43311" marR="43311" marT="43311" marB="43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</a:t>
                      </a:r>
                      <a:r>
                        <a:rPr lang="en-US" sz="16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boolean</a:t>
                      </a:r>
                      <a:r>
                        <a:rPr 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value (true or false)</a:t>
                      </a:r>
                    </a:p>
                  </a:txBody>
                  <a:tcPr marL="43311" marR="43311" marT="43311" marB="43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Picture 2" descr="Testmaster.vn">
            <a:extLst>
              <a:ext uri="{FF2B5EF4-FFF2-40B4-BE49-F238E27FC236}">
                <a16:creationId xmlns="" xmlns:a16="http://schemas.microsoft.com/office/drawing/2014/main" id="{44FEE529-F5BE-4682-92FD-A2D51CD0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739608"/>
            <a:ext cx="112395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90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4B0133-764C-4829-B9CC-619DE39AD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1" y="624110"/>
            <a:ext cx="9752012" cy="810990"/>
          </a:xfrm>
        </p:spPr>
        <p:txBody>
          <a:bodyPr/>
          <a:lstStyle/>
          <a:p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ARITHMETIC OPERATORS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7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8489581"/>
              </p:ext>
            </p:extLst>
          </p:nvPr>
        </p:nvGraphicFramePr>
        <p:xfrm>
          <a:off x="1752598" y="1543050"/>
          <a:ext cx="8508102" cy="4369222"/>
        </p:xfrm>
        <a:graphic>
          <a:graphicData uri="http://schemas.openxmlformats.org/drawingml/2006/table">
            <a:tbl>
              <a:tblPr/>
              <a:tblGrid>
                <a:gridCol w="2857502"/>
                <a:gridCol w="5650600"/>
              </a:tblGrid>
              <a:tr h="336094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Operator</a:t>
                      </a:r>
                      <a:endParaRPr lang="en-US" sz="16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3311" marR="43311" marT="43311" marB="43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Result</a:t>
                      </a:r>
                      <a:endParaRPr lang="en-US" sz="16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3311" marR="43311" marT="43311" marB="43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9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+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3311" marR="43311" marT="43311" marB="43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Addition (also used</a:t>
                      </a:r>
                      <a:r>
                        <a:rPr lang="en-US" sz="16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for String concatenation)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3311" marR="43311" marT="43311" marB="43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9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3311" marR="43311" marT="43311" marB="43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Subtraction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3311" marR="43311" marT="43311" marB="43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9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*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3311" marR="43311" marT="43311" marB="43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Multiplication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3311" marR="43311" marT="43311" marB="43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9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/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3311" marR="43311" marT="43311" marB="43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Division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3311" marR="43311" marT="43311" marB="43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9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%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3311" marR="43311" marT="43311" marB="43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Modulus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3311" marR="43311" marT="43311" marB="43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9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++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3311" marR="43311" marT="43311" marB="43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Increment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3311" marR="43311" marT="43311" marB="43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9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+=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3311" marR="43311" marT="43311" marB="43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Addition assignment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3311" marR="43311" marT="43311" marB="43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9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-=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3311" marR="43311" marT="43311" marB="43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Subtraction</a:t>
                      </a:r>
                      <a:r>
                        <a:rPr lang="en-US" sz="16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assignment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3311" marR="43311" marT="43311" marB="43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9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*=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3311" marR="43311" marT="43311" marB="43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Multiplication assignment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3311" marR="43311" marT="43311" marB="43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9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/=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3311" marR="43311" marT="43311" marB="43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Division assignment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3311" marR="43311" marT="43311" marB="43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9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%=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3311" marR="43311" marT="43311" marB="43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Modulus assignment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3311" marR="43311" marT="43311" marB="43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9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--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3311" marR="43311" marT="43311" marB="43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Decrement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3311" marR="43311" marT="43311" marB="43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Picture 2" descr="Testmaster.vn">
            <a:extLst>
              <a:ext uri="{FF2B5EF4-FFF2-40B4-BE49-F238E27FC236}">
                <a16:creationId xmlns="" xmlns:a16="http://schemas.microsoft.com/office/drawing/2014/main" id="{44FEE529-F5BE-4682-92FD-A2D51CD0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739608"/>
            <a:ext cx="112395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43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4B0133-764C-4829-B9CC-619DE39AD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1" y="624110"/>
            <a:ext cx="9752012" cy="810990"/>
          </a:xfrm>
        </p:spPr>
        <p:txBody>
          <a:bodyPr/>
          <a:lstStyle/>
          <a:p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CONDITIONAL STATEMENT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52601" y="1543050"/>
            <a:ext cx="9752011" cy="43681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alt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conditional statement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lets us choose which statement will be executed next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Therefore they are sometimes called </a:t>
            </a:r>
            <a:r>
              <a:rPr lang="en-US" alt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selection statements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Conditional statements give us the power to make basic 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decisions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Java conditional statements are the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</a:t>
            </a:r>
            <a:r>
              <a:rPr lang="en-US" alt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statement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if-else </a:t>
            </a:r>
            <a:r>
              <a:rPr lang="en-US" alt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statement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switch statement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2" descr="Testmaster.vn">
            <a:extLst>
              <a:ext uri="{FF2B5EF4-FFF2-40B4-BE49-F238E27FC236}">
                <a16:creationId xmlns="" xmlns:a16="http://schemas.microsoft.com/office/drawing/2014/main" id="{44FEE529-F5BE-4682-92FD-A2D51CD0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739608"/>
            <a:ext cx="112395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70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2588</TotalTime>
  <Words>1682</Words>
  <Application>Microsoft Office PowerPoint</Application>
  <PresentationFormat>Widescreen</PresentationFormat>
  <Paragraphs>396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Arial Unicode MS</vt:lpstr>
      <vt:lpstr>Arial</vt:lpstr>
      <vt:lpstr>Century Gothic</vt:lpstr>
      <vt:lpstr>Courier</vt:lpstr>
      <vt:lpstr>Courier New</vt:lpstr>
      <vt:lpstr>Tahoma</vt:lpstr>
      <vt:lpstr>Times New Roman</vt:lpstr>
      <vt:lpstr>Wingdings</vt:lpstr>
      <vt:lpstr>Wingdings 3</vt:lpstr>
      <vt:lpstr>Wisp</vt:lpstr>
      <vt:lpstr>JAVA FOR QA</vt:lpstr>
      <vt:lpstr>JAVA PROGRAM STRUCTURE</vt:lpstr>
      <vt:lpstr>JAVA PROGRAM STRUCTURE</vt:lpstr>
      <vt:lpstr>JAVA PROGRAM STRUCTURE</vt:lpstr>
      <vt:lpstr>BASIC PROGRAM DEVELOPMENT</vt:lpstr>
      <vt:lpstr>DATA TYPES AND VARIABLES</vt:lpstr>
      <vt:lpstr>DATA TYPES AND VARIABLES</vt:lpstr>
      <vt:lpstr>ARITHMETIC OPERATORS</vt:lpstr>
      <vt:lpstr>CONDITIONAL STATEMENT</vt:lpstr>
      <vt:lpstr>IF STATEMENT</vt:lpstr>
      <vt:lpstr>IF STATEMENT</vt:lpstr>
      <vt:lpstr>BOOLEAN EXPRESSIONS</vt:lpstr>
      <vt:lpstr>IF STATEMENT</vt:lpstr>
      <vt:lpstr>LOGICAL OPERATORS</vt:lpstr>
      <vt:lpstr>THE IF-ELSE STATEMENT</vt:lpstr>
      <vt:lpstr>THE IF-ELSE STATEMENT</vt:lpstr>
      <vt:lpstr>THE CONDITIONAL OPERATOR</vt:lpstr>
      <vt:lpstr>THE CONDITIONAL OPERATOR</vt:lpstr>
      <vt:lpstr>THE SWITCH STATEMENT</vt:lpstr>
      <vt:lpstr>THE SWITCH STATEMENT</vt:lpstr>
      <vt:lpstr>THE SWITCH STATEMENT</vt:lpstr>
      <vt:lpstr>THE SWITCH STATEMENT</vt:lpstr>
      <vt:lpstr>THE SWITCH STATEMENT</vt:lpstr>
      <vt:lpstr>REPETITION STATEMENTS</vt:lpstr>
      <vt:lpstr>THE WHILE STATEMENT</vt:lpstr>
      <vt:lpstr>THE WHILE STATEMENT</vt:lpstr>
      <vt:lpstr>THE WHILE STATEMENT</vt:lpstr>
      <vt:lpstr>INFINITE LOOPS</vt:lpstr>
      <vt:lpstr>INFINITE LOOPS</vt:lpstr>
      <vt:lpstr>THE DO STATEMENT</vt:lpstr>
      <vt:lpstr>THE DO STATEMENT</vt:lpstr>
      <vt:lpstr>THE DO STATEMENT</vt:lpstr>
      <vt:lpstr>COMPARING WHILE AND DO</vt:lpstr>
      <vt:lpstr>THE FOR STATEMENT</vt:lpstr>
      <vt:lpstr>THE FOR STATEMENT</vt:lpstr>
      <vt:lpstr>THE FOR STATEMENT</vt:lpstr>
      <vt:lpstr>THE FOR STATEMENT</vt:lpstr>
      <vt:lpstr>THE FOR STATEMENT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TESTING</dc:title>
  <dc:creator>Khanh Tran</dc:creator>
  <cp:lastModifiedBy>Khanh Tran</cp:lastModifiedBy>
  <cp:revision>119</cp:revision>
  <dcterms:created xsi:type="dcterms:W3CDTF">2018-11-20T15:44:19Z</dcterms:created>
  <dcterms:modified xsi:type="dcterms:W3CDTF">2018-11-23T04:22:49Z</dcterms:modified>
</cp:coreProperties>
</file>