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h Tran" userId="45115575f61cc154" providerId="LiveId" clId="{5A04889D-83C9-410A-9C2F-0961D09970DD}"/>
    <pc:docChg chg="undo custSel addSld modSld">
      <pc:chgData name="Khanh Tran" userId="45115575f61cc154" providerId="LiveId" clId="{5A04889D-83C9-410A-9C2F-0961D09970DD}" dt="2018-11-21T04:45:37.317" v="2292" actId="20577"/>
      <pc:docMkLst>
        <pc:docMk/>
      </pc:docMkLst>
      <pc:sldChg chg="addSp delSp modSp add">
        <pc:chgData name="Khanh Tran" userId="45115575f61cc154" providerId="LiveId" clId="{5A04889D-83C9-410A-9C2F-0961D09970DD}" dt="2018-11-21T02:20:21.133" v="45" actId="732"/>
        <pc:sldMkLst>
          <pc:docMk/>
          <pc:sldMk cId="2993093821" sldId="264"/>
        </pc:sldMkLst>
        <pc:spChg chg="mod">
          <ac:chgData name="Khanh Tran" userId="45115575f61cc154" providerId="LiveId" clId="{5A04889D-83C9-410A-9C2F-0961D09970DD}" dt="2018-11-21T02:17:03.487" v="37" actId="20577"/>
          <ac:spMkLst>
            <pc:docMk/>
            <pc:sldMk cId="2993093821" sldId="264"/>
            <ac:spMk id="2" creationId="{4B4B0133-764C-4829-B9CC-619DE39AD94E}"/>
          </ac:spMkLst>
        </pc:spChg>
        <pc:spChg chg="add del mod">
          <ac:chgData name="Khanh Tran" userId="45115575f61cc154" providerId="LiveId" clId="{5A04889D-83C9-410A-9C2F-0961D09970DD}" dt="2018-11-21T02:19:37.170" v="39" actId="732"/>
          <ac:spMkLst>
            <pc:docMk/>
            <pc:sldMk cId="2993093821" sldId="264"/>
            <ac:spMk id="5" creationId="{D792ABB0-69D8-40B4-8FBF-28B2BFCE6106}"/>
          </ac:spMkLst>
        </pc:spChg>
        <pc:picChg chg="add mod modCrop">
          <ac:chgData name="Khanh Tran" userId="45115575f61cc154" providerId="LiveId" clId="{5A04889D-83C9-410A-9C2F-0961D09970DD}" dt="2018-11-21T02:20:21.133" v="45" actId="732"/>
          <ac:picMkLst>
            <pc:docMk/>
            <pc:sldMk cId="2993093821" sldId="264"/>
            <ac:picMk id="6" creationId="{A8B8895A-B442-4733-BD78-EF8CCA18680E}"/>
          </ac:picMkLst>
        </pc:picChg>
        <pc:picChg chg="del">
          <ac:chgData name="Khanh Tran" userId="45115575f61cc154" providerId="LiveId" clId="{5A04889D-83C9-410A-9C2F-0961D09970DD}" dt="2018-11-21T02:19:34.747" v="38" actId="478"/>
          <ac:picMkLst>
            <pc:docMk/>
            <pc:sldMk cId="2993093821" sldId="264"/>
            <ac:picMk id="7172" creationId="{978D1B8A-4771-4ADE-BA71-A7FBC0D37ED2}"/>
          </ac:picMkLst>
        </pc:picChg>
      </pc:sldChg>
      <pc:sldChg chg="addSp delSp modSp add">
        <pc:chgData name="Khanh Tran" userId="45115575f61cc154" providerId="LiveId" clId="{5A04889D-83C9-410A-9C2F-0961D09970DD}" dt="2018-11-21T02:31:13.851" v="779" actId="1076"/>
        <pc:sldMkLst>
          <pc:docMk/>
          <pc:sldMk cId="3969486034" sldId="265"/>
        </pc:sldMkLst>
        <pc:spChg chg="mod">
          <ac:chgData name="Khanh Tran" userId="45115575f61cc154" providerId="LiveId" clId="{5A04889D-83C9-410A-9C2F-0961D09970DD}" dt="2018-11-21T02:21:19.430" v="88" actId="20577"/>
          <ac:spMkLst>
            <pc:docMk/>
            <pc:sldMk cId="3969486034" sldId="265"/>
            <ac:spMk id="2" creationId="{4B4B0133-764C-4829-B9CC-619DE39AD94E}"/>
          </ac:spMkLst>
        </pc:spChg>
        <pc:spChg chg="mod">
          <ac:chgData name="Khanh Tran" userId="45115575f61cc154" providerId="LiveId" clId="{5A04889D-83C9-410A-9C2F-0961D09970DD}" dt="2018-11-21T02:29:53.897" v="774" actId="20577"/>
          <ac:spMkLst>
            <pc:docMk/>
            <pc:sldMk cId="3969486034" sldId="265"/>
            <ac:spMk id="3" creationId="{A5BD68D6-404E-497E-B6B4-0ECC371BE8F6}"/>
          </ac:spMkLst>
        </pc:spChg>
        <pc:picChg chg="add mod">
          <ac:chgData name="Khanh Tran" userId="45115575f61cc154" providerId="LiveId" clId="{5A04889D-83C9-410A-9C2F-0961D09970DD}" dt="2018-11-21T02:30:05.237" v="777" actId="1076"/>
          <ac:picMkLst>
            <pc:docMk/>
            <pc:sldMk cId="3969486034" sldId="265"/>
            <ac:picMk id="8194" creationId="{C919430C-09AE-4BED-9E97-BAFD4A38B629}"/>
          </ac:picMkLst>
        </pc:picChg>
        <pc:picChg chg="add del">
          <ac:chgData name="Khanh Tran" userId="45115575f61cc154" providerId="LiveId" clId="{5A04889D-83C9-410A-9C2F-0961D09970DD}" dt="2018-11-21T02:31:13.851" v="779" actId="1076"/>
          <ac:picMkLst>
            <pc:docMk/>
            <pc:sldMk cId="3969486034" sldId="265"/>
            <ac:picMk id="8196" creationId="{A38C665D-CE1A-45A2-B8DE-8598E7EA41D8}"/>
          </ac:picMkLst>
        </pc:picChg>
      </pc:sldChg>
      <pc:sldChg chg="addSp delSp modSp add">
        <pc:chgData name="Khanh Tran" userId="45115575f61cc154" providerId="LiveId" clId="{5A04889D-83C9-410A-9C2F-0961D09970DD}" dt="2018-11-21T02:34:18.943" v="874" actId="1076"/>
        <pc:sldMkLst>
          <pc:docMk/>
          <pc:sldMk cId="2557959073" sldId="266"/>
        </pc:sldMkLst>
        <pc:spChg chg="mod">
          <ac:chgData name="Khanh Tran" userId="45115575f61cc154" providerId="LiveId" clId="{5A04889D-83C9-410A-9C2F-0961D09970DD}" dt="2018-11-21T02:31:38.183" v="840" actId="20577"/>
          <ac:spMkLst>
            <pc:docMk/>
            <pc:sldMk cId="2557959073" sldId="266"/>
            <ac:spMk id="2" creationId="{4B4B0133-764C-4829-B9CC-619DE39AD94E}"/>
          </ac:spMkLst>
        </pc:spChg>
        <pc:spChg chg="del mod">
          <ac:chgData name="Khanh Tran" userId="45115575f61cc154" providerId="LiveId" clId="{5A04889D-83C9-410A-9C2F-0961D09970DD}" dt="2018-11-21T02:31:59.128" v="843" actId="1076"/>
          <ac:spMkLst>
            <pc:docMk/>
            <pc:sldMk cId="2557959073" sldId="266"/>
            <ac:spMk id="3" creationId="{A5BD68D6-404E-497E-B6B4-0ECC371BE8F6}"/>
          </ac:spMkLst>
        </pc:spChg>
        <pc:graphicFrameChg chg="add mod modGraphic">
          <ac:chgData name="Khanh Tran" userId="45115575f61cc154" providerId="LiveId" clId="{5A04889D-83C9-410A-9C2F-0961D09970DD}" dt="2018-11-21T02:34:18.943" v="874" actId="1076"/>
          <ac:graphicFrameMkLst>
            <pc:docMk/>
            <pc:sldMk cId="2557959073" sldId="266"/>
            <ac:graphicFrameMk id="5" creationId="{C6AA90E5-3FE0-4CF1-B6F6-104EB80333FA}"/>
          </ac:graphicFrameMkLst>
        </pc:graphicFrameChg>
        <pc:picChg chg="del">
          <ac:chgData name="Khanh Tran" userId="45115575f61cc154" providerId="LiveId" clId="{5A04889D-83C9-410A-9C2F-0961D09970DD}" dt="2018-11-21T02:31:40.818" v="841" actId="478"/>
          <ac:picMkLst>
            <pc:docMk/>
            <pc:sldMk cId="2557959073" sldId="266"/>
            <ac:picMk id="8194" creationId="{C919430C-09AE-4BED-9E97-BAFD4A38B629}"/>
          </ac:picMkLst>
        </pc:picChg>
      </pc:sldChg>
      <pc:sldChg chg="addSp delSp modSp add">
        <pc:chgData name="Khanh Tran" userId="45115575f61cc154" providerId="LiveId" clId="{5A04889D-83C9-410A-9C2F-0961D09970DD}" dt="2018-11-21T03:21:36.315" v="1502" actId="20577"/>
        <pc:sldMkLst>
          <pc:docMk/>
          <pc:sldMk cId="1145644739" sldId="267"/>
        </pc:sldMkLst>
        <pc:spChg chg="mod">
          <ac:chgData name="Khanh Tran" userId="45115575f61cc154" providerId="LiveId" clId="{5A04889D-83C9-410A-9C2F-0961D09970DD}" dt="2018-11-21T02:37:12.379" v="879" actId="20577"/>
          <ac:spMkLst>
            <pc:docMk/>
            <pc:sldMk cId="1145644739" sldId="267"/>
            <ac:spMk id="2" creationId="{4B4B0133-764C-4829-B9CC-619DE39AD94E}"/>
          </ac:spMkLst>
        </pc:spChg>
        <pc:spChg chg="mod">
          <ac:chgData name="Khanh Tran" userId="45115575f61cc154" providerId="LiveId" clId="{5A04889D-83C9-410A-9C2F-0961D09970DD}" dt="2018-11-21T03:21:36.315" v="1502" actId="20577"/>
          <ac:spMkLst>
            <pc:docMk/>
            <pc:sldMk cId="1145644739" sldId="267"/>
            <ac:spMk id="3" creationId="{A5BD68D6-404E-497E-B6B4-0ECC371BE8F6}"/>
          </ac:spMkLst>
        </pc:spChg>
        <pc:graphicFrameChg chg="add del mod">
          <ac:chgData name="Khanh Tran" userId="45115575f61cc154" providerId="LiveId" clId="{5A04889D-83C9-410A-9C2F-0961D09970DD}" dt="2018-11-21T02:45:58.901" v="1394" actId="20577"/>
          <ac:graphicFrameMkLst>
            <pc:docMk/>
            <pc:sldMk cId="1145644739" sldId="267"/>
            <ac:graphicFrameMk id="5" creationId="{2354CE05-39EB-4BFE-8391-AAC2A6B6D388}"/>
          </ac:graphicFrameMkLst>
        </pc:graphicFrameChg>
        <pc:graphicFrameChg chg="add del mod">
          <ac:chgData name="Khanh Tran" userId="45115575f61cc154" providerId="LiveId" clId="{5A04889D-83C9-410A-9C2F-0961D09970DD}" dt="2018-11-21T02:46:11.860" v="1396" actId="20577"/>
          <ac:graphicFrameMkLst>
            <pc:docMk/>
            <pc:sldMk cId="1145644739" sldId="267"/>
            <ac:graphicFrameMk id="6" creationId="{BF839705-3CFD-400D-8DCA-25801369F518}"/>
          </ac:graphicFrameMkLst>
        </pc:graphicFrameChg>
        <pc:picChg chg="add mod">
          <ac:chgData name="Khanh Tran" userId="45115575f61cc154" providerId="LiveId" clId="{5A04889D-83C9-410A-9C2F-0961D09970DD}" dt="2018-11-21T02:46:54.896" v="1402" actId="1076"/>
          <ac:picMkLst>
            <pc:docMk/>
            <pc:sldMk cId="1145644739" sldId="267"/>
            <ac:picMk id="8" creationId="{3D4A1B63-CE46-4AFB-9161-75D8D96A8F75}"/>
          </ac:picMkLst>
        </pc:picChg>
        <pc:picChg chg="del">
          <ac:chgData name="Khanh Tran" userId="45115575f61cc154" providerId="LiveId" clId="{5A04889D-83C9-410A-9C2F-0961D09970DD}" dt="2018-11-21T02:37:14.362" v="880" actId="478"/>
          <ac:picMkLst>
            <pc:docMk/>
            <pc:sldMk cId="1145644739" sldId="267"/>
            <ac:picMk id="8194" creationId="{C919430C-09AE-4BED-9E97-BAFD4A38B629}"/>
          </ac:picMkLst>
        </pc:picChg>
        <pc:picChg chg="add del mod">
          <ac:chgData name="Khanh Tran" userId="45115575f61cc154" providerId="LiveId" clId="{5A04889D-83C9-410A-9C2F-0961D09970DD}" dt="2018-11-21T02:45:52.691" v="1390" actId="478"/>
          <ac:picMkLst>
            <pc:docMk/>
            <pc:sldMk cId="1145644739" sldId="267"/>
            <ac:picMk id="11266" creationId="{6F12C19D-32B4-42A1-A76E-2E986D6005FE}"/>
          </ac:picMkLst>
        </pc:picChg>
      </pc:sldChg>
      <pc:sldChg chg="addSp delSp modSp add">
        <pc:chgData name="Khanh Tran" userId="45115575f61cc154" providerId="LiveId" clId="{5A04889D-83C9-410A-9C2F-0961D09970DD}" dt="2018-11-21T03:53:07.214" v="1711" actId="1076"/>
        <pc:sldMkLst>
          <pc:docMk/>
          <pc:sldMk cId="4096084629" sldId="268"/>
        </pc:sldMkLst>
        <pc:spChg chg="mod">
          <ac:chgData name="Khanh Tran" userId="45115575f61cc154" providerId="LiveId" clId="{5A04889D-83C9-410A-9C2F-0961D09970DD}" dt="2018-11-21T03:40:07.218" v="1550" actId="14100"/>
          <ac:spMkLst>
            <pc:docMk/>
            <pc:sldMk cId="4096084629" sldId="268"/>
            <ac:spMk id="3" creationId="{A5BD68D6-404E-497E-B6B4-0ECC371BE8F6}"/>
          </ac:spMkLst>
        </pc:spChg>
        <pc:spChg chg="add mod">
          <ac:chgData name="Khanh Tran" userId="45115575f61cc154" providerId="LiveId" clId="{5A04889D-83C9-410A-9C2F-0961D09970DD}" dt="2018-11-21T03:49:08.041" v="1565" actId="207"/>
          <ac:spMkLst>
            <pc:docMk/>
            <pc:sldMk cId="4096084629" sldId="268"/>
            <ac:spMk id="6" creationId="{93D860E8-DC10-4A34-9F30-2F2B722A50A4}"/>
          </ac:spMkLst>
        </pc:spChg>
        <pc:spChg chg="add mod">
          <ac:chgData name="Khanh Tran" userId="45115575f61cc154" providerId="LiveId" clId="{5A04889D-83C9-410A-9C2F-0961D09970DD}" dt="2018-11-21T03:49:29.821" v="1568" actId="692"/>
          <ac:spMkLst>
            <pc:docMk/>
            <pc:sldMk cId="4096084629" sldId="268"/>
            <ac:spMk id="7" creationId="{A7E34A9A-45C0-4377-9B0C-78BEDE6E28A6}"/>
          </ac:spMkLst>
        </pc:spChg>
        <pc:spChg chg="add mod">
          <ac:chgData name="Khanh Tran" userId="45115575f61cc154" providerId="LiveId" clId="{5A04889D-83C9-410A-9C2F-0961D09970DD}" dt="2018-11-21T03:49:46.868" v="1571" actId="692"/>
          <ac:spMkLst>
            <pc:docMk/>
            <pc:sldMk cId="4096084629" sldId="268"/>
            <ac:spMk id="9" creationId="{98F80662-DE93-46AB-BAEE-81AE7126D495}"/>
          </ac:spMkLst>
        </pc:spChg>
        <pc:spChg chg="add mod">
          <ac:chgData name="Khanh Tran" userId="45115575f61cc154" providerId="LiveId" clId="{5A04889D-83C9-410A-9C2F-0961D09970DD}" dt="2018-11-21T03:50:06.886" v="1574" actId="692"/>
          <ac:spMkLst>
            <pc:docMk/>
            <pc:sldMk cId="4096084629" sldId="268"/>
            <ac:spMk id="10" creationId="{8101EEC6-9343-4E43-B3A9-C9A893F9F6CC}"/>
          </ac:spMkLst>
        </pc:spChg>
        <pc:spChg chg="add mod">
          <ac:chgData name="Khanh Tran" userId="45115575f61cc154" providerId="LiveId" clId="{5A04889D-83C9-410A-9C2F-0961D09970DD}" dt="2018-11-21T03:53:07.214" v="1711" actId="1076"/>
          <ac:spMkLst>
            <pc:docMk/>
            <pc:sldMk cId="4096084629" sldId="268"/>
            <ac:spMk id="11" creationId="{25AE168A-5985-483A-951D-571B95923ECE}"/>
          </ac:spMkLst>
        </pc:spChg>
        <pc:spChg chg="add mod">
          <ac:chgData name="Khanh Tran" userId="45115575f61cc154" providerId="LiveId" clId="{5A04889D-83C9-410A-9C2F-0961D09970DD}" dt="2018-11-21T03:51:02.260" v="1637" actId="20577"/>
          <ac:spMkLst>
            <pc:docMk/>
            <pc:sldMk cId="4096084629" sldId="268"/>
            <ac:spMk id="12" creationId="{F731FEC7-55AC-4D26-84C5-342AB013D2C7}"/>
          </ac:spMkLst>
        </pc:spChg>
        <pc:spChg chg="add mod">
          <ac:chgData name="Khanh Tran" userId="45115575f61cc154" providerId="LiveId" clId="{5A04889D-83C9-410A-9C2F-0961D09970DD}" dt="2018-11-21T03:52:19.086" v="1700" actId="1076"/>
          <ac:spMkLst>
            <pc:docMk/>
            <pc:sldMk cId="4096084629" sldId="268"/>
            <ac:spMk id="13" creationId="{5F8A5ECB-3C1B-462E-A007-C44A7754C90F}"/>
          </ac:spMkLst>
        </pc:spChg>
        <pc:spChg chg="add mod">
          <ac:chgData name="Khanh Tran" userId="45115575f61cc154" providerId="LiveId" clId="{5A04889D-83C9-410A-9C2F-0961D09970DD}" dt="2018-11-21T03:52:49.793" v="1707" actId="1076"/>
          <ac:spMkLst>
            <pc:docMk/>
            <pc:sldMk cId="4096084629" sldId="268"/>
            <ac:spMk id="14" creationId="{664D6C6C-95B3-45A4-9A4A-FF057FDDB9FE}"/>
          </ac:spMkLst>
        </pc:spChg>
        <pc:picChg chg="add mod">
          <ac:chgData name="Khanh Tran" userId="45115575f61cc154" providerId="LiveId" clId="{5A04889D-83C9-410A-9C2F-0961D09970DD}" dt="2018-11-21T03:38:54.432" v="1548" actId="14100"/>
          <ac:picMkLst>
            <pc:docMk/>
            <pc:sldMk cId="4096084629" sldId="268"/>
            <ac:picMk id="5" creationId="{D208CEA4-41EF-4FA4-98D0-7526AAF37DFC}"/>
          </ac:picMkLst>
        </pc:picChg>
        <pc:picChg chg="del">
          <ac:chgData name="Khanh Tran" userId="45115575f61cc154" providerId="LiveId" clId="{5A04889D-83C9-410A-9C2F-0961D09970DD}" dt="2018-11-21T02:59:16.794" v="1404" actId="478"/>
          <ac:picMkLst>
            <pc:docMk/>
            <pc:sldMk cId="4096084629" sldId="268"/>
            <ac:picMk id="8" creationId="{3D4A1B63-CE46-4AFB-9161-75D8D96A8F75}"/>
          </ac:picMkLst>
        </pc:picChg>
        <pc:cxnChg chg="add mod">
          <ac:chgData name="Khanh Tran" userId="45115575f61cc154" providerId="LiveId" clId="{5A04889D-83C9-410A-9C2F-0961D09970DD}" dt="2018-11-21T03:52:04.720" v="1698" actId="692"/>
          <ac:cxnSpMkLst>
            <pc:docMk/>
            <pc:sldMk cId="4096084629" sldId="268"/>
            <ac:cxnSpMk id="16" creationId="{905804AF-40C0-46F8-820B-D47A18425339}"/>
          </ac:cxnSpMkLst>
        </pc:cxnChg>
        <pc:cxnChg chg="add del mod">
          <ac:chgData name="Khanh Tran" userId="45115575f61cc154" providerId="LiveId" clId="{5A04889D-83C9-410A-9C2F-0961D09970DD}" dt="2018-11-21T03:52:29.276" v="1703" actId="478"/>
          <ac:cxnSpMkLst>
            <pc:docMk/>
            <pc:sldMk cId="4096084629" sldId="268"/>
            <ac:cxnSpMk id="18" creationId="{62AB6086-FFB9-4F84-BCEA-ED7A978E3E2D}"/>
          </ac:cxnSpMkLst>
        </pc:cxnChg>
        <pc:cxnChg chg="add mod">
          <ac:chgData name="Khanh Tran" userId="45115575f61cc154" providerId="LiveId" clId="{5A04889D-83C9-410A-9C2F-0961D09970DD}" dt="2018-11-21T03:52:37.585" v="1705" actId="1076"/>
          <ac:cxnSpMkLst>
            <pc:docMk/>
            <pc:sldMk cId="4096084629" sldId="268"/>
            <ac:cxnSpMk id="21" creationId="{C9A57271-6055-4E02-9707-F46F4D189E13}"/>
          </ac:cxnSpMkLst>
        </pc:cxnChg>
        <pc:cxnChg chg="add mod">
          <ac:chgData name="Khanh Tran" userId="45115575f61cc154" providerId="LiveId" clId="{5A04889D-83C9-410A-9C2F-0961D09970DD}" dt="2018-11-21T03:52:42.423" v="1706" actId="571"/>
          <ac:cxnSpMkLst>
            <pc:docMk/>
            <pc:sldMk cId="4096084629" sldId="268"/>
            <ac:cxnSpMk id="22" creationId="{8AD20E73-08A4-46CA-9785-260B8C96C7C0}"/>
          </ac:cxnSpMkLst>
        </pc:cxnChg>
        <pc:cxnChg chg="add mod">
          <ac:chgData name="Khanh Tran" userId="45115575f61cc154" providerId="LiveId" clId="{5A04889D-83C9-410A-9C2F-0961D09970DD}" dt="2018-11-21T03:52:59.441" v="1708" actId="571"/>
          <ac:cxnSpMkLst>
            <pc:docMk/>
            <pc:sldMk cId="4096084629" sldId="268"/>
            <ac:cxnSpMk id="23" creationId="{86C989A8-FF5B-40DF-8E32-083F6C00A66B}"/>
          </ac:cxnSpMkLst>
        </pc:cxnChg>
      </pc:sldChg>
      <pc:sldChg chg="delSp modSp add">
        <pc:chgData name="Khanh Tran" userId="45115575f61cc154" providerId="LiveId" clId="{5A04889D-83C9-410A-9C2F-0961D09970DD}" dt="2018-11-21T04:45:37.317" v="2292" actId="20577"/>
        <pc:sldMkLst>
          <pc:docMk/>
          <pc:sldMk cId="2746052845" sldId="269"/>
        </pc:sldMkLst>
        <pc:spChg chg="mod">
          <ac:chgData name="Khanh Tran" userId="45115575f61cc154" providerId="LiveId" clId="{5A04889D-83C9-410A-9C2F-0961D09970DD}" dt="2018-11-21T03:40:36.866" v="1562" actId="20577"/>
          <ac:spMkLst>
            <pc:docMk/>
            <pc:sldMk cId="2746052845" sldId="269"/>
            <ac:spMk id="2" creationId="{4B4B0133-764C-4829-B9CC-619DE39AD94E}"/>
          </ac:spMkLst>
        </pc:spChg>
        <pc:spChg chg="mod">
          <ac:chgData name="Khanh Tran" userId="45115575f61cc154" providerId="LiveId" clId="{5A04889D-83C9-410A-9C2F-0961D09970DD}" dt="2018-11-21T04:45:37.317" v="2292" actId="20577"/>
          <ac:spMkLst>
            <pc:docMk/>
            <pc:sldMk cId="2746052845" sldId="269"/>
            <ac:spMk id="3" creationId="{A5BD68D6-404E-497E-B6B4-0ECC371BE8F6}"/>
          </ac:spMkLst>
        </pc:spChg>
        <pc:picChg chg="del">
          <ac:chgData name="Khanh Tran" userId="45115575f61cc154" providerId="LiveId" clId="{5A04889D-83C9-410A-9C2F-0961D09970DD}" dt="2018-11-21T03:40:29.513" v="1552" actId="478"/>
          <ac:picMkLst>
            <pc:docMk/>
            <pc:sldMk cId="2746052845" sldId="269"/>
            <ac:picMk id="5" creationId="{D208CEA4-41EF-4FA4-98D0-7526AAF37D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4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8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498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6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88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93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4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2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3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4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329-304B-4628-89A9-3D3FF4D740A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1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3329-304B-4628-89A9-3D3FF4D740A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F14835-D5E1-4D93-A111-EED81379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4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Khanh.tx@live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DFCAB9-F2EE-4DD9-8840-476774932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FOR QA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122219-90ED-42EA-9EE8-E927CB08E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COPYRIGHT © 2018 By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Khanh.tx@live.com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 Testmaster.vn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="" xmlns:a16="http://schemas.microsoft.com/office/drawing/2014/main" id="{59CDEDC8-B058-461D-A68E-DD337882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4451223"/>
            <a:ext cx="12382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264" y="1178204"/>
            <a:ext cx="3627761" cy="202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75" y="1140726"/>
            <a:ext cx="3475385" cy="21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15709"/>
            <a:ext cx="9212107" cy="4623249"/>
          </a:xfrm>
        </p:spPr>
        <p:txBody>
          <a:bodyPr>
            <a:normAutofit/>
          </a:bodyPr>
          <a:lstStyle/>
          <a:p>
            <a:pPr>
              <a:spcBef>
                <a:spcPct val="8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Because strings are so common, we don't have to use the </a:t>
            </a:r>
            <a:r>
              <a:rPr lang="en-US" altLang="en-US" dirty="0">
                <a:latin typeface="Courier New" panose="02070309020205020404" pitchFamily="49" charset="0"/>
              </a:rPr>
              <a:t>new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 to create 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</a:p>
          <a:p>
            <a:pPr algn="ctr">
              <a:spcBef>
                <a:spcPct val="850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title = "Java Software Solutions";</a:t>
            </a:r>
            <a:endParaRPr lang="en-US" altLang="en-US" dirty="0"/>
          </a:p>
          <a:p>
            <a:pPr>
              <a:spcBef>
                <a:spcPct val="8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special syntax that works </a:t>
            </a:r>
            <a:r>
              <a:rPr lang="en-US" altLang="en-US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</a:t>
            </a:r>
          </a:p>
          <a:p>
            <a:pPr>
              <a:spcBef>
                <a:spcPct val="85000"/>
              </a:spcBef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literal (enclosed in double quotes) represents 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has been created, neither its value nor its length can be changed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Thus we say that an object of the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is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immutable</a:t>
            </a:r>
          </a:p>
          <a:p>
            <a:pPr>
              <a:spcBef>
                <a:spcPct val="70000"/>
              </a:spcBef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However, several methods of the </a:t>
            </a:r>
            <a:r>
              <a:rPr lang="en-US" altLang="en-US" dirty="0" smtClean="0">
                <a:latin typeface="Courier New" panose="02070309020205020404" pitchFamily="49" charset="0"/>
              </a:rPr>
              <a:t>String</a:t>
            </a:r>
            <a:r>
              <a:rPr lang="en-US" altLang="en-US" dirty="0" smtClean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return new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 that are modified versions of the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original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STRING CLASS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44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15710"/>
            <a:ext cx="9220199" cy="4720354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occasionally helpful to refer to a particular character within a string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can be done by specifying the character's numeric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indexes begin at zero in each string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string </a:t>
            </a:r>
            <a:r>
              <a:rPr lang="en-US" altLang="en-US" dirty="0">
                <a:latin typeface="Courier New" panose="02070309020205020404" pitchFamily="49" charset="0"/>
              </a:rPr>
              <a:t>"Hello"</a:t>
            </a:r>
            <a:r>
              <a:rPr lang="en-US" altLang="en-US" dirty="0"/>
              <a:t>,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character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'H'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at index 0 and the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'o'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at index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INDEXES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38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72354"/>
            <a:ext cx="9649077" cy="4687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determine how many letters are stored in a String variable (name) use 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name.length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mycourse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“CS 0401”;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number =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mycourse.length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(index)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is an integer and specifies the character position in the String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method returns the character at the specified position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 letter;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myText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“This is my Text”;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letter = 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myText.charAt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(8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CLASS METHODS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0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4" name="Group 4"/>
          <p:cNvGraphicFramePr>
            <a:graphicFrameLocks noGrp="1"/>
          </p:cNvGraphicFramePr>
          <p:nvPr/>
        </p:nvGraphicFramePr>
        <p:xfrm>
          <a:off x="2819400" y="2530475"/>
          <a:ext cx="7315200" cy="700088"/>
        </p:xfrm>
        <a:graphic>
          <a:graphicData uri="http://schemas.openxmlformats.org/drawingml/2006/table">
            <a:tbl>
              <a:tblPr/>
              <a:tblGrid>
                <a:gridCol w="488950"/>
                <a:gridCol w="487363"/>
                <a:gridCol w="488950"/>
                <a:gridCol w="487362"/>
                <a:gridCol w="488950"/>
                <a:gridCol w="485775"/>
                <a:gridCol w="487363"/>
                <a:gridCol w="487362"/>
                <a:gridCol w="581025"/>
                <a:gridCol w="438150"/>
                <a:gridCol w="441325"/>
                <a:gridCol w="487363"/>
                <a:gridCol w="487362"/>
                <a:gridCol w="488950"/>
                <a:gridCol w="488950"/>
              </a:tblGrid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838" name="Group 38"/>
          <p:cNvGraphicFramePr>
            <a:graphicFrameLocks noGrp="1"/>
          </p:cNvGraphicFramePr>
          <p:nvPr/>
        </p:nvGraphicFramePr>
        <p:xfrm>
          <a:off x="2819400" y="3521075"/>
          <a:ext cx="7315200" cy="820738"/>
        </p:xfrm>
        <a:graphic>
          <a:graphicData uri="http://schemas.openxmlformats.org/drawingml/2006/table">
            <a:tbl>
              <a:tblPr/>
              <a:tblGrid>
                <a:gridCol w="488950"/>
                <a:gridCol w="487363"/>
                <a:gridCol w="488950"/>
                <a:gridCol w="487362"/>
                <a:gridCol w="488950"/>
                <a:gridCol w="485775"/>
                <a:gridCol w="487363"/>
                <a:gridCol w="487362"/>
                <a:gridCol w="581025"/>
                <a:gridCol w="438150"/>
                <a:gridCol w="441325"/>
                <a:gridCol w="487363"/>
                <a:gridCol w="487362"/>
                <a:gridCol w="488950"/>
                <a:gridCol w="488950"/>
              </a:tblGrid>
              <a:tr h="820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D1A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D1A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D1A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D1A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D1A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D1A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D1A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D1A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D1A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D1A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D1A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D1A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D1A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D1A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69545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D1AE"/>
                    </a:solidFill>
                  </a:tcPr>
                </a:tc>
              </a:tr>
            </a:tbl>
          </a:graphicData>
        </a:graphic>
      </p:graphicFrame>
      <p:sp>
        <p:nvSpPr>
          <p:cNvPr id="76872" name="Line 72"/>
          <p:cNvSpPr>
            <a:spLocks noChangeShapeType="1"/>
          </p:cNvSpPr>
          <p:nvPr/>
        </p:nvSpPr>
        <p:spPr bwMode="auto">
          <a:xfrm>
            <a:off x="3048000" y="3216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73" name="Line 73"/>
          <p:cNvSpPr>
            <a:spLocks noChangeShapeType="1"/>
          </p:cNvSpPr>
          <p:nvPr/>
        </p:nvSpPr>
        <p:spPr bwMode="auto">
          <a:xfrm>
            <a:off x="3581400" y="3216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74" name="Line 74"/>
          <p:cNvSpPr>
            <a:spLocks noChangeShapeType="1"/>
          </p:cNvSpPr>
          <p:nvPr/>
        </p:nvSpPr>
        <p:spPr bwMode="auto">
          <a:xfrm>
            <a:off x="4038600" y="3216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75" name="Line 75"/>
          <p:cNvSpPr>
            <a:spLocks noChangeShapeType="1"/>
          </p:cNvSpPr>
          <p:nvPr/>
        </p:nvSpPr>
        <p:spPr bwMode="auto">
          <a:xfrm>
            <a:off x="4495800" y="3216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76" name="Line 76"/>
          <p:cNvSpPr>
            <a:spLocks noChangeShapeType="1"/>
          </p:cNvSpPr>
          <p:nvPr/>
        </p:nvSpPr>
        <p:spPr bwMode="auto">
          <a:xfrm>
            <a:off x="5029200" y="3216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77" name="Line 77"/>
          <p:cNvSpPr>
            <a:spLocks noChangeShapeType="1"/>
          </p:cNvSpPr>
          <p:nvPr/>
        </p:nvSpPr>
        <p:spPr bwMode="auto">
          <a:xfrm>
            <a:off x="5486400" y="3216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78" name="Line 78"/>
          <p:cNvSpPr>
            <a:spLocks noChangeShapeType="1"/>
          </p:cNvSpPr>
          <p:nvPr/>
        </p:nvSpPr>
        <p:spPr bwMode="auto">
          <a:xfrm>
            <a:off x="5943600" y="3216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79" name="Line 79"/>
          <p:cNvSpPr>
            <a:spLocks noChangeShapeType="1"/>
          </p:cNvSpPr>
          <p:nvPr/>
        </p:nvSpPr>
        <p:spPr bwMode="auto">
          <a:xfrm>
            <a:off x="6477000" y="3216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80" name="Line 80"/>
          <p:cNvSpPr>
            <a:spLocks noChangeShapeType="1"/>
          </p:cNvSpPr>
          <p:nvPr/>
        </p:nvSpPr>
        <p:spPr bwMode="auto">
          <a:xfrm>
            <a:off x="7010400" y="3216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81" name="Line 81"/>
          <p:cNvSpPr>
            <a:spLocks noChangeShapeType="1"/>
          </p:cNvSpPr>
          <p:nvPr/>
        </p:nvSpPr>
        <p:spPr bwMode="auto">
          <a:xfrm>
            <a:off x="7543800" y="3216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82" name="Line 82"/>
          <p:cNvSpPr>
            <a:spLocks noChangeShapeType="1"/>
          </p:cNvSpPr>
          <p:nvPr/>
        </p:nvSpPr>
        <p:spPr bwMode="auto">
          <a:xfrm>
            <a:off x="7924800" y="3216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83" name="Line 83"/>
          <p:cNvSpPr>
            <a:spLocks noChangeShapeType="1"/>
          </p:cNvSpPr>
          <p:nvPr/>
        </p:nvSpPr>
        <p:spPr bwMode="auto">
          <a:xfrm>
            <a:off x="8458200" y="3216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84" name="Line 84"/>
          <p:cNvSpPr>
            <a:spLocks noChangeShapeType="1"/>
          </p:cNvSpPr>
          <p:nvPr/>
        </p:nvSpPr>
        <p:spPr bwMode="auto">
          <a:xfrm>
            <a:off x="8915400" y="3216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85" name="Line 85"/>
          <p:cNvSpPr>
            <a:spLocks noChangeShapeType="1"/>
          </p:cNvSpPr>
          <p:nvPr/>
        </p:nvSpPr>
        <p:spPr bwMode="auto">
          <a:xfrm>
            <a:off x="9372600" y="3216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86" name="Line 86"/>
          <p:cNvSpPr>
            <a:spLocks noChangeShapeType="1"/>
          </p:cNvSpPr>
          <p:nvPr/>
        </p:nvSpPr>
        <p:spPr bwMode="auto">
          <a:xfrm>
            <a:off x="9906000" y="3216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87" name="Text Box 87"/>
          <p:cNvSpPr txBox="1">
            <a:spLocks noChangeArrowheads="1"/>
          </p:cNvSpPr>
          <p:nvPr/>
        </p:nvSpPr>
        <p:spPr bwMode="auto">
          <a:xfrm>
            <a:off x="3581400" y="1659622"/>
            <a:ext cx="34613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myText.length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returns 15 </a:t>
            </a:r>
          </a:p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because there are 15 characters</a:t>
            </a:r>
          </a:p>
        </p:txBody>
      </p:sp>
      <p:sp>
        <p:nvSpPr>
          <p:cNvPr id="76888" name="Text Box 88"/>
          <p:cNvSpPr txBox="1">
            <a:spLocks noChangeArrowheads="1"/>
          </p:cNvSpPr>
          <p:nvPr/>
        </p:nvSpPr>
        <p:spPr bwMode="auto">
          <a:xfrm>
            <a:off x="3563309" y="4721909"/>
            <a:ext cx="38461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myText.charAt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(8) returns m  </a:t>
            </a:r>
          </a:p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because m is the letter at position 8</a:t>
            </a:r>
          </a:p>
        </p:txBody>
      </p:sp>
      <p:sp>
        <p:nvSpPr>
          <p:cNvPr id="76889" name="Rectangle 89"/>
          <p:cNvSpPr>
            <a:spLocks noChangeArrowheads="1"/>
          </p:cNvSpPr>
          <p:nvPr/>
        </p:nvSpPr>
        <p:spPr bwMode="auto">
          <a:xfrm>
            <a:off x="6705600" y="2530475"/>
            <a:ext cx="609600" cy="1828800"/>
          </a:xfrm>
          <a:prstGeom prst="rect">
            <a:avLst/>
          </a:prstGeom>
          <a:noFill/>
          <a:ln w="412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CLASS METHODS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6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87" grpId="0"/>
      <p:bldP spid="76888" grpId="0"/>
      <p:bldP spid="768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737091"/>
            <a:ext cx="9535788" cy="44695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toLowerCase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method returns a new String that has all of the characters of the original String but in lowercase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bigName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“I am BIG!!”;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smallName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bigName.toLowerCase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now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smallName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holds “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am big!!”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toUpperCase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as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toLowerCase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but it converts all the characters to uppercase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smallName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“I am Big!!”;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bigName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smallName.toUpperCase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now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bigName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holds “I AM BIG!!”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CLASS METHODS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3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769459"/>
            <a:ext cx="9212107" cy="3777622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String(String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constructor creates a new string object with the same  characters as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compareTo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(String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returns an integer indicating if this string is lexically before(-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equal(0), or after(+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the string str.</a:t>
            </a:r>
          </a:p>
          <a:p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equals( String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returns if this string containing the same characters as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(including case)</a:t>
            </a:r>
          </a:p>
          <a:p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equalsIgnoreCase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String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returns if this string containing the same letters as str.</a:t>
            </a:r>
          </a:p>
          <a:p>
            <a:pPr>
              <a:buFontTx/>
              <a:buNone/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CLASS METHODS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07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680446"/>
            <a:ext cx="8915400" cy="3777622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most cases, you cannot use the relational operators to compare two String objects.</a:t>
            </a:r>
          </a:p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variables contain the address of the object they represent.</a:t>
            </a:r>
          </a:p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Unless the references point to the same object, the relational operators will not return </a:t>
            </a:r>
            <a:r>
              <a:rPr lang="en-US" alt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true.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USE EQUALS AND COMPARETO?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5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753275"/>
            <a:ext cx="8915400" cy="3777622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String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returns a new String consisting of this string + str.</a:t>
            </a:r>
          </a:p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replace(char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oldchar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newchar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returns a new string that has all occurrences of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oldchar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replaced with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newchar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this string.</a:t>
            </a:r>
          </a:p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substring(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offset,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endIndex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returns a new string that is a subset of this string starting at offset and ending at endIndex-1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String methods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STRING METHODS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52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745182"/>
            <a:ext cx="9576249" cy="41539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library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collection of classes that we can use when developing programs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standard class library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part of any Java development environment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classes are not part of the Java language per se, but we rely on them heavily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Various classes we've already used</a:t>
            </a:r>
            <a:r>
              <a:rPr lang="en-US" altLang="en-US" dirty="0"/>
              <a:t> (</a:t>
            </a:r>
            <a:r>
              <a:rPr lang="en-US" altLang="en-US" dirty="0">
                <a:latin typeface="Courier New" panose="02070309020205020404" pitchFamily="49" charset="0"/>
              </a:rPr>
              <a:t>System</a:t>
            </a:r>
            <a:r>
              <a:rPr lang="en-US" altLang="en-US" dirty="0"/>
              <a:t> , </a:t>
            </a:r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)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part of the Java standard class library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class libraries can be obtained through third party vendors, or you can create them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yourself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LIBRARIES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27307"/>
            <a:ext cx="8678033" cy="148354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classes of the Java standard class library are organized into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packages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of the packages in the standard class library are:</a:t>
            </a: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2491210" y="3098168"/>
            <a:ext cx="6986587" cy="2744787"/>
            <a:chOff x="1051" y="1968"/>
            <a:chExt cx="4401" cy="1729"/>
          </a:xfrm>
        </p:grpSpPr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1051" y="1968"/>
              <a:ext cx="1362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en-US" altLang="en-US" sz="2000" b="1" u="sng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Package</a:t>
              </a:r>
              <a:endParaRPr lang="en-US" altLang="en-US" sz="2000" b="1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  <a:p>
              <a:pPr>
                <a:spcBef>
                  <a:spcPct val="70000"/>
                </a:spcBef>
              </a:pPr>
              <a:r>
                <a:rPr lang="en-US" altLang="en-US" sz="2000" b="1" dirty="0" err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java.lang</a:t>
              </a:r>
              <a:endParaRPr lang="en-US" altLang="en-US" sz="2000" b="1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  <a:p>
              <a:r>
                <a:rPr lang="en-US" altLang="en-US" sz="2000" b="1" dirty="0" err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java.applet</a:t>
              </a:r>
              <a:endParaRPr lang="en-US" altLang="en-US" sz="2000" b="1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  <a:p>
              <a:r>
                <a:rPr lang="en-US" altLang="en-US" sz="2000" b="1" dirty="0" err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java.awt</a:t>
              </a:r>
              <a:endParaRPr lang="en-US" altLang="en-US" sz="2000" b="1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  <a:p>
              <a:r>
                <a:rPr lang="en-US" altLang="en-US" sz="2000" b="1" dirty="0" err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javax.swing</a:t>
              </a:r>
              <a:endParaRPr lang="en-US" altLang="en-US" sz="2000" b="1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  <a:p>
              <a:r>
                <a:rPr lang="en-US" alt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java.net</a:t>
              </a:r>
            </a:p>
            <a:p>
              <a:r>
                <a:rPr lang="en-US" altLang="en-US" sz="2000" b="1" dirty="0" err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java.util</a:t>
              </a:r>
              <a:endParaRPr lang="en-US" altLang="en-US" sz="2000" b="1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  <a:p>
              <a:r>
                <a:rPr lang="en-US" altLang="en-US" sz="2000" b="1" dirty="0" err="1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javax.xml.parsers</a:t>
              </a:r>
              <a:endParaRPr lang="en-US" altLang="en-US" sz="2000" b="1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2592" y="1969"/>
              <a:ext cx="2860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r>
                <a:rPr lang="en-US" altLang="en-US" sz="2000" b="1" u="sng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Purpose</a:t>
              </a:r>
              <a:endParaRPr lang="en-US" altLang="en-US" sz="2000" b="1" dirty="0">
                <a:solidFill>
                  <a:schemeClr val="hlink"/>
                </a:solidFill>
                <a:latin typeface="Arial Unicode MS" panose="020B0604020202020204" pitchFamily="34" charset="-128"/>
              </a:endParaRPr>
            </a:p>
            <a:p>
              <a:pPr>
                <a:spcBef>
                  <a:spcPct val="70000"/>
                </a:spcBef>
              </a:pPr>
              <a:r>
                <a:rPr lang="en-US" alt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General support</a:t>
              </a:r>
            </a:p>
            <a:p>
              <a:r>
                <a:rPr lang="en-US" alt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Creating applets for the web</a:t>
              </a:r>
            </a:p>
            <a:p>
              <a:r>
                <a:rPr lang="en-US" alt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Graphics and graphical user interfaces</a:t>
              </a:r>
            </a:p>
            <a:p>
              <a:r>
                <a:rPr lang="en-US" alt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Additional graphics capabilities</a:t>
              </a:r>
            </a:p>
            <a:p>
              <a:r>
                <a:rPr lang="en-US" alt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Network communication</a:t>
              </a:r>
            </a:p>
            <a:p>
              <a:r>
                <a:rPr lang="en-US" alt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Utilities</a:t>
              </a:r>
            </a:p>
            <a:p>
              <a:r>
                <a:rPr lang="en-US" altLang="en-US" sz="2000" b="1" dirty="0">
                  <a:solidFill>
                    <a:schemeClr val="hlink"/>
                  </a:solidFill>
                  <a:latin typeface="Arial Unicode MS" panose="020B0604020202020204" pitchFamily="34" charset="-128"/>
                </a:rPr>
                <a:t>XML document processing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LIBRARIES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3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 AND OBJECTS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BD68D6-404E-497E-B6B4-0ECC371B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0"/>
            <a:ext cx="9752012" cy="4709890"/>
          </a:xfrm>
        </p:spPr>
        <p:txBody>
          <a:bodyPr>
            <a:normAutofit/>
          </a:bodyPr>
          <a:lstStyle/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variable holds either a primitive type or a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an object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class name can be used as a type to declare an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reference </a:t>
            </a:r>
            <a:r>
              <a:rPr lang="en-US" alt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ct val="75000"/>
              </a:spcBef>
              <a:buNone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en-US" dirty="0" smtClean="0">
                <a:latin typeface="Courier New" panose="02070309020205020404" pitchFamily="49" charset="0"/>
              </a:rPr>
              <a:t>String title;</a:t>
            </a:r>
            <a:endParaRPr lang="en-US" altLang="en-US" dirty="0" smtClean="0"/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is created with this declaration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object reference variable holds the address of an object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object itself must be created separately</a:t>
            </a:r>
          </a:p>
        </p:txBody>
      </p:sp>
      <p:pic>
        <p:nvPicPr>
          <p:cNvPr id="4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696630"/>
            <a:ext cx="8915400" cy="4267200"/>
          </a:xfrm>
        </p:spPr>
        <p:txBody>
          <a:bodyPr>
            <a:normAutofit/>
          </a:bodyPr>
          <a:lstStyle/>
          <a:p>
            <a:pPr>
              <a:spcBef>
                <a:spcPct val="7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you want to use a class from a package, you could use its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 qualified </a:t>
            </a:r>
            <a:r>
              <a:rPr lang="en-US" alt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endParaRPr lang="en-US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ct val="75000"/>
              </a:spcBef>
              <a:buNone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java.util.Scanner</a:t>
            </a:r>
            <a:endParaRPr lang="en-US" altLang="en-US" dirty="0"/>
          </a:p>
          <a:p>
            <a:pPr>
              <a:spcBef>
                <a:spcPct val="7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you can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class, and then use just the class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</a:p>
          <a:p>
            <a:pPr marL="0" indent="0">
              <a:spcBef>
                <a:spcPct val="75000"/>
              </a:spcBef>
              <a:buNone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en-US" sz="2000" dirty="0" smtClean="0">
                <a:latin typeface="Courier New" panose="02070309020205020404" pitchFamily="49" charset="0"/>
              </a:rPr>
              <a:t>import </a:t>
            </a:r>
            <a:r>
              <a:rPr lang="en-US" altLang="en-US" sz="2000" dirty="0" err="1">
                <a:latin typeface="Courier New" panose="02070309020205020404" pitchFamily="49" charset="0"/>
              </a:rPr>
              <a:t>java.util.Scanner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pPr>
              <a:spcBef>
                <a:spcPct val="7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import all classes in a particular package, you can use the * wildcard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</a:t>
            </a:r>
          </a:p>
          <a:p>
            <a:pPr marL="0" indent="0">
              <a:spcBef>
                <a:spcPct val="75000"/>
              </a:spcBef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en-US" dirty="0" smtClean="0"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>
                <a:latin typeface="Courier New" panose="02070309020205020404" pitchFamily="49" charset="0"/>
              </a:rPr>
              <a:t>.*;</a:t>
            </a:r>
            <a:endParaRPr lang="en-US" altLang="en-US" dirty="0"/>
          </a:p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import Declaration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IMPORT DECLARATION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3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696630"/>
            <a:ext cx="8915400" cy="4210555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classes of the</a:t>
            </a:r>
            <a:r>
              <a:rPr lang="en-US" altLang="en-US" dirty="0"/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java.lang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package are imported automatically into all programs</a:t>
            </a:r>
          </a:p>
          <a:p>
            <a:pPr>
              <a:spcBef>
                <a:spcPct val="7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It's as if all programs contain the following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line:</a:t>
            </a:r>
          </a:p>
          <a:p>
            <a:pPr marL="0" indent="0">
              <a:spcBef>
                <a:spcPct val="75000"/>
              </a:spcBef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en-US" dirty="0" smtClean="0">
                <a:latin typeface="Courier New" panose="02070309020205020404" pitchFamily="49" charset="0"/>
              </a:rPr>
              <a:t>import </a:t>
            </a:r>
            <a:r>
              <a:rPr lang="en-US" altLang="en-US" dirty="0" err="1">
                <a:latin typeface="Courier New" panose="02070309020205020404" pitchFamily="49" charset="0"/>
              </a:rPr>
              <a:t>java.lang</a:t>
            </a:r>
            <a:r>
              <a:rPr lang="en-US" altLang="en-US" dirty="0">
                <a:latin typeface="Courier New" panose="02070309020205020404" pitchFamily="49" charset="0"/>
              </a:rPr>
              <a:t>.*;</a:t>
            </a:r>
          </a:p>
          <a:p>
            <a:pPr>
              <a:spcBef>
                <a:spcPct val="7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That's why we didn't have to import the </a:t>
            </a:r>
            <a:r>
              <a:rPr lang="en-US" altLang="en-US" dirty="0">
                <a:latin typeface="Courier New" panose="02070309020205020404" pitchFamily="49" charset="0"/>
              </a:rPr>
              <a:t>System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 explicitly in earlier programs</a:t>
            </a:r>
          </a:p>
          <a:p>
            <a:pPr>
              <a:spcBef>
                <a:spcPct val="7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class, on the other hand, is part of the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package, and therefore must be imported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IMPORT DECLARATION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90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91236"/>
            <a:ext cx="9333487" cy="4677196"/>
          </a:xfrm>
        </p:spPr>
        <p:txBody>
          <a:bodyPr>
            <a:normAutofit/>
          </a:bodyPr>
          <a:lstStyle/>
          <a:p>
            <a:pPr>
              <a:spcBef>
                <a:spcPct val="7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Random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is part of the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</a:t>
            </a:r>
          </a:p>
          <a:p>
            <a:pPr>
              <a:spcBef>
                <a:spcPct val="7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provides methods that generate pseudorandom numbers</a:t>
            </a:r>
          </a:p>
          <a:p>
            <a:pPr>
              <a:spcBef>
                <a:spcPct val="7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Random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performs complicated calculations based on a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seed value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produce a stream of seemingly random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</a:t>
            </a:r>
          </a:p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Random() : constructor that creates a new pseudorandom number generator.</a:t>
            </a:r>
          </a:p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nextFloat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(): returns a random number between 0.0 inclusive and 1.0 exclusive.</a:t>
            </a:r>
          </a:p>
          <a:p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nextInt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(): returns a random number that ranges over all possible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values( positive and negative)</a:t>
            </a:r>
          </a:p>
          <a:p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nextInt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returns a random number in the range 0 to num-1</a:t>
            </a:r>
          </a:p>
          <a:p>
            <a:endParaRPr lang="en-US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RANDOM CLASS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29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675051"/>
            <a:ext cx="8915400" cy="3799201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allows you to define an enumerated type, which can then be used to declare variables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enumerated type establishes all possible values for a variable of that type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values are identifiers of your own choosing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declaration creates an enumerated type called </a:t>
            </a:r>
            <a:r>
              <a:rPr lang="en-US" altLang="en-US" dirty="0">
                <a:latin typeface="Courier New" panose="02070309020205020404" pitchFamily="49" charset="0"/>
              </a:rPr>
              <a:t>Season</a:t>
            </a:r>
          </a:p>
          <a:p>
            <a:pPr algn="ctr">
              <a:spcBef>
                <a:spcPct val="7000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enum</a:t>
            </a:r>
            <a:r>
              <a:rPr lang="en-US" altLang="en-US" sz="2000" dirty="0">
                <a:latin typeface="Courier New" panose="02070309020205020404" pitchFamily="49" charset="0"/>
              </a:rPr>
              <a:t> Season {winter, spring, summer, fall};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number of values can be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listed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ENUMERATED TYPES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26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656170"/>
            <a:ext cx="8915400" cy="3777622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a type is defined, a variable of that type can be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declared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en-US" dirty="0" smtClean="0">
                <a:latin typeface="Courier New" panose="02070309020205020404" pitchFamily="49" charset="0"/>
              </a:rPr>
              <a:t>Season </a:t>
            </a:r>
            <a:r>
              <a:rPr lang="en-US" altLang="en-US" dirty="0">
                <a:latin typeface="Courier New" panose="02070309020205020404" pitchFamily="49" charset="0"/>
              </a:rPr>
              <a:t>time;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and it can be assigned a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</a:t>
            </a:r>
            <a:r>
              <a:rPr lang="en-US" altLang="en-US" dirty="0" smtClean="0">
                <a:latin typeface="Courier New" panose="02070309020205020404" pitchFamily="49" charset="0"/>
              </a:rPr>
              <a:t>time </a:t>
            </a:r>
            <a:r>
              <a:rPr lang="en-US" altLang="en-US" dirty="0">
                <a:latin typeface="Courier New" panose="02070309020205020404" pitchFamily="49" charset="0"/>
              </a:rPr>
              <a:t>= </a:t>
            </a:r>
            <a:r>
              <a:rPr lang="en-US" altLang="en-US" dirty="0" err="1">
                <a:latin typeface="Courier New" panose="02070309020205020404" pitchFamily="49" charset="0"/>
              </a:rPr>
              <a:t>Season.fall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values are specified through the name of the type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Enumerated types are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type-safe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you cannot assign any value other than those listed</a:t>
            </a:r>
          </a:p>
          <a:p>
            <a:endParaRPr lang="en-US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ENUMERATED TYPES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75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656170"/>
            <a:ext cx="9438684" cy="49631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 are objects that help us organize large amounts of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52601" y="2111680"/>
            <a:ext cx="7924800" cy="4612801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alt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an ordered list of values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796013" y="3632505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0     1     2     3     4     5     6     7     8     9</a:t>
            </a:r>
          </a:p>
        </p:txBody>
      </p: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3674569" y="4105036"/>
            <a:ext cx="5380037" cy="714375"/>
            <a:chOff x="1829" y="2112"/>
            <a:chExt cx="3389" cy="450"/>
          </a:xfrm>
        </p:grpSpPr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860" y="2200"/>
              <a:ext cx="33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79   87   94   82   67   98   87   81   74   91</a:t>
              </a:r>
            </a:p>
          </p:txBody>
        </p:sp>
      </p:grp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988388" y="4999266"/>
            <a:ext cx="48416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array of size N is indexed from zero to N-1</a:t>
            </a:r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2088161" y="2710960"/>
            <a:ext cx="2028825" cy="1919287"/>
            <a:chOff x="593" y="1345"/>
            <a:chExt cx="1278" cy="1209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864" y="2304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chemeClr val="tx1"/>
                  </a:solidFill>
                  <a:latin typeface="Courier New" panose="02070309020205020404" pitchFamily="49" charset="0"/>
                </a:rPr>
                <a:t>scores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593" y="1345"/>
              <a:ext cx="127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 entire array</a:t>
              </a:r>
            </a:p>
            <a:p>
              <a:pPr algn="ctr"/>
              <a:r>
                <a: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has a single name</a:t>
              </a: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1200" y="182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19"/>
          <p:cNvGrpSpPr>
            <a:grpSpLocks/>
          </p:cNvGrpSpPr>
          <p:nvPr/>
        </p:nvGrpSpPr>
        <p:grpSpPr bwMode="auto">
          <a:xfrm>
            <a:off x="5179219" y="2710960"/>
            <a:ext cx="3400425" cy="836613"/>
            <a:chOff x="2228" y="1393"/>
            <a:chExt cx="2142" cy="527"/>
          </a:xfrm>
        </p:grpSpPr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228" y="1393"/>
              <a:ext cx="214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Each value has a numeric</a:t>
              </a:r>
              <a:r>
                <a:rPr lang="en-US" alt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en-US" i="1" dirty="0">
                  <a:solidFill>
                    <a:schemeClr val="accent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index</a:t>
              </a: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H="1">
              <a:off x="3264" y="1632"/>
              <a:ext cx="33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2745787" y="5506478"/>
            <a:ext cx="57965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array holds 10 values that are indexed from 0 to 9</a:t>
            </a:r>
          </a:p>
        </p:txBody>
      </p:sp>
    </p:spTree>
    <p:extLst>
      <p:ext uri="{BB962C8B-B14F-4D97-AF65-F5344CB8AC3E}">
        <p14:creationId xmlns:p14="http://schemas.microsoft.com/office/powerpoint/2010/main" val="15128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9" grpId="0" autoUpdateAnimBg="0"/>
      <p:bldP spid="2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618407"/>
            <a:ext cx="9503420" cy="4798577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particular value in an array is referenced using the array name followed by the index in brackets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example, the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expression</a:t>
            </a:r>
          </a:p>
          <a:p>
            <a:pPr marL="0" indent="0">
              <a:lnSpc>
                <a:spcPct val="90000"/>
              </a:lnSpc>
              <a:spcBef>
                <a:spcPct val="80000"/>
              </a:spcBef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en-US" dirty="0" smtClean="0">
                <a:latin typeface="Courier New" panose="02070309020205020404" pitchFamily="49" charset="0"/>
              </a:rPr>
              <a:t>scores[2</a:t>
            </a:r>
            <a:r>
              <a:rPr lang="en-US" altLang="en-US" dirty="0"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80000"/>
              </a:spcBef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refers to the value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94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(the 3rd value in the array)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expression represents a place to store a single integer and can be used wherever an integer variable can be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example, an array element can be assigned a value, printed, or used in a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calculation: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</a:rPr>
              <a:t>	scores[2</a:t>
            </a:r>
            <a:r>
              <a:rPr lang="en-US" altLang="en-US" dirty="0">
                <a:latin typeface="Courier New" panose="02070309020205020404" pitchFamily="49" charset="0"/>
              </a:rPr>
              <a:t>] = 89;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scores[first] = scores[first] + 2;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mean = (scores[0] + scores[1])/2;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 ("Top = " + scores[5]);</a:t>
            </a:r>
          </a:p>
          <a:p>
            <a:pPr marL="0" indent="0">
              <a:lnSpc>
                <a:spcPct val="90000"/>
              </a:lnSpc>
              <a:spcBef>
                <a:spcPct val="80000"/>
              </a:spcBef>
              <a:buNone/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6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61763"/>
            <a:ext cx="9438685" cy="4746653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values held in an array are called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elements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array stores multiple values of the same type – the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 type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element type can be a primitive type or an object reference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we can create an array of integers, an array of characters, an array of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objects, an array of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Coin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objects, etc.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Java, the array itself is an object that must be instantiated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91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587928"/>
            <a:ext cx="7924800" cy="405118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Another way to depict the </a:t>
            </a:r>
            <a:r>
              <a:rPr lang="en-US" altLang="en-US" dirty="0">
                <a:latin typeface="Courier New" panose="02070309020205020404" pitchFamily="49" charset="0"/>
              </a:rPr>
              <a:t>scores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array:</a:t>
            </a:r>
          </a:p>
        </p:txBody>
      </p:sp>
      <p:grpSp>
        <p:nvGrpSpPr>
          <p:cNvPr id="66589" name="Group 29"/>
          <p:cNvGrpSpPr>
            <a:grpSpLocks/>
          </p:cNvGrpSpPr>
          <p:nvPr/>
        </p:nvGrpSpPr>
        <p:grpSpPr bwMode="auto">
          <a:xfrm>
            <a:off x="3962400" y="2159427"/>
            <a:ext cx="2743200" cy="3810000"/>
            <a:chOff x="1536" y="1296"/>
            <a:chExt cx="1728" cy="2400"/>
          </a:xfrm>
        </p:grpSpPr>
        <p:sp>
          <p:nvSpPr>
            <p:cNvPr id="66565" name="Rectangle 5"/>
            <p:cNvSpPr>
              <a:spLocks noChangeArrowheads="1"/>
            </p:cNvSpPr>
            <p:nvPr/>
          </p:nvSpPr>
          <p:spPr bwMode="auto">
            <a:xfrm>
              <a:off x="2178" y="1296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6" name="Text Box 6"/>
            <p:cNvSpPr txBox="1">
              <a:spLocks noChangeArrowheads="1"/>
            </p:cNvSpPr>
            <p:nvPr/>
          </p:nvSpPr>
          <p:spPr bwMode="auto">
            <a:xfrm>
              <a:off x="1536" y="1305"/>
              <a:ext cx="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urier New" panose="02070309020205020404" pitchFamily="49" charset="0"/>
                </a:rPr>
                <a:t>scores</a:t>
              </a:r>
            </a:p>
          </p:txBody>
        </p:sp>
        <p:sp>
          <p:nvSpPr>
            <p:cNvPr id="66568" name="Line 8"/>
            <p:cNvSpPr>
              <a:spLocks noChangeShapeType="1"/>
            </p:cNvSpPr>
            <p:nvPr/>
          </p:nvSpPr>
          <p:spPr bwMode="auto">
            <a:xfrm flipV="1">
              <a:off x="2350" y="14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Rectangle 18"/>
            <p:cNvSpPr>
              <a:spLocks noChangeArrowheads="1"/>
            </p:cNvSpPr>
            <p:nvPr/>
          </p:nvSpPr>
          <p:spPr bwMode="auto">
            <a:xfrm>
              <a:off x="2832" y="12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Courier New" panose="02070309020205020404" pitchFamily="49" charset="0"/>
                </a:rPr>
                <a:t>79</a:t>
              </a:r>
            </a:p>
          </p:txBody>
        </p:sp>
        <p:sp>
          <p:nvSpPr>
            <p:cNvPr id="66580" name="Rectangle 20"/>
            <p:cNvSpPr>
              <a:spLocks noChangeArrowheads="1"/>
            </p:cNvSpPr>
            <p:nvPr/>
          </p:nvSpPr>
          <p:spPr bwMode="auto">
            <a:xfrm>
              <a:off x="2832" y="15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Courier New" panose="02070309020205020404" pitchFamily="49" charset="0"/>
                </a:rPr>
                <a:t>87</a:t>
              </a:r>
            </a:p>
          </p:txBody>
        </p:sp>
        <p:sp>
          <p:nvSpPr>
            <p:cNvPr id="66581" name="Rectangle 21"/>
            <p:cNvSpPr>
              <a:spLocks noChangeArrowheads="1"/>
            </p:cNvSpPr>
            <p:nvPr/>
          </p:nvSpPr>
          <p:spPr bwMode="auto">
            <a:xfrm>
              <a:off x="2832" y="17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Courier New" panose="02070309020205020404" pitchFamily="49" charset="0"/>
                </a:rPr>
                <a:t>94</a:t>
              </a:r>
            </a:p>
          </p:txBody>
        </p:sp>
        <p:sp>
          <p:nvSpPr>
            <p:cNvPr id="66582" name="Rectangle 22"/>
            <p:cNvSpPr>
              <a:spLocks noChangeArrowheads="1"/>
            </p:cNvSpPr>
            <p:nvPr/>
          </p:nvSpPr>
          <p:spPr bwMode="auto">
            <a:xfrm>
              <a:off x="2832" y="20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Courier New" panose="02070309020205020404" pitchFamily="49" charset="0"/>
                </a:rPr>
                <a:t>82</a:t>
              </a:r>
            </a:p>
          </p:txBody>
        </p:sp>
        <p:sp>
          <p:nvSpPr>
            <p:cNvPr id="66583" name="Rectangle 23"/>
            <p:cNvSpPr>
              <a:spLocks noChangeArrowheads="1"/>
            </p:cNvSpPr>
            <p:nvPr/>
          </p:nvSpPr>
          <p:spPr bwMode="auto">
            <a:xfrm>
              <a:off x="2832" y="22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Courier New" panose="02070309020205020404" pitchFamily="49" charset="0"/>
                </a:rPr>
                <a:t>67</a:t>
              </a:r>
            </a:p>
          </p:txBody>
        </p:sp>
        <p:sp>
          <p:nvSpPr>
            <p:cNvPr id="66584" name="Rectangle 24"/>
            <p:cNvSpPr>
              <a:spLocks noChangeArrowheads="1"/>
            </p:cNvSpPr>
            <p:nvPr/>
          </p:nvSpPr>
          <p:spPr bwMode="auto">
            <a:xfrm>
              <a:off x="2832" y="24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Courier New" panose="02070309020205020404" pitchFamily="49" charset="0"/>
                </a:rPr>
                <a:t>98</a:t>
              </a:r>
            </a:p>
          </p:txBody>
        </p:sp>
        <p:sp>
          <p:nvSpPr>
            <p:cNvPr id="66585" name="Rectangle 25"/>
            <p:cNvSpPr>
              <a:spLocks noChangeArrowheads="1"/>
            </p:cNvSpPr>
            <p:nvPr/>
          </p:nvSpPr>
          <p:spPr bwMode="auto">
            <a:xfrm>
              <a:off x="2832" y="27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Courier New" panose="02070309020205020404" pitchFamily="49" charset="0"/>
                </a:rPr>
                <a:t>87</a:t>
              </a:r>
            </a:p>
          </p:txBody>
        </p:sp>
        <p:sp>
          <p:nvSpPr>
            <p:cNvPr id="66586" name="Rectangle 26"/>
            <p:cNvSpPr>
              <a:spLocks noChangeArrowheads="1"/>
            </p:cNvSpPr>
            <p:nvPr/>
          </p:nvSpPr>
          <p:spPr bwMode="auto">
            <a:xfrm>
              <a:off x="2832" y="29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Courier New" panose="02070309020205020404" pitchFamily="49" charset="0"/>
                </a:rPr>
                <a:t>81</a:t>
              </a:r>
            </a:p>
          </p:txBody>
        </p:sp>
        <p:sp>
          <p:nvSpPr>
            <p:cNvPr id="66587" name="Rectangle 27"/>
            <p:cNvSpPr>
              <a:spLocks noChangeArrowheads="1"/>
            </p:cNvSpPr>
            <p:nvPr/>
          </p:nvSpPr>
          <p:spPr bwMode="auto">
            <a:xfrm>
              <a:off x="2832" y="32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Courier New" panose="02070309020205020404" pitchFamily="49" charset="0"/>
                </a:rPr>
                <a:t>74</a:t>
              </a:r>
            </a:p>
          </p:txBody>
        </p:sp>
        <p:sp>
          <p:nvSpPr>
            <p:cNvPr id="66588" name="Rectangle 28"/>
            <p:cNvSpPr>
              <a:spLocks noChangeArrowheads="1"/>
            </p:cNvSpPr>
            <p:nvPr/>
          </p:nvSpPr>
          <p:spPr bwMode="auto">
            <a:xfrm>
              <a:off x="2832" y="34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Courier New" panose="02070309020205020404" pitchFamily="49" charset="0"/>
                </a:rPr>
                <a:t>91</a:t>
              </a:r>
            </a:p>
          </p:txBody>
        </p:sp>
      </p:grp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1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553672"/>
            <a:ext cx="9568157" cy="4766208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altLang="en-US" dirty="0" smtClean="0">
                <a:latin typeface="Courier New" panose="02070309020205020404" pitchFamily="49" charset="0"/>
              </a:rPr>
              <a:t>scores</a:t>
            </a:r>
            <a:r>
              <a:rPr lang="en-US" altLang="en-US" dirty="0" smtClean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could be declared as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follows: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[] scores = new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[10];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type of the variable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scores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en-US" altLang="en-US" dirty="0"/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[]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(an array of integers)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that the array type does not specify its size, but each object of that type has a specific size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reference variable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scores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set to a new array object that can hold 10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integers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Some other examples of array declarations: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	float</a:t>
            </a:r>
            <a:r>
              <a:rPr lang="en-US" altLang="en-US" dirty="0">
                <a:latin typeface="Courier New" panose="02070309020205020404" pitchFamily="49" charset="0"/>
              </a:rPr>
              <a:t>[] prices = new float[500];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>
                <a:latin typeface="Courier New" panose="02070309020205020404" pitchFamily="49" charset="0"/>
              </a:rPr>
              <a:t>[] flags;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smtClean="0">
                <a:latin typeface="Courier New" panose="02070309020205020404" pitchFamily="49" charset="0"/>
              </a:rPr>
              <a:t>flags </a:t>
            </a:r>
            <a:r>
              <a:rPr lang="en-US" altLang="en-US" dirty="0">
                <a:latin typeface="Courier New" panose="02070309020205020404" pitchFamily="49" charset="0"/>
              </a:rPr>
              <a:t>= new </a:t>
            </a:r>
            <a:r>
              <a:rPr lang="en-US" altLang="en-US" dirty="0" err="1">
                <a:latin typeface="Courier New" panose="02070309020205020404" pitchFamily="49" charset="0"/>
              </a:rPr>
              <a:t>boolean</a:t>
            </a:r>
            <a:r>
              <a:rPr lang="en-US" altLang="en-US" dirty="0">
                <a:latin typeface="Courier New" panose="02070309020205020404" pitchFamily="49" charset="0"/>
              </a:rPr>
              <a:t>[20];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char[] codes = new char[1750];</a:t>
            </a:r>
          </a:p>
          <a:p>
            <a:pPr marL="0" indent="0">
              <a:spcBef>
                <a:spcPct val="70000"/>
              </a:spcBef>
              <a:buNone/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DECLARING ARRAYS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37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52601" y="1527910"/>
            <a:ext cx="7924800" cy="644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Generally, we use the </a:t>
            </a:r>
            <a:r>
              <a:rPr lang="en-US" altLang="en-US" dirty="0">
                <a:latin typeface="Courier New" panose="02070309020205020404" pitchFamily="49" charset="0"/>
              </a:rPr>
              <a:t>new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 to create an object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89212" y="2278796"/>
            <a:ext cx="734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/>
            <a:r>
              <a:rPr lang="en-US" altLang="en-US" sz="2000" b="1" dirty="0">
                <a:latin typeface="Courier New" panose="02070309020205020404" pitchFamily="49" charset="0"/>
              </a:rPr>
              <a:t>title = new String ("Java Software Solutions");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616620" y="3375146"/>
            <a:ext cx="47863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/>
            <a:r>
              <a:rPr lang="en-US" alt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This calls the String </a:t>
            </a:r>
            <a:r>
              <a:rPr lang="en-US" altLang="en-US" sz="2000" b="1" i="1">
                <a:solidFill>
                  <a:schemeClr val="hlink"/>
                </a:solidFill>
                <a:latin typeface="Arial Unicode MS" panose="020B0604020202020204" pitchFamily="34" charset="-128"/>
              </a:rPr>
              <a:t>constructor</a:t>
            </a:r>
            <a:r>
              <a:rPr lang="en-US" alt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, which is</a:t>
            </a:r>
          </a:p>
          <a:p>
            <a:pPr algn="ctr"/>
            <a:r>
              <a:rPr lang="en-US" altLang="en-US" sz="2000" b="1">
                <a:solidFill>
                  <a:schemeClr val="hlink"/>
                </a:solidFill>
                <a:latin typeface="Arial Unicode MS" panose="020B0604020202020204" pitchFamily="34" charset="-128"/>
              </a:rPr>
              <a:t>a special method that sets up the object</a:t>
            </a:r>
            <a:endParaRPr lang="en-US" altLang="en-US">
              <a:solidFill>
                <a:schemeClr val="hlink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6541238" y="85210"/>
            <a:ext cx="665895" cy="5834360"/>
          </a:xfrm>
          <a:prstGeom prst="leftBrace">
            <a:avLst>
              <a:gd name="adj1" fmla="val 91667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752601" y="4419600"/>
            <a:ext cx="861059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an object is called </a:t>
            </a:r>
            <a:r>
              <a:rPr lang="en-US" altLang="en-US" sz="1800" b="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instantiation</a:t>
            </a:r>
            <a:endParaRPr lang="en-US" alt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752601" y="5105400"/>
            <a:ext cx="868679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object is an </a:t>
            </a:r>
            <a:r>
              <a:rPr lang="en-US" altLang="en-US" sz="1800" b="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instance</a:t>
            </a:r>
            <a:r>
              <a:rPr lang="en-US" alt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a particular class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OBJECTS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98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3" grpId="0" autoUpdateAnimBg="0"/>
      <p:bldP spid="12294" grpId="0" animBg="1"/>
      <p:bldP spid="12295" grpId="0" autoUpdateAnimBg="0"/>
      <p:bldP spid="1229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575250"/>
            <a:ext cx="7924800" cy="798393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iterator version of the for loop can be used when processing array elements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352802" y="2642051"/>
            <a:ext cx="4320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for 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score : scores)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 (score);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752601" y="3708850"/>
            <a:ext cx="7924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only appropriate when processing all array elements from top (lowest index) to bottom (highest index</a:t>
            </a:r>
            <a:r>
              <a:rPr lang="en-US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en-US" sz="1800" b="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ARRAYS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4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  <p:bldP spid="6861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529395"/>
            <a:ext cx="9430592" cy="4628644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an, it has a fixed size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index used in an array reference must specify a valid element</a:t>
            </a:r>
          </a:p>
          <a:p>
            <a:pPr>
              <a:spcBef>
                <a:spcPct val="70000"/>
              </a:spcBef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is, the index value must be in range 0 to N-1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Java interpreter throws an</a:t>
            </a:r>
            <a:r>
              <a:rPr lang="en-US" altLang="en-US" dirty="0"/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ArrayIndexOutOfBoundsException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an array index is out of bounds 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called automatic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bounds </a:t>
            </a:r>
            <a:r>
              <a:rPr lang="en-US" alt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checking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example, if the array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codes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hold 100 values, it can be indexed using only the numbers 0 to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99</a:t>
            </a:r>
          </a:p>
          <a:p>
            <a:pPr>
              <a:spcBef>
                <a:spcPct val="7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value of </a:t>
            </a:r>
            <a:r>
              <a:rPr lang="en-US" altLang="en-US" dirty="0">
                <a:latin typeface="Courier New" panose="02070309020205020404" pitchFamily="49" charset="0"/>
              </a:rPr>
              <a:t>count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100, then the following reference will cause an exception to be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thrown:</a:t>
            </a:r>
          </a:p>
          <a:p>
            <a:pPr marL="0" indent="0">
              <a:spcBef>
                <a:spcPct val="75000"/>
              </a:spcBef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en-US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(codes[count</a:t>
            </a:r>
            <a:r>
              <a:rPr lang="en-US" altLang="en-US" dirty="0" smtClean="0">
                <a:latin typeface="Courier New" panose="02070309020205020404" pitchFamily="49" charset="0"/>
              </a:rPr>
              <a:t>]);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BOUNDS CHECKING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75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529395"/>
            <a:ext cx="9430592" cy="4628644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It’s common to introduce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off-by-one errors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when using arrays</a:t>
            </a:r>
          </a:p>
          <a:p>
            <a:pPr>
              <a:spcBef>
                <a:spcPct val="70000"/>
              </a:spcBef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>
              <a:spcBef>
                <a:spcPct val="70000"/>
              </a:spcBef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spcBef>
                <a:spcPct val="70000"/>
              </a:spcBef>
            </a:pPr>
            <a:endParaRPr lang="en-US" altLang="en-US" dirty="0" smtClean="0">
              <a:latin typeface="Courier New" panose="02070309020205020404" pitchFamily="49" charset="0"/>
            </a:endParaRP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array object has a public constant called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length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stores the size of the array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referenced using the array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name: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en-US" dirty="0" err="1" smtClean="0">
                <a:latin typeface="Courier New" panose="02070309020205020404" pitchFamily="49" charset="0"/>
              </a:rPr>
              <a:t>scores.length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that </a:t>
            </a:r>
            <a:r>
              <a:rPr lang="en-US" altLang="en-US" dirty="0">
                <a:latin typeface="Courier New" panose="02070309020205020404" pitchFamily="49" charset="0"/>
              </a:rPr>
              <a:t>length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holds the number of elements, not the largest index</a:t>
            </a:r>
          </a:p>
          <a:p>
            <a:pPr>
              <a:spcBef>
                <a:spcPct val="70000"/>
              </a:spcBef>
            </a:pP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BOUNDS CHECKING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57106" y="1981200"/>
            <a:ext cx="6280150" cy="1295400"/>
            <a:chOff x="1797050" y="4724400"/>
            <a:chExt cx="6280150" cy="129540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797050" y="5318125"/>
              <a:ext cx="62801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for (</a:t>
              </a:r>
              <a:r>
                <a:rPr lang="en-US" altLang="en-US" dirty="0" err="1">
                  <a:solidFill>
                    <a:schemeClr val="tx1"/>
                  </a:solidFill>
                  <a:latin typeface="Courier New" panose="02070309020205020404" pitchFamily="49" charset="0"/>
                </a:rPr>
                <a:t>int</a:t>
              </a:r>
              <a:r>
                <a:rPr lang="en-US" altLang="en-US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 index=0; index &lt;= 100; index++)</a:t>
              </a:r>
            </a:p>
            <a:p>
              <a:pPr algn="ctr"/>
              <a:r>
                <a:rPr lang="en-US" altLang="en-US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codes[index] = index*50 + epsilon;</a:t>
              </a: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5408613" y="4724400"/>
              <a:ext cx="1189037" cy="976313"/>
              <a:chOff x="3172" y="2889"/>
              <a:chExt cx="749" cy="615"/>
            </a:xfrm>
          </p:grpSpPr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172" y="2889"/>
                <a:ext cx="7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dirty="0">
                    <a:latin typeface="Arial Unicode MS" panose="020B0604020202020204" pitchFamily="34" charset="-128"/>
                  </a:rPr>
                  <a:t>problem</a:t>
                </a:r>
              </a:p>
            </p:txBody>
          </p:sp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672" cy="24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3504" y="3120"/>
                <a:ext cx="48" cy="1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11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870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553671"/>
            <a:ext cx="9752011" cy="4357551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entire array can be passed as a parameter to a method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 any other object, the reference to the array is passed, making the formal and actual parameters aliases of each other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changing an array element within the method changes the original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individual array element can be passed to a method as well, in which case the type of the formal parameter is the same as the element type</a:t>
            </a:r>
          </a:p>
          <a:p>
            <a:pPr>
              <a:buFontTx/>
              <a:buNone/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BOUNDS CHECKING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02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567159"/>
            <a:ext cx="8915400" cy="3777622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entire array can be passed as a parameter to a method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 any other object, the reference to the array is passed, making the formal and actual parameters aliases of each other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changing an array element within the method changes the original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individual array element can be passed to a method as well, in which case the type of the formal parameter is the same as the element type</a:t>
            </a:r>
          </a:p>
          <a:p>
            <a:pPr>
              <a:buFontTx/>
              <a:buNone/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 AS PARAMETERS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803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613743"/>
            <a:ext cx="9017898" cy="1574802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one-dimensional array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stores a list of elements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two-dimensional array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thought of as a table of elements, with rows and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38411" y="3367188"/>
            <a:ext cx="1922462" cy="2531199"/>
            <a:chOff x="2949577" y="3032127"/>
            <a:chExt cx="1922462" cy="2531199"/>
          </a:xfrm>
        </p:grpSpPr>
        <p:sp>
          <p:nvSpPr>
            <p:cNvPr id="44038" name="Rectangle 6"/>
            <p:cNvSpPr>
              <a:spLocks noChangeArrowheads="1"/>
            </p:cNvSpPr>
            <p:nvPr/>
          </p:nvSpPr>
          <p:spPr bwMode="auto">
            <a:xfrm>
              <a:off x="4373564" y="3429736"/>
              <a:ext cx="498475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4039" name="Rectangle 7"/>
            <p:cNvSpPr>
              <a:spLocks noChangeArrowheads="1"/>
            </p:cNvSpPr>
            <p:nvPr/>
          </p:nvSpPr>
          <p:spPr bwMode="auto">
            <a:xfrm>
              <a:off x="4373563" y="3694114"/>
              <a:ext cx="498475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>
              <a:off x="4369118" y="3955138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2949577" y="3032127"/>
              <a:ext cx="1236663" cy="64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 dirty="0">
                  <a:latin typeface="Arial Unicode MS" panose="020B0604020202020204" pitchFamily="34" charset="-128"/>
                </a:rPr>
                <a:t>one</a:t>
              </a:r>
            </a:p>
            <a:p>
              <a:pPr algn="ctr"/>
              <a:r>
                <a:rPr lang="en-US" altLang="en-US" dirty="0">
                  <a:latin typeface="Arial Unicode MS" panose="020B0604020202020204" pitchFamily="34" charset="-128"/>
                </a:rPr>
                <a:t>dimension</a:t>
              </a:r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3581402" y="3733802"/>
              <a:ext cx="0" cy="6096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4369118" y="4222116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4369118" y="4489094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4369118" y="4755472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4369118" y="5014508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4369118" y="5289006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43178" y="3303583"/>
            <a:ext cx="4442625" cy="2521872"/>
            <a:chOff x="5043178" y="3303583"/>
            <a:chExt cx="4442625" cy="2521872"/>
          </a:xfrm>
        </p:grpSpPr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5043178" y="3303583"/>
              <a:ext cx="1350963" cy="64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/>
              <a:r>
                <a:rPr lang="en-US" altLang="en-US">
                  <a:latin typeface="Arial Unicode MS" panose="020B0604020202020204" pitchFamily="34" charset="-128"/>
                </a:rPr>
                <a:t>two</a:t>
              </a:r>
            </a:p>
            <a:p>
              <a:pPr algn="ctr"/>
              <a:r>
                <a:rPr lang="en-US" altLang="en-US">
                  <a:latin typeface="Arial Unicode MS" panose="020B0604020202020204" pitchFamily="34" charset="-128"/>
                </a:rPr>
                <a:t>dimensions</a:t>
              </a:r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5768666" y="4005258"/>
              <a:ext cx="0" cy="6096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44077" name="Line 45"/>
            <p:cNvSpPr>
              <a:spLocks noChangeShapeType="1"/>
            </p:cNvSpPr>
            <p:nvPr/>
          </p:nvSpPr>
          <p:spPr bwMode="auto">
            <a:xfrm>
              <a:off x="6454466" y="3455983"/>
              <a:ext cx="99060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6494156" y="3698857"/>
              <a:ext cx="498475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auto">
            <a:xfrm>
              <a:off x="6494155" y="3963235"/>
              <a:ext cx="498475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6489710" y="4224259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6489710" y="4491237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6489710" y="4758215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6489710" y="5024593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6489710" y="5283629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6489710" y="5549285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6992630" y="3695507"/>
              <a:ext cx="498475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6997075" y="3962485"/>
              <a:ext cx="498475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6992630" y="4223509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" name="Rectangle 8"/>
            <p:cNvSpPr>
              <a:spLocks noChangeArrowheads="1"/>
            </p:cNvSpPr>
            <p:nvPr/>
          </p:nvSpPr>
          <p:spPr bwMode="auto">
            <a:xfrm>
              <a:off x="6992630" y="4490487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6992630" y="4757465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6992630" y="5023843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>
              <a:off x="6992630" y="5282879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Rectangle 8"/>
            <p:cNvSpPr>
              <a:spLocks noChangeArrowheads="1"/>
            </p:cNvSpPr>
            <p:nvPr/>
          </p:nvSpPr>
          <p:spPr bwMode="auto">
            <a:xfrm>
              <a:off x="6992630" y="5549285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Rectangle 6"/>
            <p:cNvSpPr>
              <a:spLocks noChangeArrowheads="1"/>
            </p:cNvSpPr>
            <p:nvPr/>
          </p:nvSpPr>
          <p:spPr bwMode="auto">
            <a:xfrm>
              <a:off x="7487459" y="3698857"/>
              <a:ext cx="498475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Rectangle 7"/>
            <p:cNvSpPr>
              <a:spLocks noChangeArrowheads="1"/>
            </p:cNvSpPr>
            <p:nvPr/>
          </p:nvSpPr>
          <p:spPr bwMode="auto">
            <a:xfrm>
              <a:off x="7487458" y="3963235"/>
              <a:ext cx="498475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Rectangle 8"/>
            <p:cNvSpPr>
              <a:spLocks noChangeArrowheads="1"/>
            </p:cNvSpPr>
            <p:nvPr/>
          </p:nvSpPr>
          <p:spPr bwMode="auto">
            <a:xfrm>
              <a:off x="7491105" y="4224259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Rectangle 8"/>
            <p:cNvSpPr>
              <a:spLocks noChangeArrowheads="1"/>
            </p:cNvSpPr>
            <p:nvPr/>
          </p:nvSpPr>
          <p:spPr bwMode="auto">
            <a:xfrm>
              <a:off x="7491105" y="4491237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Rectangle 8"/>
            <p:cNvSpPr>
              <a:spLocks noChangeArrowheads="1"/>
            </p:cNvSpPr>
            <p:nvPr/>
          </p:nvSpPr>
          <p:spPr bwMode="auto">
            <a:xfrm>
              <a:off x="7491105" y="4758215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Rectangle 8"/>
            <p:cNvSpPr>
              <a:spLocks noChangeArrowheads="1"/>
            </p:cNvSpPr>
            <p:nvPr/>
          </p:nvSpPr>
          <p:spPr bwMode="auto">
            <a:xfrm>
              <a:off x="7491105" y="5024593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Rectangle 8"/>
            <p:cNvSpPr>
              <a:spLocks noChangeArrowheads="1"/>
            </p:cNvSpPr>
            <p:nvPr/>
          </p:nvSpPr>
          <p:spPr bwMode="auto">
            <a:xfrm>
              <a:off x="7491105" y="5283629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7491105" y="5549285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Rectangle 6"/>
            <p:cNvSpPr>
              <a:spLocks noChangeArrowheads="1"/>
            </p:cNvSpPr>
            <p:nvPr/>
          </p:nvSpPr>
          <p:spPr bwMode="auto">
            <a:xfrm>
              <a:off x="7985933" y="3695507"/>
              <a:ext cx="498475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Rectangle 7"/>
            <p:cNvSpPr>
              <a:spLocks noChangeArrowheads="1"/>
            </p:cNvSpPr>
            <p:nvPr/>
          </p:nvSpPr>
          <p:spPr bwMode="auto">
            <a:xfrm>
              <a:off x="7990378" y="3962485"/>
              <a:ext cx="498475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Rectangle 8"/>
            <p:cNvSpPr>
              <a:spLocks noChangeArrowheads="1"/>
            </p:cNvSpPr>
            <p:nvPr/>
          </p:nvSpPr>
          <p:spPr bwMode="auto">
            <a:xfrm>
              <a:off x="7985933" y="4223509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9" name="Rectangle 8"/>
            <p:cNvSpPr>
              <a:spLocks noChangeArrowheads="1"/>
            </p:cNvSpPr>
            <p:nvPr/>
          </p:nvSpPr>
          <p:spPr bwMode="auto">
            <a:xfrm>
              <a:off x="7985933" y="4490487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Rectangle 8"/>
            <p:cNvSpPr>
              <a:spLocks noChangeArrowheads="1"/>
            </p:cNvSpPr>
            <p:nvPr/>
          </p:nvSpPr>
          <p:spPr bwMode="auto">
            <a:xfrm>
              <a:off x="7985933" y="4757465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Rectangle 8"/>
            <p:cNvSpPr>
              <a:spLocks noChangeArrowheads="1"/>
            </p:cNvSpPr>
            <p:nvPr/>
          </p:nvSpPr>
          <p:spPr bwMode="auto">
            <a:xfrm>
              <a:off x="7985933" y="5023843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7985933" y="5282879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" name="Rectangle 8"/>
            <p:cNvSpPr>
              <a:spLocks noChangeArrowheads="1"/>
            </p:cNvSpPr>
            <p:nvPr/>
          </p:nvSpPr>
          <p:spPr bwMode="auto">
            <a:xfrm>
              <a:off x="7985933" y="5549285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Rectangle 6"/>
            <p:cNvSpPr>
              <a:spLocks noChangeArrowheads="1"/>
            </p:cNvSpPr>
            <p:nvPr/>
          </p:nvSpPr>
          <p:spPr bwMode="auto">
            <a:xfrm>
              <a:off x="8484409" y="3700707"/>
              <a:ext cx="498475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5" name="Rectangle 7"/>
            <p:cNvSpPr>
              <a:spLocks noChangeArrowheads="1"/>
            </p:cNvSpPr>
            <p:nvPr/>
          </p:nvSpPr>
          <p:spPr bwMode="auto">
            <a:xfrm>
              <a:off x="8484408" y="3965085"/>
              <a:ext cx="498475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Rectangle 8"/>
            <p:cNvSpPr>
              <a:spLocks noChangeArrowheads="1"/>
            </p:cNvSpPr>
            <p:nvPr/>
          </p:nvSpPr>
          <p:spPr bwMode="auto">
            <a:xfrm>
              <a:off x="8488055" y="4218017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8488055" y="4484995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Rectangle 8"/>
            <p:cNvSpPr>
              <a:spLocks noChangeArrowheads="1"/>
            </p:cNvSpPr>
            <p:nvPr/>
          </p:nvSpPr>
          <p:spPr bwMode="auto">
            <a:xfrm>
              <a:off x="8488055" y="4751973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9" name="Rectangle 8"/>
            <p:cNvSpPr>
              <a:spLocks noChangeArrowheads="1"/>
            </p:cNvSpPr>
            <p:nvPr/>
          </p:nvSpPr>
          <p:spPr bwMode="auto">
            <a:xfrm>
              <a:off x="8488055" y="5018351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>
              <a:off x="8488055" y="5285479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8488055" y="5551135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Rectangle 6"/>
            <p:cNvSpPr>
              <a:spLocks noChangeArrowheads="1"/>
            </p:cNvSpPr>
            <p:nvPr/>
          </p:nvSpPr>
          <p:spPr bwMode="auto">
            <a:xfrm>
              <a:off x="8982883" y="3697357"/>
              <a:ext cx="498475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8987328" y="3964335"/>
              <a:ext cx="498475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4" name="Rectangle 8"/>
            <p:cNvSpPr>
              <a:spLocks noChangeArrowheads="1"/>
            </p:cNvSpPr>
            <p:nvPr/>
          </p:nvSpPr>
          <p:spPr bwMode="auto">
            <a:xfrm>
              <a:off x="8982883" y="4217267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5" name="Rectangle 8"/>
            <p:cNvSpPr>
              <a:spLocks noChangeArrowheads="1"/>
            </p:cNvSpPr>
            <p:nvPr/>
          </p:nvSpPr>
          <p:spPr bwMode="auto">
            <a:xfrm>
              <a:off x="8982883" y="4484245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Rectangle 8"/>
            <p:cNvSpPr>
              <a:spLocks noChangeArrowheads="1"/>
            </p:cNvSpPr>
            <p:nvPr/>
          </p:nvSpPr>
          <p:spPr bwMode="auto">
            <a:xfrm>
              <a:off x="8982883" y="4751223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Rectangle 8"/>
            <p:cNvSpPr>
              <a:spLocks noChangeArrowheads="1"/>
            </p:cNvSpPr>
            <p:nvPr/>
          </p:nvSpPr>
          <p:spPr bwMode="auto">
            <a:xfrm>
              <a:off x="8982883" y="5025693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Rectangle 8"/>
            <p:cNvSpPr>
              <a:spLocks noChangeArrowheads="1"/>
            </p:cNvSpPr>
            <p:nvPr/>
          </p:nvSpPr>
          <p:spPr bwMode="auto">
            <a:xfrm>
              <a:off x="8982883" y="5292821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Rectangle 8"/>
            <p:cNvSpPr>
              <a:spLocks noChangeArrowheads="1"/>
            </p:cNvSpPr>
            <p:nvPr/>
          </p:nvSpPr>
          <p:spPr bwMode="auto">
            <a:xfrm>
              <a:off x="8982883" y="5551135"/>
              <a:ext cx="502920" cy="2743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2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TWO-DIMENSIONAL ARRAYS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5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1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594131"/>
            <a:ext cx="9236383" cy="4806669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be precise, in Java a two-dimensional array is an array of arrays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two-dimensional array is declared by specifying the size of each dimension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separately: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en-US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[][] scores = new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[12][50];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array element is referenced using two index values: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</a:t>
            </a:r>
            <a:r>
              <a:rPr lang="en-US" altLang="en-US" dirty="0" smtClean="0">
                <a:latin typeface="Courier New" panose="02070309020205020404" pitchFamily="49" charset="0"/>
              </a:rPr>
              <a:t>	value </a:t>
            </a:r>
            <a:r>
              <a:rPr lang="en-US" altLang="en-US" dirty="0">
                <a:latin typeface="Courier New" panose="02070309020205020404" pitchFamily="49" charset="0"/>
              </a:rPr>
              <a:t>= scores[3][6]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array stored in one row can be specified using one index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TWO-DIMENSIONAL ARRAYS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700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615710"/>
            <a:ext cx="9560064" cy="482555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Char char="q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altLang="en-US" dirty="0"/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is part of the </a:t>
            </a:r>
            <a:r>
              <a:rPr lang="en-US" altLang="en-US" dirty="0" err="1">
                <a:latin typeface="Courier New" panose="02070309020205020404" pitchFamily="49" charset="0"/>
              </a:rPr>
              <a:t>java.util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Char char="q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 an array, it can store a list of values and reference each one using a numeric index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Char char="q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However, you cannot use the bracket syntax with an </a:t>
            </a: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</a:p>
          <a:p>
            <a:pPr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Char char="q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Furthermore, an </a:t>
            </a: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grows and shrinks as needed, adjusting its capacity as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necessary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q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Elements can be inserted or removed with a single method invocation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q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an element is inserted, the other elements "move aside" to make room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q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Likewise, when an element is removed, the list "collapses" to close the gap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q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indexes of the elements adjust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accordingly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q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lang="en-US" altLang="en-US" dirty="0"/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stores references to the </a:t>
            </a:r>
            <a:r>
              <a:rPr lang="en-US" altLang="en-US" dirty="0">
                <a:latin typeface="Courier New" panose="02070309020205020404" pitchFamily="49" charset="0"/>
              </a:rPr>
              <a:t>Object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class, which allows it to store any kind of object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q"/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ARRAYLIST CLASS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966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615710"/>
            <a:ext cx="9560064" cy="482555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0000"/>
              </a:spcBef>
              <a:buFont typeface="Wingdings" panose="05000000000000000000" pitchFamily="2" charset="2"/>
              <a:buChar char="q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also define an</a:t>
            </a:r>
            <a:r>
              <a:rPr lang="en-US" altLang="en-US" dirty="0"/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to accept a particular type of object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q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declaration creates an </a:t>
            </a:r>
            <a:r>
              <a:rPr lang="en-US" altLang="en-US" dirty="0" err="1">
                <a:latin typeface="Courier New" panose="02070309020205020404" pitchFamily="49" charset="0"/>
              </a:rPr>
              <a:t>ArrayList</a:t>
            </a:r>
            <a:r>
              <a:rPr lang="en-US" altLang="en-US" dirty="0"/>
              <a:t>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that only stores </a:t>
            </a:r>
            <a:r>
              <a:rPr lang="en-US" altLang="en-US" dirty="0">
                <a:latin typeface="Courier New" panose="02070309020205020404" pitchFamily="49" charset="0"/>
              </a:rPr>
              <a:t>Family</a:t>
            </a:r>
            <a:r>
              <a:rPr lang="en-US" altLang="en-US" dirty="0"/>
              <a:t>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objects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sz="16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1600" dirty="0" smtClean="0">
                <a:latin typeface="Courier New" panose="02070309020205020404" pitchFamily="49" charset="0"/>
              </a:rPr>
              <a:t>&lt;Family</a:t>
            </a:r>
            <a:r>
              <a:rPr lang="en-US" altLang="en-US" sz="1600" dirty="0">
                <a:latin typeface="Courier New" panose="02070309020205020404" pitchFamily="49" charset="0"/>
              </a:rPr>
              <a:t>&gt; reunion = new </a:t>
            </a:r>
            <a:r>
              <a:rPr lang="en-US" altLang="en-US" sz="160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1600" dirty="0">
                <a:latin typeface="Courier New" panose="02070309020205020404" pitchFamily="49" charset="0"/>
              </a:rPr>
              <a:t>&lt;Family&gt;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q"/>
            </a:pP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 txBox="1">
            <a:spLocks/>
          </p:cNvSpPr>
          <p:nvPr/>
        </p:nvSpPr>
        <p:spPr>
          <a:xfrm>
            <a:off x="1752601" y="624110"/>
            <a:ext cx="9752012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ARRAYLIST CLASS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46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752601" y="1675051"/>
            <a:ext cx="8686799" cy="4449525"/>
          </a:xfrm>
        </p:spPr>
        <p:txBody>
          <a:bodyPr/>
          <a:lstStyle/>
          <a:p>
            <a:pPr>
              <a:spcBef>
                <a:spcPct val="8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We've seen that once an object has been instantiated, we can use the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dot operator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invoke its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</a:p>
          <a:p>
            <a:pPr marL="0" indent="0">
              <a:spcBef>
                <a:spcPct val="85000"/>
              </a:spcBef>
              <a:buNone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en-US" dirty="0" smtClean="0">
                <a:latin typeface="Courier New" panose="02070309020205020404" pitchFamily="49" charset="0"/>
              </a:rPr>
              <a:t>count = </a:t>
            </a:r>
            <a:r>
              <a:rPr lang="en-US" altLang="en-US" dirty="0" err="1" smtClean="0">
                <a:latin typeface="Courier New" panose="02070309020205020404" pitchFamily="49" charset="0"/>
              </a:rPr>
              <a:t>title.length</a:t>
            </a:r>
            <a:r>
              <a:rPr lang="en-US" altLang="en-US" dirty="0" smtClean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85000"/>
              </a:spcBef>
            </a:pP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may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a value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which can be used in an assignment or expression</a:t>
            </a:r>
          </a:p>
          <a:p>
            <a:pPr>
              <a:spcBef>
                <a:spcPct val="85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method invocation can be thought of as asking an object to perform a service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INVOKING METHODS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7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752601" y="1548548"/>
            <a:ext cx="7924800" cy="2651218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0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that a primitive variable contains the value itself, but an object variable contains the address of the object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object reference can be thought of as a pointer to the location of the object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Rather than dealing with arbitrary addresses, we often depict a reference graphically</a:t>
            </a:r>
          </a:p>
        </p:txBody>
      </p:sp>
      <p:grpSp>
        <p:nvGrpSpPr>
          <p:cNvPr id="27673" name="Group 25"/>
          <p:cNvGrpSpPr>
            <a:grpSpLocks/>
          </p:cNvGrpSpPr>
          <p:nvPr/>
        </p:nvGrpSpPr>
        <p:grpSpPr bwMode="auto">
          <a:xfrm>
            <a:off x="3433721" y="4441180"/>
            <a:ext cx="4572000" cy="1050925"/>
            <a:chOff x="912" y="2976"/>
            <a:chExt cx="2880" cy="662"/>
          </a:xfrm>
        </p:grpSpPr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1536" y="335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AutoShape 17"/>
            <p:cNvSpPr>
              <a:spLocks noChangeArrowheads="1"/>
            </p:cNvSpPr>
            <p:nvPr/>
          </p:nvSpPr>
          <p:spPr bwMode="auto">
            <a:xfrm>
              <a:off x="2400" y="3350"/>
              <a:ext cx="139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"Steve Jobs"</a:t>
              </a:r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912" y="3388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Courier New" panose="02070309020205020404" pitchFamily="49" charset="0"/>
                </a:rPr>
                <a:t>name1</a:t>
              </a:r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1536" y="29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Text Box 21"/>
            <p:cNvSpPr txBox="1">
              <a:spLocks noChangeArrowheads="1"/>
            </p:cNvSpPr>
            <p:nvPr/>
          </p:nvSpPr>
          <p:spPr bwMode="auto">
            <a:xfrm>
              <a:off x="988" y="3014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Courier New" panose="02070309020205020404" pitchFamily="49" charset="0"/>
                </a:rPr>
                <a:t>num1</a:t>
              </a:r>
            </a:p>
          </p:txBody>
        </p:sp>
        <p:sp>
          <p:nvSpPr>
            <p:cNvPr id="27670" name="Text Box 22"/>
            <p:cNvSpPr txBox="1">
              <a:spLocks noChangeArrowheads="1"/>
            </p:cNvSpPr>
            <p:nvPr/>
          </p:nvSpPr>
          <p:spPr bwMode="auto">
            <a:xfrm>
              <a:off x="1584" y="297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Courier New" panose="02070309020205020404" pitchFamily="49" charset="0"/>
                </a:rPr>
                <a:t>38</a:t>
              </a:r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1728" y="34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34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 REVISITED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752601" y="1592142"/>
            <a:ext cx="7924800" cy="16002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act of assignment takes a copy of a value and stores it in a variable</a:t>
            </a:r>
          </a:p>
          <a:p>
            <a:pPr>
              <a:spcBef>
                <a:spcPct val="7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primitive types:</a:t>
            </a:r>
          </a:p>
        </p:txBody>
      </p:sp>
      <p:grpSp>
        <p:nvGrpSpPr>
          <p:cNvPr id="28708" name="Group 36"/>
          <p:cNvGrpSpPr>
            <a:grpSpLocks/>
          </p:cNvGrpSpPr>
          <p:nvPr/>
        </p:nvGrpSpPr>
        <p:grpSpPr bwMode="auto">
          <a:xfrm>
            <a:off x="3581400" y="3048427"/>
            <a:ext cx="3079750" cy="990600"/>
            <a:chOff x="1584" y="1824"/>
            <a:chExt cx="1940" cy="624"/>
          </a:xfrm>
        </p:grpSpPr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3092" y="182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Text Box 21"/>
            <p:cNvSpPr txBox="1">
              <a:spLocks noChangeArrowheads="1"/>
            </p:cNvSpPr>
            <p:nvPr/>
          </p:nvSpPr>
          <p:spPr bwMode="auto">
            <a:xfrm>
              <a:off x="2544" y="1862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latin typeface="Courier New" panose="02070309020205020404" pitchFamily="49" charset="0"/>
                </a:rPr>
                <a:t>num1</a:t>
              </a:r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3140" y="1824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Courier New" panose="02070309020205020404" pitchFamily="49" charset="0"/>
                </a:rPr>
                <a:t>38</a:t>
              </a:r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3092" y="216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2544" y="2198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latin typeface="Courier New" panose="02070309020205020404" pitchFamily="49" charset="0"/>
                </a:rPr>
                <a:t>num2</a:t>
              </a:r>
            </a:p>
          </p:txBody>
        </p:sp>
        <p:sp>
          <p:nvSpPr>
            <p:cNvPr id="28698" name="Text Box 26"/>
            <p:cNvSpPr txBox="1">
              <a:spLocks noChangeArrowheads="1"/>
            </p:cNvSpPr>
            <p:nvPr/>
          </p:nvSpPr>
          <p:spPr bwMode="auto">
            <a:xfrm>
              <a:off x="3140" y="2160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Courier New" panose="02070309020205020404" pitchFamily="49" charset="0"/>
                </a:rPr>
                <a:t>96</a:t>
              </a:r>
            </a:p>
          </p:txBody>
        </p:sp>
        <p:sp>
          <p:nvSpPr>
            <p:cNvPr id="28699" name="Text Box 27"/>
            <p:cNvSpPr txBox="1">
              <a:spLocks noChangeArrowheads="1"/>
            </p:cNvSpPr>
            <p:nvPr/>
          </p:nvSpPr>
          <p:spPr bwMode="auto">
            <a:xfrm>
              <a:off x="1584" y="2006"/>
              <a:ext cx="6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Before:</a:t>
              </a:r>
            </a:p>
          </p:txBody>
        </p:sp>
      </p:grp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3981450" y="4312077"/>
            <a:ext cx="201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Courier New" panose="02070309020205020404" pitchFamily="49" charset="0"/>
              </a:rPr>
              <a:t>num2 = num1;</a:t>
            </a:r>
          </a:p>
        </p:txBody>
      </p:sp>
      <p:grpSp>
        <p:nvGrpSpPr>
          <p:cNvPr id="28709" name="Group 37"/>
          <p:cNvGrpSpPr>
            <a:grpSpLocks/>
          </p:cNvGrpSpPr>
          <p:nvPr/>
        </p:nvGrpSpPr>
        <p:grpSpPr bwMode="auto">
          <a:xfrm>
            <a:off x="3581400" y="5053987"/>
            <a:ext cx="3079750" cy="990600"/>
            <a:chOff x="1632" y="3130"/>
            <a:chExt cx="1940" cy="624"/>
          </a:xfrm>
        </p:grpSpPr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3140" y="313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Text Box 30"/>
            <p:cNvSpPr txBox="1">
              <a:spLocks noChangeArrowheads="1"/>
            </p:cNvSpPr>
            <p:nvPr/>
          </p:nvSpPr>
          <p:spPr bwMode="auto">
            <a:xfrm>
              <a:off x="2592" y="3168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Courier New" panose="02070309020205020404" pitchFamily="49" charset="0"/>
                </a:rPr>
                <a:t>num1</a:t>
              </a:r>
            </a:p>
          </p:txBody>
        </p:sp>
        <p:sp>
          <p:nvSpPr>
            <p:cNvPr id="28703" name="Text Box 31"/>
            <p:cNvSpPr txBox="1">
              <a:spLocks noChangeArrowheads="1"/>
            </p:cNvSpPr>
            <p:nvPr/>
          </p:nvSpPr>
          <p:spPr bwMode="auto">
            <a:xfrm>
              <a:off x="3188" y="3130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Courier New" panose="02070309020205020404" pitchFamily="49" charset="0"/>
                </a:rPr>
                <a:t>38</a:t>
              </a:r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3140" y="346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5" name="Text Box 33"/>
            <p:cNvSpPr txBox="1">
              <a:spLocks noChangeArrowheads="1"/>
            </p:cNvSpPr>
            <p:nvPr/>
          </p:nvSpPr>
          <p:spPr bwMode="auto">
            <a:xfrm>
              <a:off x="2592" y="3504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Courier New" panose="02070309020205020404" pitchFamily="49" charset="0"/>
                </a:rPr>
                <a:t>num2</a:t>
              </a:r>
            </a:p>
          </p:txBody>
        </p:sp>
        <p:sp>
          <p:nvSpPr>
            <p:cNvPr id="28706" name="Text Box 34"/>
            <p:cNvSpPr txBox="1">
              <a:spLocks noChangeArrowheads="1"/>
            </p:cNvSpPr>
            <p:nvPr/>
          </p:nvSpPr>
          <p:spPr bwMode="auto">
            <a:xfrm>
              <a:off x="3188" y="3466"/>
              <a:ext cx="3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Courier New" panose="02070309020205020404" pitchFamily="49" charset="0"/>
                </a:rPr>
                <a:t>38</a:t>
              </a:r>
            </a:p>
          </p:txBody>
        </p:sp>
        <p:sp>
          <p:nvSpPr>
            <p:cNvPr id="28707" name="Text Box 35"/>
            <p:cNvSpPr txBox="1">
              <a:spLocks noChangeArrowheads="1"/>
            </p:cNvSpPr>
            <p:nvPr/>
          </p:nvSpPr>
          <p:spPr bwMode="auto">
            <a:xfrm>
              <a:off x="1632" y="3312"/>
              <a:ext cx="5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After:</a:t>
              </a:r>
            </a:p>
          </p:txBody>
        </p:sp>
      </p:grpSp>
      <p:pic>
        <p:nvPicPr>
          <p:cNvPr id="25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573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752601" y="1493897"/>
            <a:ext cx="7924800" cy="553858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80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object references, assignment copies the address:</a:t>
            </a: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2004 Pearson Addison-Wesley. All rights reserved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3854450" y="3756026"/>
            <a:ext cx="231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Courier New" panose="02070309020205020404" pitchFamily="49" charset="0"/>
              </a:rPr>
              <a:t>name2 = name1;</a:t>
            </a:r>
          </a:p>
        </p:txBody>
      </p:sp>
      <p:grpSp>
        <p:nvGrpSpPr>
          <p:cNvPr id="29768" name="Group 72"/>
          <p:cNvGrpSpPr>
            <a:grpSpLocks/>
          </p:cNvGrpSpPr>
          <p:nvPr/>
        </p:nvGrpSpPr>
        <p:grpSpPr bwMode="auto">
          <a:xfrm>
            <a:off x="2454584" y="2461076"/>
            <a:ext cx="6172200" cy="990600"/>
            <a:chOff x="1152" y="1478"/>
            <a:chExt cx="3888" cy="624"/>
          </a:xfrm>
        </p:grpSpPr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2736" y="147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7" name="Text Box 41"/>
            <p:cNvSpPr txBox="1">
              <a:spLocks noChangeArrowheads="1"/>
            </p:cNvSpPr>
            <p:nvPr/>
          </p:nvSpPr>
          <p:spPr bwMode="auto">
            <a:xfrm>
              <a:off x="2112" y="1516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Courier New" panose="02070309020205020404" pitchFamily="49" charset="0"/>
                </a:rPr>
                <a:t>name1</a:t>
              </a:r>
            </a:p>
          </p:txBody>
        </p:sp>
        <p:sp>
          <p:nvSpPr>
            <p:cNvPr id="29740" name="Text Box 44"/>
            <p:cNvSpPr txBox="1">
              <a:spLocks noChangeArrowheads="1"/>
            </p:cNvSpPr>
            <p:nvPr/>
          </p:nvSpPr>
          <p:spPr bwMode="auto">
            <a:xfrm>
              <a:off x="2112" y="1852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Courier New" panose="02070309020205020404" pitchFamily="49" charset="0"/>
                </a:rPr>
                <a:t>name2</a:t>
              </a:r>
            </a:p>
          </p:txBody>
        </p:sp>
        <p:sp>
          <p:nvSpPr>
            <p:cNvPr id="29742" name="Text Box 46"/>
            <p:cNvSpPr txBox="1">
              <a:spLocks noChangeArrowheads="1"/>
            </p:cNvSpPr>
            <p:nvPr/>
          </p:nvSpPr>
          <p:spPr bwMode="auto">
            <a:xfrm>
              <a:off x="1152" y="1660"/>
              <a:ext cx="6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Before:</a:t>
              </a:r>
            </a:p>
          </p:txBody>
        </p:sp>
        <p:sp>
          <p:nvSpPr>
            <p:cNvPr id="29753" name="AutoShape 57"/>
            <p:cNvSpPr>
              <a:spLocks noChangeArrowheads="1"/>
            </p:cNvSpPr>
            <p:nvPr/>
          </p:nvSpPr>
          <p:spPr bwMode="auto">
            <a:xfrm>
              <a:off x="3408" y="1478"/>
              <a:ext cx="139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"Steve Jobs"</a:t>
              </a:r>
            </a:p>
          </p:txBody>
        </p:sp>
        <p:sp>
          <p:nvSpPr>
            <p:cNvPr id="29758" name="Line 62"/>
            <p:cNvSpPr>
              <a:spLocks noChangeShapeType="1"/>
            </p:cNvSpPr>
            <p:nvPr/>
          </p:nvSpPr>
          <p:spPr bwMode="auto">
            <a:xfrm flipV="1">
              <a:off x="2928" y="15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2736" y="181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0" name="AutoShape 64"/>
            <p:cNvSpPr>
              <a:spLocks noChangeArrowheads="1"/>
            </p:cNvSpPr>
            <p:nvPr/>
          </p:nvSpPr>
          <p:spPr bwMode="auto">
            <a:xfrm>
              <a:off x="3408" y="1814"/>
              <a:ext cx="163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"Steve Wozniak"</a:t>
              </a:r>
            </a:p>
          </p:txBody>
        </p:sp>
        <p:sp>
          <p:nvSpPr>
            <p:cNvPr id="29761" name="Line 65"/>
            <p:cNvSpPr>
              <a:spLocks noChangeShapeType="1"/>
            </p:cNvSpPr>
            <p:nvPr/>
          </p:nvSpPr>
          <p:spPr bwMode="auto">
            <a:xfrm flipV="1">
              <a:off x="2928" y="193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69" name="Group 73"/>
          <p:cNvGrpSpPr>
            <a:grpSpLocks/>
          </p:cNvGrpSpPr>
          <p:nvPr/>
        </p:nvGrpSpPr>
        <p:grpSpPr bwMode="auto">
          <a:xfrm>
            <a:off x="2492684" y="4640932"/>
            <a:ext cx="5638800" cy="998538"/>
            <a:chOff x="1200" y="2928"/>
            <a:chExt cx="3552" cy="629"/>
          </a:xfrm>
        </p:grpSpPr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2784" y="292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5" name="Text Box 49"/>
            <p:cNvSpPr txBox="1">
              <a:spLocks noChangeArrowheads="1"/>
            </p:cNvSpPr>
            <p:nvPr/>
          </p:nvSpPr>
          <p:spPr bwMode="auto">
            <a:xfrm>
              <a:off x="2160" y="2971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Courier New" panose="02070309020205020404" pitchFamily="49" charset="0"/>
                </a:rPr>
                <a:t>name1</a:t>
              </a: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784" y="3269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8" name="Text Box 52"/>
            <p:cNvSpPr txBox="1">
              <a:spLocks noChangeArrowheads="1"/>
            </p:cNvSpPr>
            <p:nvPr/>
          </p:nvSpPr>
          <p:spPr bwMode="auto">
            <a:xfrm>
              <a:off x="2160" y="3307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>
                  <a:latin typeface="Courier New" panose="02070309020205020404" pitchFamily="49" charset="0"/>
                </a:rPr>
                <a:t>name2</a:t>
              </a:r>
            </a:p>
          </p:txBody>
        </p:sp>
        <p:sp>
          <p:nvSpPr>
            <p:cNvPr id="29750" name="Text Box 54"/>
            <p:cNvSpPr txBox="1">
              <a:spLocks noChangeArrowheads="1"/>
            </p:cNvSpPr>
            <p:nvPr/>
          </p:nvSpPr>
          <p:spPr bwMode="auto">
            <a:xfrm>
              <a:off x="1200" y="3115"/>
              <a:ext cx="5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chemeClr val="hlink"/>
                  </a:solidFill>
                  <a:latin typeface="Arial" panose="020B0604020202020204" pitchFamily="34" charset="0"/>
                </a:rPr>
                <a:t>After:</a:t>
              </a:r>
            </a:p>
          </p:txBody>
        </p:sp>
        <p:sp>
          <p:nvSpPr>
            <p:cNvPr id="29762" name="AutoShape 66"/>
            <p:cNvSpPr>
              <a:spLocks noChangeArrowheads="1"/>
            </p:cNvSpPr>
            <p:nvPr/>
          </p:nvSpPr>
          <p:spPr bwMode="auto">
            <a:xfrm>
              <a:off x="3408" y="2928"/>
              <a:ext cx="1344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>
                  <a:latin typeface="Courier New" panose="02070309020205020404" pitchFamily="49" charset="0"/>
                </a:rPr>
                <a:t>"Steve Jobs"</a:t>
              </a:r>
            </a:p>
          </p:txBody>
        </p:sp>
        <p:sp>
          <p:nvSpPr>
            <p:cNvPr id="29763" name="Line 67"/>
            <p:cNvSpPr>
              <a:spLocks noChangeShapeType="1"/>
            </p:cNvSpPr>
            <p:nvPr/>
          </p:nvSpPr>
          <p:spPr bwMode="auto">
            <a:xfrm flipV="1">
              <a:off x="2928" y="30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4" name="Line 68"/>
            <p:cNvSpPr>
              <a:spLocks noChangeShapeType="1"/>
            </p:cNvSpPr>
            <p:nvPr/>
          </p:nvSpPr>
          <p:spPr bwMode="auto">
            <a:xfrm flipV="1">
              <a:off x="3312" y="3211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5" name="Line 69"/>
            <p:cNvSpPr>
              <a:spLocks noChangeShapeType="1"/>
            </p:cNvSpPr>
            <p:nvPr/>
          </p:nvSpPr>
          <p:spPr bwMode="auto">
            <a:xfrm flipH="1">
              <a:off x="2928" y="340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ASSIGNMENT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1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752601" y="1577947"/>
            <a:ext cx="9752011" cy="4333275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70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or more references that refer to the same object are called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aliases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each other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creates an interesting situation: one object can be accessed using multiple reference variables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Aliases can be useful, but should be managed carefully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an object through one reference changes it for all of its aliases, because there is really only one object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ALIASES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6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752601" y="1634591"/>
            <a:ext cx="9752011" cy="4276631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ct val="8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an object no longer has any valid references to it, it can no longer be accessed by the program</a:t>
            </a:r>
          </a:p>
          <a:p>
            <a:pPr>
              <a:spcBef>
                <a:spcPct val="8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object is useless, and therefore is called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garbage</a:t>
            </a:r>
          </a:p>
          <a:p>
            <a:pPr>
              <a:spcBef>
                <a:spcPct val="8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performs </a:t>
            </a:r>
            <a:r>
              <a:rPr lang="en-US" alt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 garbage collection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periodically, returning an object's memory to the system for future use</a:t>
            </a:r>
          </a:p>
          <a:p>
            <a:pPr>
              <a:spcBef>
                <a:spcPct val="80000"/>
              </a:spcBef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other languages, the programmer is responsible for performing garbage collection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4B4B0133-764C-4829-B9CC-619DE39A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810990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GARBAGE COLLECTION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2" descr="Testmaster.vn">
            <a:extLst>
              <a:ext uri="{FF2B5EF4-FFF2-40B4-BE49-F238E27FC236}">
                <a16:creationId xmlns="" xmlns:a16="http://schemas.microsoft.com/office/drawing/2014/main" id="{44FEE529-F5BE-4682-92FD-A2D51CD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739608"/>
            <a:ext cx="1123950" cy="44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42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E5369"/>
    </a:dk2>
    <a:lt2>
      <a:srgbClr val="CFE2E7"/>
    </a:lt2>
    <a:accent1>
      <a:srgbClr val="353535"/>
    </a:accent1>
    <a:accent2>
      <a:srgbClr val="31B4E6"/>
    </a:accent2>
    <a:accent3>
      <a:srgbClr val="265991"/>
    </a:accent3>
    <a:accent4>
      <a:srgbClr val="7E40CC"/>
    </a:accent4>
    <a:accent5>
      <a:srgbClr val="B927E9"/>
    </a:accent5>
    <a:accent6>
      <a:srgbClr val="E833BF"/>
    </a:accent6>
    <a:hlink>
      <a:srgbClr val="2DA0F1"/>
    </a:hlink>
    <a:folHlink>
      <a:srgbClr val="7ED1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2869</TotalTime>
  <Words>2101</Words>
  <Application>Microsoft Office PowerPoint</Application>
  <PresentationFormat>Widescreen</PresentationFormat>
  <Paragraphs>328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 Unicode MS</vt:lpstr>
      <vt:lpstr>Arial</vt:lpstr>
      <vt:lpstr>Century Gothic</vt:lpstr>
      <vt:lpstr>Courier New</vt:lpstr>
      <vt:lpstr>Tahoma</vt:lpstr>
      <vt:lpstr>Times New Roman</vt:lpstr>
      <vt:lpstr>Wingdings</vt:lpstr>
      <vt:lpstr>Wingdings 3</vt:lpstr>
      <vt:lpstr>Wisp</vt:lpstr>
      <vt:lpstr>JAVA FOR QA</vt:lpstr>
      <vt:lpstr>CLASSES AND OBJECTS</vt:lpstr>
      <vt:lpstr>CREATE OBJECTS</vt:lpstr>
      <vt:lpstr>INVOKING METHODS</vt:lpstr>
      <vt:lpstr>REFERENCES</vt:lpstr>
      <vt:lpstr>ASSIGNMENT REVISITED</vt:lpstr>
      <vt:lpstr>REFERENCE ASSIGNMENT</vt:lpstr>
      <vt:lpstr>ALIASES</vt:lpstr>
      <vt:lpstr>GARBAGE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</dc:title>
  <dc:creator>Khanh Tran</dc:creator>
  <cp:lastModifiedBy>Khanh Tran</cp:lastModifiedBy>
  <cp:revision>223</cp:revision>
  <dcterms:created xsi:type="dcterms:W3CDTF">2018-11-20T15:44:19Z</dcterms:created>
  <dcterms:modified xsi:type="dcterms:W3CDTF">2018-11-28T06:54:13Z</dcterms:modified>
</cp:coreProperties>
</file>