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52"/>
  </p:notesMasterIdLst>
  <p:sldIdLst>
    <p:sldId id="256" r:id="rId2"/>
    <p:sldId id="259" r:id="rId3"/>
    <p:sldId id="257" r:id="rId4"/>
    <p:sldId id="263" r:id="rId5"/>
    <p:sldId id="302" r:id="rId6"/>
    <p:sldId id="303" r:id="rId7"/>
    <p:sldId id="305" r:id="rId8"/>
    <p:sldId id="258" r:id="rId9"/>
    <p:sldId id="304" r:id="rId10"/>
    <p:sldId id="260" r:id="rId11"/>
    <p:sldId id="306" r:id="rId12"/>
    <p:sldId id="307" r:id="rId13"/>
    <p:sldId id="308" r:id="rId14"/>
    <p:sldId id="309" r:id="rId15"/>
    <p:sldId id="338" r:id="rId16"/>
    <p:sldId id="339" r:id="rId17"/>
    <p:sldId id="340" r:id="rId18"/>
    <p:sldId id="341" r:id="rId19"/>
    <p:sldId id="342" r:id="rId20"/>
    <p:sldId id="343" r:id="rId21"/>
    <p:sldId id="344" r:id="rId22"/>
    <p:sldId id="325" r:id="rId23"/>
    <p:sldId id="327" r:id="rId24"/>
    <p:sldId id="329" r:id="rId25"/>
    <p:sldId id="330" r:id="rId26"/>
    <p:sldId id="331" r:id="rId27"/>
    <p:sldId id="332" r:id="rId28"/>
    <p:sldId id="333" r:id="rId29"/>
    <p:sldId id="337" r:id="rId30"/>
    <p:sldId id="334" r:id="rId31"/>
    <p:sldId id="335" r:id="rId32"/>
    <p:sldId id="336" r:id="rId33"/>
    <p:sldId id="310" r:id="rId34"/>
    <p:sldId id="311" r:id="rId35"/>
    <p:sldId id="312" r:id="rId36"/>
    <p:sldId id="314" r:id="rId37"/>
    <p:sldId id="315" r:id="rId38"/>
    <p:sldId id="316" r:id="rId39"/>
    <p:sldId id="317" r:id="rId40"/>
    <p:sldId id="318" r:id="rId41"/>
    <p:sldId id="319" r:id="rId42"/>
    <p:sldId id="320" r:id="rId43"/>
    <p:sldId id="321" r:id="rId44"/>
    <p:sldId id="322" r:id="rId45"/>
    <p:sldId id="266" r:id="rId46"/>
    <p:sldId id="267" r:id="rId47"/>
    <p:sldId id="323" r:id="rId48"/>
    <p:sldId id="345" r:id="rId49"/>
    <p:sldId id="346" r:id="rId50"/>
    <p:sldId id="281" r:id="rId51"/>
  </p:sldIdLst>
  <p:sldSz cx="9144000" cy="5143500" type="screen16x9"/>
  <p:notesSz cx="6858000" cy="9144000"/>
  <p:embeddedFontLst>
    <p:embeddedFont>
      <p:font typeface="Reem Kufi" panose="020B0604020202020204"/>
      <p:regular r:id="rId53"/>
    </p:embeddedFont>
    <p:embeddedFont>
      <p:font typeface="Calibri" panose="020F0502020204030204" pitchFamily="34" charset="0"/>
      <p:regular r:id="rId54"/>
      <p:bold r:id="rId55"/>
      <p:italic r:id="rId56"/>
      <p:boldItalic r:id="rId57"/>
    </p:embeddedFont>
    <p:embeddedFont>
      <p:font typeface="Source Sans Pro" panose="020B0604020202020204" charset="0"/>
      <p:regular r:id="rId58"/>
      <p:bold r:id="rId59"/>
      <p:italic r:id="rId60"/>
      <p:boldItalic r:id="rId61"/>
    </p:embeddedFont>
    <p:embeddedFont>
      <p:font typeface="Roboto"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279473-10F8-4824-B518-7039E0DF04BF}">
  <a:tblStyle styleId="{5B279473-10F8-4824-B518-7039E0DF04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39" d="100"/>
          <a:sy n="139" d="100"/>
        </p:scale>
        <p:origin x="34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357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242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723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7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315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627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427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265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14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264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858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624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658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038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840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452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052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883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228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160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575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937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d2d375f23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d2d375f2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d2d375f23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d2d375f23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d2d375f23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d2d375f23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d2d375f23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d2d375f23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d2d375f23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d2d375f23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9ff61f9cc4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9ff61f9cc4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a8bd89ab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a8bd89ab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a8bd89ab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a8bd89ab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6345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a8bd89ab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a8bd89ab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253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517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a8bd89ab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a8bd89ab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19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3900" y="2048774"/>
            <a:ext cx="7696200" cy="65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300" b="1">
                <a:solidFill>
                  <a:schemeClr val="dk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2617650" y="2799526"/>
            <a:ext cx="3908700" cy="295200"/>
          </a:xfrm>
          <a:prstGeom prst="rect">
            <a:avLst/>
          </a:prstGeom>
          <a:noFill/>
        </p:spPr>
        <p:txBody>
          <a:bodyPr spcFirstLastPara="1" wrap="square" lIns="91425" tIns="91425" rIns="91425" bIns="91425" anchor="ctr" anchorCtr="0">
            <a:noAutofit/>
          </a:bodyPr>
          <a:lstStyle>
            <a:lvl1pPr lvl="0" algn="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258882"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9556"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58881"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79555"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8881"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9555"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flipH="1">
            <a:off x="8189694"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flipH="1">
            <a:off x="75935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flipH="1">
            <a:off x="76728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515620"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594955"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118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78155"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81896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19"/>
        <p:cNvGrpSpPr/>
        <p:nvPr/>
      </p:nvGrpSpPr>
      <p:grpSpPr>
        <a:xfrm>
          <a:off x="0" y="0"/>
          <a:ext cx="0" cy="0"/>
          <a:chOff x="0" y="0"/>
          <a:chExt cx="0" cy="0"/>
        </a:xfrm>
      </p:grpSpPr>
      <p:sp>
        <p:nvSpPr>
          <p:cNvPr id="420" name="Google Shape;420;p23"/>
          <p:cNvSpPr/>
          <p:nvPr/>
        </p:nvSpPr>
        <p:spPr>
          <a:xfrm flipH="1">
            <a:off x="8627150"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flipH="1">
            <a:off x="8706494"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flipH="1">
            <a:off x="8627149"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flipH="1">
            <a:off x="8706493"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flipH="1">
            <a:off x="8627149"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flipH="1">
            <a:off x="8706493"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rot="-5400000">
            <a:off x="-258891"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rot="-5400000">
            <a:off x="-179556"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rot="-5400000">
            <a:off x="257909"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rot="-5400000">
            <a:off x="337243"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rot="-5400000">
            <a:off x="774709"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rot="-5400000">
            <a:off x="854043"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rot="-5400000" flipH="1">
            <a:off x="8112205"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rot="-5400000" flipH="1">
            <a:off x="8191539"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rot="-5400000" flipH="1">
            <a:off x="8629004"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rot="-5400000" flipH="1">
            <a:off x="8708339"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rot="-5400000" flipH="1">
            <a:off x="-258891"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rot="-5400000" flipH="1">
            <a:off x="-179556"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rot="-5400000" flipH="1">
            <a:off x="257909"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rot="-5400000" flipH="1">
            <a:off x="337243"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rot="-5400000" flipH="1">
            <a:off x="7595405" y="488764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rot="-5400000" flipH="1">
            <a:off x="7674739" y="496695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rot="-5400000" flipH="1">
            <a:off x="774705" y="-25894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rot="-5400000" flipH="1">
            <a:off x="854039" y="-179631"/>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31"/>
        <p:cNvGrpSpPr/>
        <p:nvPr/>
      </p:nvGrpSpPr>
      <p:grpSpPr>
        <a:xfrm>
          <a:off x="0" y="0"/>
          <a:ext cx="0" cy="0"/>
          <a:chOff x="0" y="0"/>
          <a:chExt cx="0" cy="0"/>
        </a:xfrm>
      </p:grpSpPr>
      <p:sp>
        <p:nvSpPr>
          <p:cNvPr id="32" name="Google Shape;32;p3"/>
          <p:cNvSpPr txBox="1">
            <a:spLocks noGrp="1"/>
          </p:cNvSpPr>
          <p:nvPr>
            <p:ph type="title" hasCustomPrompt="1"/>
          </p:nvPr>
        </p:nvSpPr>
        <p:spPr>
          <a:xfrm>
            <a:off x="3781075" y="163545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 name="Google Shape;33;p3"/>
          <p:cNvSpPr txBox="1">
            <a:spLocks noGrp="1"/>
          </p:cNvSpPr>
          <p:nvPr>
            <p:ph type="title" idx="2"/>
          </p:nvPr>
        </p:nvSpPr>
        <p:spPr>
          <a:xfrm>
            <a:off x="2343300" y="240662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sz="30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34" name="Google Shape;34;p3"/>
          <p:cNvSpPr txBox="1">
            <a:spLocks noGrp="1"/>
          </p:cNvSpPr>
          <p:nvPr>
            <p:ph type="subTitle" idx="1"/>
          </p:nvPr>
        </p:nvSpPr>
        <p:spPr>
          <a:xfrm>
            <a:off x="2343300" y="2895900"/>
            <a:ext cx="4457700" cy="4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35" name="Google Shape;35;p3"/>
          <p:cNvGrpSpPr/>
          <p:nvPr/>
        </p:nvGrpSpPr>
        <p:grpSpPr>
          <a:xfrm>
            <a:off x="-1171" y="-257083"/>
            <a:ext cx="1550412" cy="516832"/>
            <a:chOff x="-1171" y="-257083"/>
            <a:chExt cx="1550412" cy="516832"/>
          </a:xfrm>
        </p:grpSpPr>
        <p:sp>
          <p:nvSpPr>
            <p:cNvPr id="36" name="Google Shape;36;p3"/>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a:off x="7593579" y="4886417"/>
            <a:ext cx="1550412" cy="516832"/>
            <a:chOff x="-1171" y="-257083"/>
            <a:chExt cx="1550412" cy="516832"/>
          </a:xfrm>
        </p:grpSpPr>
        <p:sp>
          <p:nvSpPr>
            <p:cNvPr id="43" name="Google Shape;43;p3"/>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49"/>
        <p:cNvGrpSpPr/>
        <p:nvPr/>
      </p:nvGrpSpPr>
      <p:grpSpPr>
        <a:xfrm>
          <a:off x="0" y="0"/>
          <a:ext cx="0" cy="0"/>
          <a:chOff x="0" y="0"/>
          <a:chExt cx="0" cy="0"/>
        </a:xfrm>
      </p:grpSpPr>
      <p:sp>
        <p:nvSpPr>
          <p:cNvPr id="50" name="Google Shape;50;p4"/>
          <p:cNvSpPr txBox="1">
            <a:spLocks noGrp="1"/>
          </p:cNvSpPr>
          <p:nvPr>
            <p:ph type="body" idx="1"/>
          </p:nvPr>
        </p:nvSpPr>
        <p:spPr>
          <a:xfrm>
            <a:off x="723900" y="1028700"/>
            <a:ext cx="7700100" cy="3095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Char char="●"/>
              <a:defRPr sz="13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51" name="Google Shape;51;p4"/>
          <p:cNvSpPr txBox="1">
            <a:spLocks noGrp="1"/>
          </p:cNvSpPr>
          <p:nvPr>
            <p:ph type="title"/>
          </p:nvPr>
        </p:nvSpPr>
        <p:spPr>
          <a:xfrm>
            <a:off x="723900" y="540000"/>
            <a:ext cx="77001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2" name="Google Shape;52;p4"/>
          <p:cNvGrpSpPr/>
          <p:nvPr/>
        </p:nvGrpSpPr>
        <p:grpSpPr>
          <a:xfrm>
            <a:off x="-1171" y="-257083"/>
            <a:ext cx="1550412" cy="516832"/>
            <a:chOff x="-1171" y="-257083"/>
            <a:chExt cx="1550412" cy="516832"/>
          </a:xfrm>
        </p:grpSpPr>
        <p:sp>
          <p:nvSpPr>
            <p:cNvPr id="53" name="Google Shape;53;p4"/>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4"/>
          <p:cNvGrpSpPr/>
          <p:nvPr/>
        </p:nvGrpSpPr>
        <p:grpSpPr>
          <a:xfrm>
            <a:off x="7593579" y="4886417"/>
            <a:ext cx="1550412" cy="516832"/>
            <a:chOff x="-1171" y="-257083"/>
            <a:chExt cx="1550412" cy="516832"/>
          </a:xfrm>
        </p:grpSpPr>
        <p:sp>
          <p:nvSpPr>
            <p:cNvPr id="60" name="Google Shape;60;p4"/>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723900" y="540000"/>
            <a:ext cx="77001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3" name="Google Shape;93;p6"/>
          <p:cNvGrpSpPr/>
          <p:nvPr/>
        </p:nvGrpSpPr>
        <p:grpSpPr>
          <a:xfrm>
            <a:off x="-1171" y="-257083"/>
            <a:ext cx="1550412" cy="516832"/>
            <a:chOff x="-1171" y="-257083"/>
            <a:chExt cx="1550412" cy="516832"/>
          </a:xfrm>
        </p:grpSpPr>
        <p:sp>
          <p:nvSpPr>
            <p:cNvPr id="94" name="Google Shape;94;p6"/>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a:off x="7593579" y="4886417"/>
            <a:ext cx="1550412" cy="516832"/>
            <a:chOff x="-1171" y="-257083"/>
            <a:chExt cx="1550412" cy="516832"/>
          </a:xfrm>
        </p:grpSpPr>
        <p:sp>
          <p:nvSpPr>
            <p:cNvPr id="101" name="Google Shape;101;p6"/>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156"/>
        <p:cNvGrpSpPr/>
        <p:nvPr/>
      </p:nvGrpSpPr>
      <p:grpSpPr>
        <a:xfrm>
          <a:off x="0" y="0"/>
          <a:ext cx="0" cy="0"/>
          <a:chOff x="0" y="0"/>
          <a:chExt cx="0" cy="0"/>
        </a:xfrm>
      </p:grpSpPr>
      <p:sp>
        <p:nvSpPr>
          <p:cNvPr id="157" name="Google Shape;157;p10"/>
          <p:cNvSpPr txBox="1">
            <a:spLocks noGrp="1"/>
          </p:cNvSpPr>
          <p:nvPr>
            <p:ph type="subTitle" idx="1"/>
          </p:nvPr>
        </p:nvSpPr>
        <p:spPr>
          <a:xfrm>
            <a:off x="1771650" y="1550400"/>
            <a:ext cx="5600700" cy="14310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6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a:endParaRPr/>
          </a:p>
        </p:txBody>
      </p:sp>
      <p:sp>
        <p:nvSpPr>
          <p:cNvPr id="158" name="Google Shape;158;p10"/>
          <p:cNvSpPr txBox="1">
            <a:spLocks noGrp="1"/>
          </p:cNvSpPr>
          <p:nvPr>
            <p:ph type="title"/>
          </p:nvPr>
        </p:nvSpPr>
        <p:spPr>
          <a:xfrm>
            <a:off x="3003125" y="3265796"/>
            <a:ext cx="3142800" cy="32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800"/>
              <a:buNone/>
              <a:defRPr sz="2300">
                <a:solidFill>
                  <a:schemeClr val="accent2"/>
                </a:solidFill>
              </a:defRPr>
            </a:lvl1pPr>
            <a:lvl2pPr lvl="1">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2pPr>
            <a:lvl3pPr lvl="2">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3pPr>
            <a:lvl4pPr lvl="3">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4pPr>
            <a:lvl5pPr lvl="4">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5pPr>
            <a:lvl6pPr lvl="5">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6pPr>
            <a:lvl7pPr lvl="6">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7pPr>
            <a:lvl8pPr lvl="7">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8pPr>
            <a:lvl9pPr lvl="8">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9pPr>
          </a:lstStyle>
          <a:p>
            <a:endParaRPr/>
          </a:p>
        </p:txBody>
      </p:sp>
      <p:sp>
        <p:nvSpPr>
          <p:cNvPr id="159" name="Google Shape;159;p10"/>
          <p:cNvSpPr/>
          <p:nvPr/>
        </p:nvSpPr>
        <p:spPr>
          <a:xfrm rot="5400000">
            <a:off x="4561638" y="2435471"/>
            <a:ext cx="26525" cy="1264205"/>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0"/>
          <p:cNvSpPr/>
          <p:nvPr/>
        </p:nvSpPr>
        <p:spPr>
          <a:xfrm>
            <a:off x="-258882"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0"/>
          <p:cNvSpPr/>
          <p:nvPr/>
        </p:nvSpPr>
        <p:spPr>
          <a:xfrm>
            <a:off x="-179556"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0"/>
          <p:cNvSpPr/>
          <p:nvPr/>
        </p:nvSpPr>
        <p:spPr>
          <a:xfrm>
            <a:off x="-258881"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a:off x="-179555"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
          <p:cNvSpPr/>
          <p:nvPr/>
        </p:nvSpPr>
        <p:spPr>
          <a:xfrm>
            <a:off x="-258881"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a:off x="-179555"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rot="5400000" flipH="1">
            <a:off x="8189694"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rot="5400000" flipH="1">
            <a:off x="75935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rot="5400000" flipH="1">
            <a:off x="76728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rot="5400000">
            <a:off x="515620"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rot="5400000">
            <a:off x="594955"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rot="5400000">
            <a:off x="-118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rot="5400000">
            <a:off x="78155"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rot="5400000">
            <a:off x="81896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0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2"/>
        </a:solidFill>
        <a:effectLst/>
      </p:bgPr>
    </p:bg>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251" name="Google Shape;251;p15"/>
          <p:cNvSpPr txBox="1">
            <a:spLocks noGrp="1"/>
          </p:cNvSpPr>
          <p:nvPr>
            <p:ph type="title" idx="2" hasCustomPrompt="1"/>
          </p:nvPr>
        </p:nvSpPr>
        <p:spPr>
          <a:xfrm>
            <a:off x="814575" y="1502959"/>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2"/>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252" name="Google Shape;252;p15"/>
          <p:cNvSpPr txBox="1">
            <a:spLocks noGrp="1"/>
          </p:cNvSpPr>
          <p:nvPr>
            <p:ph type="subTitle" idx="1"/>
          </p:nvPr>
        </p:nvSpPr>
        <p:spPr>
          <a:xfrm>
            <a:off x="1985925" y="1437209"/>
            <a:ext cx="2524200" cy="337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253" name="Google Shape;253;p15"/>
          <p:cNvSpPr txBox="1">
            <a:spLocks noGrp="1"/>
          </p:cNvSpPr>
          <p:nvPr>
            <p:ph type="subTitle" idx="3"/>
          </p:nvPr>
        </p:nvSpPr>
        <p:spPr>
          <a:xfrm>
            <a:off x="1985925" y="1732484"/>
            <a:ext cx="2285700" cy="6117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254" name="Google Shape;254;p15"/>
          <p:cNvSpPr txBox="1">
            <a:spLocks noGrp="1"/>
          </p:cNvSpPr>
          <p:nvPr>
            <p:ph type="title" idx="4" hasCustomPrompt="1"/>
          </p:nvPr>
        </p:nvSpPr>
        <p:spPr>
          <a:xfrm>
            <a:off x="814575" y="2865034"/>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4"/>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255" name="Google Shape;255;p15"/>
          <p:cNvSpPr txBox="1">
            <a:spLocks noGrp="1"/>
          </p:cNvSpPr>
          <p:nvPr>
            <p:ph type="subTitle" idx="5"/>
          </p:nvPr>
        </p:nvSpPr>
        <p:spPr>
          <a:xfrm>
            <a:off x="1985925" y="2799284"/>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56" name="Google Shape;256;p15"/>
          <p:cNvSpPr txBox="1">
            <a:spLocks noGrp="1"/>
          </p:cNvSpPr>
          <p:nvPr>
            <p:ph type="subTitle" idx="6"/>
          </p:nvPr>
        </p:nvSpPr>
        <p:spPr>
          <a:xfrm>
            <a:off x="1985925" y="3094559"/>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57" name="Google Shape;257;p15"/>
          <p:cNvSpPr txBox="1">
            <a:spLocks noGrp="1"/>
          </p:cNvSpPr>
          <p:nvPr>
            <p:ph type="title" idx="7" hasCustomPrompt="1"/>
          </p:nvPr>
        </p:nvSpPr>
        <p:spPr>
          <a:xfrm>
            <a:off x="4633875" y="1502959"/>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3"/>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258" name="Google Shape;258;p15"/>
          <p:cNvSpPr txBox="1">
            <a:spLocks noGrp="1"/>
          </p:cNvSpPr>
          <p:nvPr>
            <p:ph type="subTitle" idx="8"/>
          </p:nvPr>
        </p:nvSpPr>
        <p:spPr>
          <a:xfrm>
            <a:off x="5805225" y="1437209"/>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59" name="Google Shape;259;p15"/>
          <p:cNvSpPr txBox="1">
            <a:spLocks noGrp="1"/>
          </p:cNvSpPr>
          <p:nvPr>
            <p:ph type="subTitle" idx="9"/>
          </p:nvPr>
        </p:nvSpPr>
        <p:spPr>
          <a:xfrm>
            <a:off x="5805225" y="1732484"/>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0" name="Google Shape;260;p15"/>
          <p:cNvSpPr txBox="1">
            <a:spLocks noGrp="1"/>
          </p:cNvSpPr>
          <p:nvPr>
            <p:ph type="title" idx="13" hasCustomPrompt="1"/>
          </p:nvPr>
        </p:nvSpPr>
        <p:spPr>
          <a:xfrm>
            <a:off x="4633875" y="2865034"/>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5"/>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261" name="Google Shape;261;p15"/>
          <p:cNvSpPr txBox="1">
            <a:spLocks noGrp="1"/>
          </p:cNvSpPr>
          <p:nvPr>
            <p:ph type="subTitle" idx="14"/>
          </p:nvPr>
        </p:nvSpPr>
        <p:spPr>
          <a:xfrm>
            <a:off x="5805225" y="2799284"/>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2" name="Google Shape;262;p15"/>
          <p:cNvSpPr txBox="1">
            <a:spLocks noGrp="1"/>
          </p:cNvSpPr>
          <p:nvPr>
            <p:ph type="subTitle" idx="15"/>
          </p:nvPr>
        </p:nvSpPr>
        <p:spPr>
          <a:xfrm>
            <a:off x="5805225" y="3094559"/>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grpSp>
        <p:nvGrpSpPr>
          <p:cNvPr id="263" name="Google Shape;263;p15"/>
          <p:cNvGrpSpPr/>
          <p:nvPr/>
        </p:nvGrpSpPr>
        <p:grpSpPr>
          <a:xfrm rot="5400000" flipH="1">
            <a:off x="8369867" y="516792"/>
            <a:ext cx="1550412" cy="516832"/>
            <a:chOff x="-1171" y="-257083"/>
            <a:chExt cx="1550412" cy="516832"/>
          </a:xfrm>
        </p:grpSpPr>
        <p:sp>
          <p:nvSpPr>
            <p:cNvPr id="264" name="Google Shape;264;p15"/>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5"/>
          <p:cNvGrpSpPr/>
          <p:nvPr/>
        </p:nvGrpSpPr>
        <p:grpSpPr>
          <a:xfrm rot="5400000" flipH="1">
            <a:off x="-779839" y="4109867"/>
            <a:ext cx="1550412" cy="516832"/>
            <a:chOff x="-1171" y="-257083"/>
            <a:chExt cx="1550412" cy="516832"/>
          </a:xfrm>
        </p:grpSpPr>
        <p:sp>
          <p:nvSpPr>
            <p:cNvPr id="271" name="Google Shape;271;p15"/>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6">
    <p:bg>
      <p:bgPr>
        <a:solidFill>
          <a:schemeClr val="lt2"/>
        </a:solidFill>
        <a:effectLst/>
      </p:bgPr>
    </p:bg>
    <p:spTree>
      <p:nvGrpSpPr>
        <p:cNvPr id="1" name="Shape 348"/>
        <p:cNvGrpSpPr/>
        <p:nvPr/>
      </p:nvGrpSpPr>
      <p:grpSpPr>
        <a:xfrm>
          <a:off x="0" y="0"/>
          <a:ext cx="0" cy="0"/>
          <a:chOff x="0" y="0"/>
          <a:chExt cx="0" cy="0"/>
        </a:xfrm>
      </p:grpSpPr>
      <p:sp>
        <p:nvSpPr>
          <p:cNvPr id="349" name="Google Shape;349;p19"/>
          <p:cNvSpPr txBox="1">
            <a:spLocks noGrp="1"/>
          </p:cNvSpPr>
          <p:nvPr>
            <p:ph type="title"/>
          </p:nvPr>
        </p:nvSpPr>
        <p:spPr>
          <a:xfrm>
            <a:off x="2646000" y="545975"/>
            <a:ext cx="3852000" cy="82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0" name="Google Shape;350;p19"/>
          <p:cNvSpPr txBox="1"/>
          <p:nvPr/>
        </p:nvSpPr>
        <p:spPr>
          <a:xfrm>
            <a:off x="2295600" y="3555150"/>
            <a:ext cx="4552800" cy="572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lang="en" sz="1200" b="1">
                <a:solidFill>
                  <a:schemeClr val="dk2"/>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xmlns="" val="tx"/>
                    </a:ext>
                  </a:extLst>
                </a:hlinkClick>
              </a:rPr>
              <a:t>Slidesgo</a:t>
            </a:r>
            <a:r>
              <a:rPr lang="en" sz="1200">
                <a:solidFill>
                  <a:schemeClr val="dk2"/>
                </a:solidFill>
                <a:latin typeface="Source Sans Pro"/>
                <a:ea typeface="Source Sans Pro"/>
                <a:cs typeface="Source Sans Pro"/>
                <a:sym typeface="Source Sans Pro"/>
              </a:rPr>
              <a:t>, including icons by </a:t>
            </a:r>
            <a:r>
              <a:rPr lang="en" sz="1200" b="1">
                <a:solidFill>
                  <a:schemeClr val="dk2"/>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xmlns="" val="tx"/>
                    </a:ext>
                  </a:extLst>
                </a:hlinkClick>
              </a:rPr>
              <a:t>Flaticon</a:t>
            </a:r>
            <a:r>
              <a:rPr lang="en" sz="1200">
                <a:solidFill>
                  <a:schemeClr val="dk2"/>
                </a:solidFill>
                <a:latin typeface="Source Sans Pro"/>
                <a:ea typeface="Source Sans Pro"/>
                <a:cs typeface="Source Sans Pro"/>
                <a:sym typeface="Source Sans Pro"/>
              </a:rPr>
              <a:t>, and infographics &amp; images by </a:t>
            </a:r>
            <a:r>
              <a:rPr lang="en" sz="1200" b="1">
                <a:solidFill>
                  <a:schemeClr val="dk2"/>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xmlns="" val="tx"/>
                    </a:ext>
                  </a:extLst>
                </a:hlinkClick>
              </a:rPr>
              <a:t>Freepik</a:t>
            </a:r>
            <a:endParaRPr sz="1200" b="1">
              <a:solidFill>
                <a:schemeClr val="dk2"/>
              </a:solidFill>
              <a:latin typeface="Source Sans Pro"/>
              <a:ea typeface="Source Sans Pro"/>
              <a:cs typeface="Source Sans Pro"/>
              <a:sym typeface="Source Sans Pro"/>
            </a:endParaRPr>
          </a:p>
        </p:txBody>
      </p:sp>
      <p:sp>
        <p:nvSpPr>
          <p:cNvPr id="351" name="Google Shape;351;p19"/>
          <p:cNvSpPr txBox="1">
            <a:spLocks noGrp="1"/>
          </p:cNvSpPr>
          <p:nvPr>
            <p:ph type="subTitle" idx="1"/>
          </p:nvPr>
        </p:nvSpPr>
        <p:spPr>
          <a:xfrm>
            <a:off x="3101850" y="2258238"/>
            <a:ext cx="2940300" cy="110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52" name="Google Shape;352;p19"/>
          <p:cNvSpPr/>
          <p:nvPr/>
        </p:nvSpPr>
        <p:spPr>
          <a:xfrm>
            <a:off x="-258882"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179556"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258881"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179555"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258881"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179555"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rot="5400000" flipH="1">
            <a:off x="8189694"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rot="5400000" flipH="1">
            <a:off x="75935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rot="5400000" flipH="1">
            <a:off x="76728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rot="5400000">
            <a:off x="515620"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rot="5400000">
            <a:off x="594955"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rot="5400000">
            <a:off x="-118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rot="5400000">
            <a:off x="78155"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rot="5400000">
            <a:off x="81896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6"/>
        <p:cNvGrpSpPr/>
        <p:nvPr/>
      </p:nvGrpSpPr>
      <p:grpSpPr>
        <a:xfrm>
          <a:off x="0" y="0"/>
          <a:ext cx="0" cy="0"/>
          <a:chOff x="0" y="0"/>
          <a:chExt cx="0" cy="0"/>
        </a:xfrm>
      </p:grpSpPr>
      <p:sp>
        <p:nvSpPr>
          <p:cNvPr id="397" name="Google Shape;397;p22"/>
          <p:cNvSpPr/>
          <p:nvPr/>
        </p:nvSpPr>
        <p:spPr>
          <a:xfrm rot="10800000" flipH="1">
            <a:off x="-258882" y="462867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rot="10800000" flipH="1">
            <a:off x="-179556" y="4708000"/>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rot="10800000" flipH="1">
            <a:off x="-258881" y="411187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rot="10800000" flipH="1">
            <a:off x="-179555" y="4191201"/>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rot="10800000" flipH="1">
            <a:off x="-258881" y="359507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rot="10800000" flipH="1">
            <a:off x="-179555" y="3674401"/>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rot="5400000">
            <a:off x="8189694"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rot="5400000">
            <a:off x="75935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rot="5400000">
            <a:off x="76728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rot="5400000" flipH="1">
            <a:off x="515620" y="-25894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rot="5400000" flipH="1">
            <a:off x="594955" y="-17960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rot="5400000" flipH="1">
            <a:off x="-118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rot="5400000" flipH="1">
            <a:off x="78155" y="-17960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rot="5400000" flipH="1">
            <a:off x="81896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rot="-5400000" flipH="1">
            <a:off x="7595405" y="488764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rot="-5400000" flipH="1">
            <a:off x="7674739" y="496695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Reem Kufi"/>
              <a:buNone/>
              <a:defRPr sz="2800">
                <a:solidFill>
                  <a:schemeClr val="dk2"/>
                </a:solidFill>
                <a:latin typeface="Reem Kufi"/>
                <a:ea typeface="Reem Kufi"/>
                <a:cs typeface="Reem Kufi"/>
                <a:sym typeface="Reem Kufi"/>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8" r:id="rId6"/>
    <p:sldLayoutId id="2147483661" r:id="rId7"/>
    <p:sldLayoutId id="2147483665"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6">
          <p15:clr>
            <a:srgbClr val="EA4335"/>
          </p15:clr>
        </p15:guide>
        <p15:guide id="2" orient="horz" pos="342">
          <p15:clr>
            <a:srgbClr val="EA4335"/>
          </p15:clr>
        </p15:guide>
        <p15:guide id="3" pos="5304">
          <p15:clr>
            <a:srgbClr val="EA4335"/>
          </p15:clr>
        </p15:guide>
        <p15:guide id="4" orient="horz" pos="2898">
          <p15:clr>
            <a:srgbClr val="EA4335"/>
          </p15:clr>
        </p15:guide>
        <p15:guide id="5" pos="2880">
          <p15:clr>
            <a:srgbClr val="EA4335"/>
          </p15:clr>
        </p15:guide>
        <p15:guide id="6" orient="horz" pos="1620">
          <p15:clr>
            <a:srgbClr val="EA4335"/>
          </p15:clr>
        </p15:guide>
        <p15:guide id="7" pos="1668">
          <p15:clr>
            <a:srgbClr val="EA4335"/>
          </p15:clr>
        </p15:guide>
        <p15:guide id="8" pos="409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51"/>
        <p:cNvGrpSpPr/>
        <p:nvPr/>
      </p:nvGrpSpPr>
      <p:grpSpPr>
        <a:xfrm>
          <a:off x="0" y="0"/>
          <a:ext cx="0" cy="0"/>
          <a:chOff x="0" y="0"/>
          <a:chExt cx="0" cy="0"/>
        </a:xfrm>
      </p:grpSpPr>
      <p:sp>
        <p:nvSpPr>
          <p:cNvPr id="452" name="Google Shape;452;p26"/>
          <p:cNvSpPr txBox="1">
            <a:spLocks noGrp="1"/>
          </p:cNvSpPr>
          <p:nvPr>
            <p:ph type="ctrTitle"/>
          </p:nvPr>
        </p:nvSpPr>
        <p:spPr>
          <a:xfrm>
            <a:off x="137504" y="1254583"/>
            <a:ext cx="8951494" cy="6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Object-        riented Software Design</a:t>
            </a:r>
            <a:r>
              <a:rPr lang="en" sz="3200" dirty="0">
                <a:solidFill>
                  <a:schemeClr val="lt2"/>
                </a:solidFill>
              </a:rPr>
              <a:t> </a:t>
            </a:r>
            <a:endParaRPr sz="3200" dirty="0"/>
          </a:p>
        </p:txBody>
      </p:sp>
      <p:sp>
        <p:nvSpPr>
          <p:cNvPr id="453" name="Google Shape;453;p26"/>
          <p:cNvSpPr txBox="1">
            <a:spLocks noGrp="1"/>
          </p:cNvSpPr>
          <p:nvPr>
            <p:ph type="subTitle" idx="1"/>
          </p:nvPr>
        </p:nvSpPr>
        <p:spPr>
          <a:xfrm>
            <a:off x="1146359" y="118203"/>
            <a:ext cx="6670729" cy="295200"/>
          </a:xfrm>
          <a:prstGeom prst="rect">
            <a:avLst/>
          </a:prstGeom>
        </p:spPr>
        <p:txBody>
          <a:bodyPr spcFirstLastPara="1" wrap="square" lIns="91425" tIns="91425" rIns="91425" bIns="91425" anchor="ctr" anchorCtr="0">
            <a:noAutofit/>
          </a:bodyPr>
          <a:lstStyle/>
          <a:p>
            <a:pPr marL="0" lvl="0" indent="0"/>
            <a:r>
              <a:rPr lang="en-US" dirty="0"/>
              <a:t>HO CHI MINH CITY UNIVERSITY OF TECHNOLOGY AND EDUCATION</a:t>
            </a:r>
          </a:p>
        </p:txBody>
      </p:sp>
      <p:grpSp>
        <p:nvGrpSpPr>
          <p:cNvPr id="454" name="Google Shape;454;p26"/>
          <p:cNvGrpSpPr/>
          <p:nvPr/>
        </p:nvGrpSpPr>
        <p:grpSpPr>
          <a:xfrm>
            <a:off x="3203841" y="1444982"/>
            <a:ext cx="288756" cy="278901"/>
            <a:chOff x="8420100" y="0"/>
            <a:chExt cx="702025" cy="702000"/>
          </a:xfrm>
        </p:grpSpPr>
        <p:sp>
          <p:nvSpPr>
            <p:cNvPr id="455" name="Google Shape;455;p26"/>
            <p:cNvSpPr/>
            <p:nvPr/>
          </p:nvSpPr>
          <p:spPr>
            <a:xfrm>
              <a:off x="8420100" y="0"/>
              <a:ext cx="702025" cy="702000"/>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8527850" y="107750"/>
              <a:ext cx="486500" cy="486500"/>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p:cNvSpPr txBox="1">
            <a:spLocks noChangeArrowheads="1"/>
          </p:cNvSpPr>
          <p:nvPr/>
        </p:nvSpPr>
        <p:spPr bwMode="auto">
          <a:xfrm>
            <a:off x="1049160" y="413403"/>
            <a:ext cx="72417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6400">
                <a:solidFill>
                  <a:srgbClr val="000000"/>
                </a:solidFill>
                <a:latin typeface="Arial" panose="020B0604020202020204" pitchFamily="34" charset="0"/>
              </a:defRPr>
            </a:lvl1pPr>
            <a:lvl2pPr marL="1485900" indent="-571500">
              <a:spcBef>
                <a:spcPct val="20000"/>
              </a:spcBef>
              <a:buChar char="–"/>
              <a:defRPr sz="5600">
                <a:solidFill>
                  <a:srgbClr val="000000"/>
                </a:solidFill>
                <a:latin typeface="Arial" panose="020B0604020202020204" pitchFamily="34" charset="0"/>
              </a:defRPr>
            </a:lvl2pPr>
            <a:lvl3pPr marL="2286000" indent="-457200">
              <a:spcBef>
                <a:spcPct val="20000"/>
              </a:spcBef>
              <a:buChar char="•"/>
              <a:defRPr sz="4800">
                <a:solidFill>
                  <a:srgbClr val="000000"/>
                </a:solidFill>
                <a:latin typeface="Arial" panose="020B0604020202020204" pitchFamily="34" charset="0"/>
              </a:defRPr>
            </a:lvl3pPr>
            <a:lvl4pPr marL="3200400" indent="-457200">
              <a:spcBef>
                <a:spcPct val="20000"/>
              </a:spcBef>
              <a:buChar char="–"/>
              <a:defRPr sz="4000">
                <a:solidFill>
                  <a:srgbClr val="000000"/>
                </a:solidFill>
                <a:latin typeface="Arial" panose="020B0604020202020204" pitchFamily="34" charset="0"/>
              </a:defRPr>
            </a:lvl4pPr>
            <a:lvl5pPr marL="4114800" indent="-457200">
              <a:spcBef>
                <a:spcPct val="20000"/>
              </a:spcBef>
              <a:buChar char="»"/>
              <a:defRPr sz="4000">
                <a:solidFill>
                  <a:srgbClr val="000000"/>
                </a:solidFill>
                <a:latin typeface="Arial" panose="020B0604020202020204" pitchFamily="34" charset="0"/>
              </a:defRPr>
            </a:lvl5pPr>
            <a:lvl6pPr marL="4572000" indent="-457200" eaLnBrk="0" fontAlgn="base" hangingPunct="0">
              <a:spcBef>
                <a:spcPct val="20000"/>
              </a:spcBef>
              <a:spcAft>
                <a:spcPct val="0"/>
              </a:spcAft>
              <a:buChar char="»"/>
              <a:defRPr sz="4000">
                <a:solidFill>
                  <a:srgbClr val="000000"/>
                </a:solidFill>
                <a:latin typeface="Arial" panose="020B0604020202020204" pitchFamily="34" charset="0"/>
              </a:defRPr>
            </a:lvl6pPr>
            <a:lvl7pPr marL="5029200" indent="-457200" eaLnBrk="0" fontAlgn="base" hangingPunct="0">
              <a:spcBef>
                <a:spcPct val="20000"/>
              </a:spcBef>
              <a:spcAft>
                <a:spcPct val="0"/>
              </a:spcAft>
              <a:buChar char="»"/>
              <a:defRPr sz="4000">
                <a:solidFill>
                  <a:srgbClr val="000000"/>
                </a:solidFill>
                <a:latin typeface="Arial" panose="020B0604020202020204" pitchFamily="34" charset="0"/>
              </a:defRPr>
            </a:lvl7pPr>
            <a:lvl8pPr marL="5486400" indent="-457200" eaLnBrk="0" fontAlgn="base" hangingPunct="0">
              <a:spcBef>
                <a:spcPct val="20000"/>
              </a:spcBef>
              <a:spcAft>
                <a:spcPct val="0"/>
              </a:spcAft>
              <a:buChar char="»"/>
              <a:defRPr sz="4000">
                <a:solidFill>
                  <a:srgbClr val="000000"/>
                </a:solidFill>
                <a:latin typeface="Arial" panose="020B0604020202020204" pitchFamily="34" charset="0"/>
              </a:defRPr>
            </a:lvl8pPr>
            <a:lvl9pPr marL="5943600" indent="-457200" eaLnBrk="0" fontAlgn="base" hangingPunct="0">
              <a:spcBef>
                <a:spcPct val="20000"/>
              </a:spcBef>
              <a:spcAft>
                <a:spcPct val="0"/>
              </a:spcAft>
              <a:buChar char="»"/>
              <a:defRPr sz="4000">
                <a:solidFill>
                  <a:srgbClr val="000000"/>
                </a:solidFill>
                <a:latin typeface="Arial" panose="020B0604020202020204" pitchFamily="34" charset="0"/>
              </a:defRPr>
            </a:lvl9pPr>
          </a:lstStyle>
          <a:p>
            <a:pPr algn="ctr">
              <a:spcBef>
                <a:spcPct val="0"/>
              </a:spcBef>
              <a:buFontTx/>
              <a:buNone/>
            </a:pPr>
            <a:r>
              <a:rPr lang="en-US" altLang="en-US" sz="1800" b="1" dirty="0">
                <a:solidFill>
                  <a:schemeClr val="accent3">
                    <a:lumMod val="75000"/>
                  </a:schemeClr>
                </a:solidFill>
                <a:latin typeface="Source Sans Pro" panose="020B0604020202020204" charset="0"/>
                <a:cs typeface="Times New Roman" panose="02020603050405020304" pitchFamily="18" charset="0"/>
              </a:rPr>
              <a:t>FACULTY FOR HIGH QUALITY TRAINING</a:t>
            </a:r>
          </a:p>
        </p:txBody>
      </p:sp>
      <p:sp>
        <p:nvSpPr>
          <p:cNvPr id="10" name="Google Shape;489;p29"/>
          <p:cNvSpPr txBox="1">
            <a:spLocks/>
          </p:cNvSpPr>
          <p:nvPr/>
        </p:nvSpPr>
        <p:spPr>
          <a:xfrm>
            <a:off x="68752" y="2248495"/>
            <a:ext cx="9088998" cy="1264726"/>
          </a:xfrm>
          <a:prstGeom prst="rect">
            <a:avLst/>
          </a:prstGeom>
        </p:spPr>
        <p:txBody>
          <a:bodyPr spcFirstLastPara="1" wrap="square" lIns="91425" tIns="91425" rIns="8377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accent1">
                    <a:lumMod val="75000"/>
                  </a:schemeClr>
                </a:solidFill>
                <a:latin typeface="Reem Kufi" panose="020B0604020202020204"/>
              </a:rPr>
              <a:t>NUTRITION MANAGE </a:t>
            </a:r>
          </a:p>
          <a:p>
            <a:pPr algn="ctr"/>
            <a:r>
              <a:rPr lang="en-US" sz="3600" dirty="0">
                <a:solidFill>
                  <a:schemeClr val="accent1">
                    <a:lumMod val="75000"/>
                  </a:schemeClr>
                </a:solidFill>
                <a:latin typeface="Reem Kufi" panose="020B0604020202020204"/>
              </a:rPr>
              <a:t>SOFTWARE</a:t>
            </a:r>
          </a:p>
        </p:txBody>
      </p:sp>
      <p:sp>
        <p:nvSpPr>
          <p:cNvPr id="12" name="Google Shape;453;p26"/>
          <p:cNvSpPr txBox="1">
            <a:spLocks/>
          </p:cNvSpPr>
          <p:nvPr/>
        </p:nvSpPr>
        <p:spPr>
          <a:xfrm>
            <a:off x="2418269" y="4210085"/>
            <a:ext cx="6670729" cy="29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r>
              <a:rPr lang="en-US" dirty="0"/>
              <a:t>LECTURER: HUYNH XUAN PHUNG</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942151" y="915482"/>
            <a:ext cx="3513649" cy="3477856"/>
          </a:xfrm>
          <a:prstGeom prst="rect">
            <a:avLst/>
          </a:prstGeom>
        </p:spPr>
      </p:pic>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REGISTER / LOGIN</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UNREGISTER</a:t>
            </a:r>
            <a:endParaRPr dirty="0"/>
          </a:p>
        </p:txBody>
      </p:sp>
      <p:pic>
        <p:nvPicPr>
          <p:cNvPr id="2" name="Picture 1"/>
          <p:cNvPicPr>
            <a:picLocks noChangeAspect="1"/>
          </p:cNvPicPr>
          <p:nvPr/>
        </p:nvPicPr>
        <p:blipFill>
          <a:blip r:embed="rId3"/>
          <a:stretch>
            <a:fillRect/>
          </a:stretch>
        </p:blipFill>
        <p:spPr>
          <a:xfrm>
            <a:off x="1923129" y="1151742"/>
            <a:ext cx="5496692" cy="2991267"/>
          </a:xfrm>
          <a:prstGeom prst="rect">
            <a:avLst/>
          </a:prstGeom>
        </p:spPr>
      </p:pic>
    </p:spTree>
    <p:extLst>
      <p:ext uri="{BB962C8B-B14F-4D97-AF65-F5344CB8AC3E}">
        <p14:creationId xmlns:p14="http://schemas.microsoft.com/office/powerpoint/2010/main" val="27186833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SET THE GOAL WANT TO ACHIEVE</a:t>
            </a:r>
            <a:endParaRPr dirty="0"/>
          </a:p>
        </p:txBody>
      </p:sp>
      <p:pic>
        <p:nvPicPr>
          <p:cNvPr id="2" name="Picture 1"/>
          <p:cNvPicPr>
            <a:picLocks noChangeAspect="1"/>
          </p:cNvPicPr>
          <p:nvPr/>
        </p:nvPicPr>
        <p:blipFill>
          <a:blip r:embed="rId3"/>
          <a:stretch>
            <a:fillRect/>
          </a:stretch>
        </p:blipFill>
        <p:spPr>
          <a:xfrm>
            <a:off x="1948980" y="1240582"/>
            <a:ext cx="5534797" cy="3019846"/>
          </a:xfrm>
          <a:prstGeom prst="rect">
            <a:avLst/>
          </a:prstGeom>
        </p:spPr>
      </p:pic>
    </p:spTree>
    <p:extLst>
      <p:ext uri="{BB962C8B-B14F-4D97-AF65-F5344CB8AC3E}">
        <p14:creationId xmlns:p14="http://schemas.microsoft.com/office/powerpoint/2010/main" val="318193363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SET A REMIDER SCHEDULE</a:t>
            </a:r>
            <a:endParaRPr dirty="0"/>
          </a:p>
        </p:txBody>
      </p:sp>
      <p:pic>
        <p:nvPicPr>
          <p:cNvPr id="2" name="Picture 1"/>
          <p:cNvPicPr>
            <a:picLocks noChangeAspect="1"/>
          </p:cNvPicPr>
          <p:nvPr/>
        </p:nvPicPr>
        <p:blipFill>
          <a:blip r:embed="rId3"/>
          <a:stretch>
            <a:fillRect/>
          </a:stretch>
        </p:blipFill>
        <p:spPr>
          <a:xfrm>
            <a:off x="1868126" y="1277697"/>
            <a:ext cx="5496692" cy="2753109"/>
          </a:xfrm>
          <a:prstGeom prst="rect">
            <a:avLst/>
          </a:prstGeom>
        </p:spPr>
      </p:pic>
    </p:spTree>
    <p:extLst>
      <p:ext uri="{BB962C8B-B14F-4D97-AF65-F5344CB8AC3E}">
        <p14:creationId xmlns:p14="http://schemas.microsoft.com/office/powerpoint/2010/main" val="23645557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MANAGE INFORMATION</a:t>
            </a:r>
            <a:endParaRPr dirty="0"/>
          </a:p>
        </p:txBody>
      </p:sp>
      <p:pic>
        <p:nvPicPr>
          <p:cNvPr id="2" name="Picture 1"/>
          <p:cNvPicPr>
            <a:picLocks noChangeAspect="1"/>
          </p:cNvPicPr>
          <p:nvPr/>
        </p:nvPicPr>
        <p:blipFill>
          <a:blip r:embed="rId3"/>
          <a:stretch>
            <a:fillRect/>
          </a:stretch>
        </p:blipFill>
        <p:spPr>
          <a:xfrm>
            <a:off x="1908807" y="993526"/>
            <a:ext cx="5477639" cy="3238952"/>
          </a:xfrm>
          <a:prstGeom prst="rect">
            <a:avLst/>
          </a:prstGeom>
        </p:spPr>
      </p:pic>
    </p:spTree>
    <p:extLst>
      <p:ext uri="{BB962C8B-B14F-4D97-AF65-F5344CB8AC3E}">
        <p14:creationId xmlns:p14="http://schemas.microsoft.com/office/powerpoint/2010/main" val="65096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ADD DATA</a:t>
            </a:r>
            <a:endParaRPr dirty="0"/>
          </a:p>
        </p:txBody>
      </p:sp>
      <p:graphicFrame>
        <p:nvGraphicFramePr>
          <p:cNvPr id="9" name="Table 8">
            <a:extLst>
              <a:ext uri="{FF2B5EF4-FFF2-40B4-BE49-F238E27FC236}">
                <a16:creationId xmlns:a16="http://schemas.microsoft.com/office/drawing/2014/main" id="{21DD8A37-BF36-4784-9845-0F5940580476}"/>
              </a:ext>
            </a:extLst>
          </p:cNvPr>
          <p:cNvGraphicFramePr>
            <a:graphicFrameLocks noGrp="1"/>
          </p:cNvGraphicFramePr>
          <p:nvPr>
            <p:extLst>
              <p:ext uri="{D42A27DB-BD31-4B8C-83A1-F6EECF244321}">
                <p14:modId xmlns:p14="http://schemas.microsoft.com/office/powerpoint/2010/main" val="4189608840"/>
              </p:ext>
            </p:extLst>
          </p:nvPr>
        </p:nvGraphicFramePr>
        <p:xfrm>
          <a:off x="792334" y="1025621"/>
          <a:ext cx="7796777" cy="3097923"/>
        </p:xfrm>
        <a:graphic>
          <a:graphicData uri="http://schemas.openxmlformats.org/drawingml/2006/table">
            <a:tbl>
              <a:tblPr firstRow="1" firstCol="1" bandRow="1"/>
              <a:tblGrid>
                <a:gridCol w="1488907">
                  <a:extLst>
                    <a:ext uri="{9D8B030D-6E8A-4147-A177-3AD203B41FA5}">
                      <a16:colId xmlns:a16="http://schemas.microsoft.com/office/drawing/2014/main" val="1069005727"/>
                    </a:ext>
                  </a:extLst>
                </a:gridCol>
                <a:gridCol w="6307870">
                  <a:extLst>
                    <a:ext uri="{9D8B030D-6E8A-4147-A177-3AD203B41FA5}">
                      <a16:colId xmlns:a16="http://schemas.microsoft.com/office/drawing/2014/main" val="1215817737"/>
                    </a:ext>
                  </a:extLst>
                </a:gridCol>
              </a:tblGrid>
              <a:tr h="343024">
                <a:tc gridSpan="2">
                  <a:txBody>
                    <a:bodyPr/>
                    <a:lstStyle/>
                    <a:p>
                      <a:pPr>
                        <a:lnSpc>
                          <a:spcPct val="107000"/>
                        </a:lnSpc>
                        <a:spcAft>
                          <a:spcPts val="800"/>
                        </a:spcAft>
                      </a:pPr>
                      <a:r>
                        <a:rPr lang="en-US" sz="1400" b="1" dirty="0">
                          <a:effectLst/>
                          <a:latin typeface="Arial" panose="020B0604020202020204" pitchFamily="34" charset="0"/>
                          <a:ea typeface="Calibri" panose="020F0502020204030204" pitchFamily="34" charset="0"/>
                          <a:cs typeface="Times New Roman" panose="02020603050405020304" pitchFamily="18" charset="0"/>
                        </a:rPr>
                        <a:t>Add data</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2010793667"/>
                  </a:ext>
                </a:extLst>
              </a:tr>
              <a:tr h="343024">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Actors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User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5585060"/>
                  </a:ext>
                </a:extLst>
              </a:tr>
              <a:tr h="671668">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Description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Users add food consumed and activities during the day, the system will calculate the total kcal intake and consumption in the day.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690450"/>
                  </a:ext>
                </a:extLst>
              </a:tr>
              <a:tr h="343024">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Data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The data will be picked up from the user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1664644"/>
                  </a:ext>
                </a:extLst>
              </a:tr>
              <a:tr h="343024">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Stimulus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The interface to choose activities user do during the day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2731947"/>
                  </a:ext>
                </a:extLst>
              </a:tr>
              <a:tr h="343024">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Response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The total kcal of each activity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3352489"/>
                  </a:ext>
                </a:extLst>
              </a:tr>
              <a:tr h="711135">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Comments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List all the activities they do during the day. Show the correct activities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415580"/>
                  </a:ext>
                </a:extLst>
              </a:tr>
            </a:tbl>
          </a:graphicData>
        </a:graphic>
      </p:graphicFrame>
    </p:spTree>
    <p:extLst>
      <p:ext uri="{BB962C8B-B14F-4D97-AF65-F5344CB8AC3E}">
        <p14:creationId xmlns:p14="http://schemas.microsoft.com/office/powerpoint/2010/main" val="234183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ELIMINATE UNWANTED FOODS</a:t>
            </a:r>
            <a:endParaRPr dirty="0"/>
          </a:p>
        </p:txBody>
      </p:sp>
      <p:graphicFrame>
        <p:nvGraphicFramePr>
          <p:cNvPr id="2" name="Table 1">
            <a:extLst>
              <a:ext uri="{FF2B5EF4-FFF2-40B4-BE49-F238E27FC236}">
                <a16:creationId xmlns:a16="http://schemas.microsoft.com/office/drawing/2014/main" id="{B8687918-A505-4320-9BDB-F13BC78BC888}"/>
              </a:ext>
            </a:extLst>
          </p:cNvPr>
          <p:cNvGraphicFramePr>
            <a:graphicFrameLocks noGrp="1"/>
          </p:cNvGraphicFramePr>
          <p:nvPr>
            <p:extLst>
              <p:ext uri="{D42A27DB-BD31-4B8C-83A1-F6EECF244321}">
                <p14:modId xmlns:p14="http://schemas.microsoft.com/office/powerpoint/2010/main" val="814590873"/>
              </p:ext>
            </p:extLst>
          </p:nvPr>
        </p:nvGraphicFramePr>
        <p:xfrm>
          <a:off x="931642" y="1354113"/>
          <a:ext cx="7218414" cy="2964731"/>
        </p:xfrm>
        <a:graphic>
          <a:graphicData uri="http://schemas.openxmlformats.org/drawingml/2006/table">
            <a:tbl>
              <a:tblPr firstRow="1" firstCol="1" bandRow="1"/>
              <a:tblGrid>
                <a:gridCol w="1493745">
                  <a:extLst>
                    <a:ext uri="{9D8B030D-6E8A-4147-A177-3AD203B41FA5}">
                      <a16:colId xmlns:a16="http://schemas.microsoft.com/office/drawing/2014/main" val="4074819957"/>
                    </a:ext>
                  </a:extLst>
                </a:gridCol>
                <a:gridCol w="5724669">
                  <a:extLst>
                    <a:ext uri="{9D8B030D-6E8A-4147-A177-3AD203B41FA5}">
                      <a16:colId xmlns:a16="http://schemas.microsoft.com/office/drawing/2014/main" val="3554587082"/>
                    </a:ext>
                  </a:extLst>
                </a:gridCol>
              </a:tblGrid>
              <a:tr h="423533">
                <a:tc gridSpan="2">
                  <a:txBody>
                    <a:bodyPr/>
                    <a:lstStyle/>
                    <a:p>
                      <a:pPr algn="ctr">
                        <a:lnSpc>
                          <a:spcPct val="107000"/>
                        </a:lnSpc>
                        <a:spcAft>
                          <a:spcPts val="800"/>
                        </a:spcAft>
                      </a:pPr>
                      <a:r>
                        <a:rPr lang="en-US" sz="1400" b="1">
                          <a:effectLst/>
                          <a:latin typeface="Arial" panose="020B0604020202020204" pitchFamily="34" charset="0"/>
                          <a:ea typeface="Calibri" panose="020F0502020204030204" pitchFamily="34" charset="0"/>
                          <a:cs typeface="Times New Roman" panose="02020603050405020304" pitchFamily="18" charset="0"/>
                        </a:rPr>
                        <a:t>Eliminate unwantes foods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329299734"/>
                  </a:ext>
                </a:extLst>
              </a:tr>
              <a:tr h="423533">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Actors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User, system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3468459"/>
                  </a:ext>
                </a:extLst>
              </a:tr>
              <a:tr h="423533">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Description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Lists foods and activities the user has to eliminate during the process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1719227"/>
                  </a:ext>
                </a:extLst>
              </a:tr>
              <a:tr h="423533">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Data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The list from the system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987267"/>
                  </a:ext>
                </a:extLst>
              </a:tr>
              <a:tr h="423533">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Stimulus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List of excluded activities and foods, not good for the user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236354"/>
                  </a:ext>
                </a:extLst>
              </a:tr>
              <a:tr h="423533">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Response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The list of things we should avoid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1442412"/>
                  </a:ext>
                </a:extLst>
              </a:tr>
              <a:tr h="423533">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Comments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Do not eat and operate the things listed on the list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522682"/>
                  </a:ext>
                </a:extLst>
              </a:tr>
            </a:tbl>
          </a:graphicData>
        </a:graphic>
      </p:graphicFrame>
    </p:spTree>
    <p:extLst>
      <p:ext uri="{BB962C8B-B14F-4D97-AF65-F5344CB8AC3E}">
        <p14:creationId xmlns:p14="http://schemas.microsoft.com/office/powerpoint/2010/main" val="373350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WARN THE USER WHEN PERFORMING THE WRONG PURPOSE</a:t>
            </a:r>
            <a:endParaRPr sz="2000" dirty="0"/>
          </a:p>
        </p:txBody>
      </p:sp>
      <p:graphicFrame>
        <p:nvGraphicFramePr>
          <p:cNvPr id="4" name="Table 3">
            <a:extLst>
              <a:ext uri="{FF2B5EF4-FFF2-40B4-BE49-F238E27FC236}">
                <a16:creationId xmlns:a16="http://schemas.microsoft.com/office/drawing/2014/main" id="{4B9F2B8E-7189-45FF-88A7-BC2D8135D511}"/>
              </a:ext>
            </a:extLst>
          </p:cNvPr>
          <p:cNvGraphicFramePr>
            <a:graphicFrameLocks noGrp="1"/>
          </p:cNvGraphicFramePr>
          <p:nvPr>
            <p:extLst>
              <p:ext uri="{D42A27DB-BD31-4B8C-83A1-F6EECF244321}">
                <p14:modId xmlns:p14="http://schemas.microsoft.com/office/powerpoint/2010/main" val="3093957409"/>
              </p:ext>
            </p:extLst>
          </p:nvPr>
        </p:nvGraphicFramePr>
        <p:xfrm>
          <a:off x="1111250" y="1306569"/>
          <a:ext cx="7297263" cy="2853400"/>
        </p:xfrm>
        <a:graphic>
          <a:graphicData uri="http://schemas.openxmlformats.org/drawingml/2006/table">
            <a:tbl>
              <a:tblPr firstRow="1" firstCol="1" bandRow="1"/>
              <a:tblGrid>
                <a:gridCol w="1393517">
                  <a:extLst>
                    <a:ext uri="{9D8B030D-6E8A-4147-A177-3AD203B41FA5}">
                      <a16:colId xmlns:a16="http://schemas.microsoft.com/office/drawing/2014/main" val="4058029237"/>
                    </a:ext>
                  </a:extLst>
                </a:gridCol>
                <a:gridCol w="5903746">
                  <a:extLst>
                    <a:ext uri="{9D8B030D-6E8A-4147-A177-3AD203B41FA5}">
                      <a16:colId xmlns:a16="http://schemas.microsoft.com/office/drawing/2014/main" val="284604268"/>
                    </a:ext>
                  </a:extLst>
                </a:gridCol>
              </a:tblGrid>
              <a:tr h="311974">
                <a:tc gridSpan="2">
                  <a:txBody>
                    <a:bodyPr/>
                    <a:lstStyle/>
                    <a:p>
                      <a:pPr algn="ctr">
                        <a:lnSpc>
                          <a:spcPct val="107000"/>
                        </a:lnSpc>
                        <a:spcAft>
                          <a:spcPts val="800"/>
                        </a:spcAft>
                      </a:pPr>
                      <a:r>
                        <a:rPr lang="en-US" sz="1400" b="1">
                          <a:effectLst/>
                          <a:latin typeface="Arial" panose="020B0604020202020204" pitchFamily="34" charset="0"/>
                          <a:ea typeface="Calibri" panose="020F0502020204030204" pitchFamily="34" charset="0"/>
                          <a:cs typeface="Times New Roman" panose="02020603050405020304" pitchFamily="18" charset="0"/>
                        </a:rPr>
                        <a:t>Warn the user when performing the wrong purpose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2980765898"/>
                  </a:ext>
                </a:extLst>
              </a:tr>
              <a:tr h="311974">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Actors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User, System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0630430"/>
                  </a:ext>
                </a:extLst>
              </a:tr>
              <a:tr h="646765">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Description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If the amount of kcal is less than or exceeds the target, the system will notify the user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2932637"/>
                  </a:ext>
                </a:extLst>
              </a:tr>
              <a:tr h="311974">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Data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A notification from the system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8355558"/>
                  </a:ext>
                </a:extLst>
              </a:tr>
              <a:tr h="311974">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Stimulus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Notifications that remind users to eat and stay on schedule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19889"/>
                  </a:ext>
                </a:extLst>
              </a:tr>
              <a:tr h="646765">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Response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Notifications are sent when a user is eating and drinking not on schedule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217181"/>
                  </a:ext>
                </a:extLst>
              </a:tr>
              <a:tr h="311974">
                <a:tc>
                  <a:txBody>
                    <a:bodyPr/>
                    <a:lstStyle/>
                    <a:p>
                      <a:pPr algn="ct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Comments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Read the notice and comply with the request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2462218"/>
                  </a:ext>
                </a:extLst>
              </a:tr>
            </a:tbl>
          </a:graphicData>
        </a:graphic>
      </p:graphicFrame>
      <p:sp>
        <p:nvSpPr>
          <p:cNvPr id="6" name="Rectangle 1">
            <a:extLst>
              <a:ext uri="{FF2B5EF4-FFF2-40B4-BE49-F238E27FC236}">
                <a16:creationId xmlns:a16="http://schemas.microsoft.com/office/drawing/2014/main" id="{55E07C97-DA83-4693-A127-C99297E8DA43}"/>
              </a:ext>
            </a:extLst>
          </p:cNvPr>
          <p:cNvSpPr>
            <a:spLocks noChangeArrowheads="1"/>
          </p:cNvSpPr>
          <p:nvPr/>
        </p:nvSpPr>
        <p:spPr bwMode="auto">
          <a:xfrm>
            <a:off x="1111250" y="1911004"/>
            <a:ext cx="118387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6460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69" y="323821"/>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INPUT INFORMATION OF FOOD</a:t>
            </a:r>
            <a:endParaRPr sz="2000" dirty="0"/>
          </a:p>
        </p:txBody>
      </p:sp>
      <p:sp>
        <p:nvSpPr>
          <p:cNvPr id="6" name="Rectangle 1">
            <a:extLst>
              <a:ext uri="{FF2B5EF4-FFF2-40B4-BE49-F238E27FC236}">
                <a16:creationId xmlns:a16="http://schemas.microsoft.com/office/drawing/2014/main" id="{55E07C97-DA83-4693-A127-C99297E8DA43}"/>
              </a:ext>
            </a:extLst>
          </p:cNvPr>
          <p:cNvSpPr>
            <a:spLocks noChangeArrowheads="1"/>
          </p:cNvSpPr>
          <p:nvPr/>
        </p:nvSpPr>
        <p:spPr bwMode="auto">
          <a:xfrm>
            <a:off x="1111250" y="1911004"/>
            <a:ext cx="118387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6D70173D-C8F8-40AA-8BD2-D51095094518}"/>
              </a:ext>
            </a:extLst>
          </p:cNvPr>
          <p:cNvGraphicFramePr>
            <a:graphicFrameLocks noGrp="1"/>
          </p:cNvGraphicFramePr>
          <p:nvPr>
            <p:extLst>
              <p:ext uri="{D42A27DB-BD31-4B8C-83A1-F6EECF244321}">
                <p14:modId xmlns:p14="http://schemas.microsoft.com/office/powerpoint/2010/main" val="2785771621"/>
              </p:ext>
            </p:extLst>
          </p:nvPr>
        </p:nvGraphicFramePr>
        <p:xfrm>
          <a:off x="1004252" y="1271954"/>
          <a:ext cx="7136131" cy="2718436"/>
        </p:xfrm>
        <a:graphic>
          <a:graphicData uri="http://schemas.openxmlformats.org/drawingml/2006/table">
            <a:tbl>
              <a:tblPr firstRow="1" firstCol="1" bandRow="1"/>
              <a:tblGrid>
                <a:gridCol w="2548105">
                  <a:extLst>
                    <a:ext uri="{9D8B030D-6E8A-4147-A177-3AD203B41FA5}">
                      <a16:colId xmlns:a16="http://schemas.microsoft.com/office/drawing/2014/main" val="3465820551"/>
                    </a:ext>
                  </a:extLst>
                </a:gridCol>
                <a:gridCol w="4588026">
                  <a:extLst>
                    <a:ext uri="{9D8B030D-6E8A-4147-A177-3AD203B41FA5}">
                      <a16:colId xmlns:a16="http://schemas.microsoft.com/office/drawing/2014/main" val="2595112096"/>
                    </a:ext>
                  </a:extLst>
                </a:gridCol>
              </a:tblGrid>
              <a:tr h="455986">
                <a:tc gridSpan="2">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I</a:t>
                      </a:r>
                      <a:r>
                        <a:rPr lang="en-US"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nput information of food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2543034184"/>
                  </a:ext>
                </a:extLst>
              </a:tr>
              <a:tr h="455986">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Actors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System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6917591"/>
                  </a:ext>
                </a:extLst>
              </a:tr>
              <a:tr h="455986">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Provide and synchronize images in the system and help improve user satisfaction, help users distinguish foods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574013"/>
                  </a:ext>
                </a:extLst>
              </a:tr>
              <a:tr h="438506">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Data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photos that the system supports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490404"/>
                  </a:ext>
                </a:extLst>
              </a:tr>
              <a:tr h="455986">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Respone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increase the accessibility of users and help the system become complete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785213"/>
                  </a:ext>
                </a:extLst>
              </a:tr>
              <a:tr h="455986">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Comments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Images need regular updating and diversification of options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431831"/>
                  </a:ext>
                </a:extLst>
              </a:tr>
            </a:tbl>
          </a:graphicData>
        </a:graphic>
      </p:graphicFrame>
      <p:sp>
        <p:nvSpPr>
          <p:cNvPr id="9" name="Rectangle 1">
            <a:extLst>
              <a:ext uri="{FF2B5EF4-FFF2-40B4-BE49-F238E27FC236}">
                <a16:creationId xmlns:a16="http://schemas.microsoft.com/office/drawing/2014/main" id="{8579FBD6-F545-4771-B201-C72686EEC04B}"/>
              </a:ext>
            </a:extLst>
          </p:cNvPr>
          <p:cNvSpPr>
            <a:spLocks noChangeArrowheads="1"/>
          </p:cNvSpPr>
          <p:nvPr/>
        </p:nvSpPr>
        <p:spPr bwMode="auto">
          <a:xfrm>
            <a:off x="1004252" y="1997076"/>
            <a:ext cx="115060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1168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69" y="323821"/>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CHANGE THE USER INTERFACE</a:t>
            </a:r>
            <a:endParaRPr sz="2000" dirty="0"/>
          </a:p>
        </p:txBody>
      </p:sp>
      <p:sp>
        <p:nvSpPr>
          <p:cNvPr id="6" name="Rectangle 1">
            <a:extLst>
              <a:ext uri="{FF2B5EF4-FFF2-40B4-BE49-F238E27FC236}">
                <a16:creationId xmlns:a16="http://schemas.microsoft.com/office/drawing/2014/main" id="{55E07C97-DA83-4693-A127-C99297E8DA43}"/>
              </a:ext>
            </a:extLst>
          </p:cNvPr>
          <p:cNvSpPr>
            <a:spLocks noChangeArrowheads="1"/>
          </p:cNvSpPr>
          <p:nvPr/>
        </p:nvSpPr>
        <p:spPr bwMode="auto">
          <a:xfrm>
            <a:off x="1111250" y="1911004"/>
            <a:ext cx="118387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1">
            <a:extLst>
              <a:ext uri="{FF2B5EF4-FFF2-40B4-BE49-F238E27FC236}">
                <a16:creationId xmlns:a16="http://schemas.microsoft.com/office/drawing/2014/main" id="{8579FBD6-F545-4771-B201-C72686EEC04B}"/>
              </a:ext>
            </a:extLst>
          </p:cNvPr>
          <p:cNvSpPr>
            <a:spLocks noChangeArrowheads="1"/>
          </p:cNvSpPr>
          <p:nvPr/>
        </p:nvSpPr>
        <p:spPr bwMode="auto">
          <a:xfrm>
            <a:off x="1004252" y="1997076"/>
            <a:ext cx="115060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742AC921-3C2B-44DC-B157-3E6805FDFFB4}"/>
              </a:ext>
            </a:extLst>
          </p:cNvPr>
          <p:cNvGraphicFramePr>
            <a:graphicFrameLocks noGrp="1"/>
          </p:cNvGraphicFramePr>
          <p:nvPr>
            <p:extLst>
              <p:ext uri="{D42A27DB-BD31-4B8C-83A1-F6EECF244321}">
                <p14:modId xmlns:p14="http://schemas.microsoft.com/office/powerpoint/2010/main" val="3356377493"/>
              </p:ext>
            </p:extLst>
          </p:nvPr>
        </p:nvGraphicFramePr>
        <p:xfrm>
          <a:off x="564544" y="1318912"/>
          <a:ext cx="8026997" cy="2867720"/>
        </p:xfrm>
        <a:graphic>
          <a:graphicData uri="http://schemas.openxmlformats.org/drawingml/2006/table">
            <a:tbl>
              <a:tblPr firstRow="1" firstCol="1" bandRow="1"/>
              <a:tblGrid>
                <a:gridCol w="2866207">
                  <a:extLst>
                    <a:ext uri="{9D8B030D-6E8A-4147-A177-3AD203B41FA5}">
                      <a16:colId xmlns:a16="http://schemas.microsoft.com/office/drawing/2014/main" val="4032184993"/>
                    </a:ext>
                  </a:extLst>
                </a:gridCol>
                <a:gridCol w="5160790">
                  <a:extLst>
                    <a:ext uri="{9D8B030D-6E8A-4147-A177-3AD203B41FA5}">
                      <a16:colId xmlns:a16="http://schemas.microsoft.com/office/drawing/2014/main" val="216576466"/>
                    </a:ext>
                  </a:extLst>
                </a:gridCol>
              </a:tblGrid>
              <a:tr h="577975">
                <a:tc gridSpan="2">
                  <a:txBody>
                    <a:bodyPr/>
                    <a:lstStyle/>
                    <a:p>
                      <a:pPr>
                        <a:lnSpc>
                          <a:spcPct val="107000"/>
                        </a:lnSpc>
                        <a:spcAft>
                          <a:spcPts val="800"/>
                        </a:spcAft>
                      </a:pPr>
                      <a:r>
                        <a:rPr lang="en-US" sz="1400" b="1" dirty="0">
                          <a:effectLst/>
                          <a:latin typeface="+mj-lt"/>
                          <a:ea typeface="Calibri" panose="020F0502020204030204" pitchFamily="34" charset="0"/>
                          <a:cs typeface="Times New Roman" panose="02020603050405020304" pitchFamily="18" charset="0"/>
                        </a:rPr>
                        <a:t>Change the </a:t>
                      </a:r>
                      <a:r>
                        <a:rPr lang="en-US" sz="1400" b="1" dirty="0">
                          <a:solidFill>
                            <a:srgbClr val="000000"/>
                          </a:solidFill>
                          <a:effectLst/>
                          <a:latin typeface="+mj-lt"/>
                          <a:ea typeface="Calibri" panose="020F0502020204030204" pitchFamily="34" charset="0"/>
                          <a:cs typeface="Times New Roman" panose="02020603050405020304" pitchFamily="18" charset="0"/>
                        </a:rPr>
                        <a:t>user interface</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2591388264"/>
                  </a:ext>
                </a:extLst>
              </a:tr>
              <a:tr h="577975">
                <a:tc>
                  <a:txBody>
                    <a:bodyPr/>
                    <a:lstStyle/>
                    <a:p>
                      <a:pPr>
                        <a:lnSpc>
                          <a:spcPct val="107000"/>
                        </a:lnSpc>
                        <a:spcAft>
                          <a:spcPts val="800"/>
                        </a:spcAft>
                      </a:pPr>
                      <a:r>
                        <a:rPr lang="en-US" sz="1400" dirty="0">
                          <a:effectLst/>
                          <a:latin typeface="+mj-lt"/>
                          <a:ea typeface="Calibri" panose="020F0502020204030204" pitchFamily="34" charset="0"/>
                          <a:cs typeface="Times New Roman" panose="02020603050405020304" pitchFamily="18" charset="0"/>
                        </a:rPr>
                        <a:t>Actors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dirty="0">
                          <a:effectLst/>
                          <a:latin typeface="+mj-lt"/>
                          <a:ea typeface="Calibri" panose="020F0502020204030204" pitchFamily="34" charset="0"/>
                          <a:cs typeface="Times New Roman" panose="02020603050405020304" pitchFamily="18" charset="0"/>
                        </a:rPr>
                        <a:t>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987652"/>
                  </a:ext>
                </a:extLst>
              </a:tr>
              <a:tr h="577975">
                <a:tc>
                  <a:txBody>
                    <a:bodyPr/>
                    <a:lstStyle/>
                    <a:p>
                      <a:pPr>
                        <a:lnSpc>
                          <a:spcPct val="107000"/>
                        </a:lnSpc>
                        <a:spcAft>
                          <a:spcPts val="800"/>
                        </a:spcAft>
                      </a:pPr>
                      <a:r>
                        <a:rPr lang="en-US" sz="1400" dirty="0">
                          <a:effectLst/>
                          <a:latin typeface="+mj-lt"/>
                          <a:ea typeface="Calibri" panose="020F0502020204030204" pitchFamily="34" charset="0"/>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mj-lt"/>
                          <a:ea typeface="Calibri" panose="020F0502020204030204" pitchFamily="34" charset="0"/>
                          <a:cs typeface="Times New Roman" panose="02020603050405020304" pitchFamily="18" charset="0"/>
                        </a:rPr>
                        <a:t>Creates diverse user options to drive downloads and optimize usage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1886974"/>
                  </a:ext>
                </a:extLst>
              </a:tr>
              <a:tr h="555820">
                <a:tc>
                  <a:txBody>
                    <a:bodyPr/>
                    <a:lstStyle/>
                    <a:p>
                      <a:pPr>
                        <a:lnSpc>
                          <a:spcPct val="107000"/>
                        </a:lnSpc>
                        <a:spcAft>
                          <a:spcPts val="800"/>
                        </a:spcAft>
                      </a:pPr>
                      <a:r>
                        <a:rPr lang="en-US" sz="1400" dirty="0">
                          <a:effectLst/>
                          <a:latin typeface="+mj-lt"/>
                          <a:ea typeface="Calibri" panose="020F0502020204030204" pitchFamily="34" charset="0"/>
                          <a:cs typeface="Times New Roman" panose="02020603050405020304" pitchFamily="18" charset="0"/>
                        </a:rPr>
                        <a:t>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dirty="0">
                          <a:effectLst/>
                          <a:latin typeface="+mj-lt"/>
                          <a:ea typeface="Calibri" panose="020F0502020204030204" pitchFamily="34" charset="0"/>
                          <a:cs typeface="Times New Roman" panose="02020603050405020304" pitchFamily="18" charset="0"/>
                        </a:rPr>
                        <a:t>Pre-configured options in the app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929570"/>
                  </a:ext>
                </a:extLst>
              </a:tr>
              <a:tr h="577975">
                <a:tc>
                  <a:txBody>
                    <a:bodyPr/>
                    <a:lstStyle/>
                    <a:p>
                      <a:pPr>
                        <a:lnSpc>
                          <a:spcPct val="107000"/>
                        </a:lnSpc>
                        <a:spcAft>
                          <a:spcPts val="800"/>
                        </a:spcAft>
                      </a:pPr>
                      <a:r>
                        <a:rPr lang="en-US" sz="1400">
                          <a:effectLst/>
                          <a:latin typeface="+mj-lt"/>
                          <a:ea typeface="Calibri" panose="020F0502020204030204" pitchFamily="34" charset="0"/>
                          <a:cs typeface="Times New Roman" panose="02020603050405020304" pitchFamily="18" charset="0"/>
                        </a:rPr>
                        <a:t>Respone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dirty="0">
                          <a:effectLst/>
                          <a:latin typeface="+mj-lt"/>
                          <a:ea typeface="Calibri" panose="020F0502020204030204" pitchFamily="34" charset="0"/>
                          <a:cs typeface="Times New Roman" panose="02020603050405020304" pitchFamily="18" charset="0"/>
                        </a:rPr>
                        <a:t>Pre-configured options in the app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7740103"/>
                  </a:ext>
                </a:extLst>
              </a:tr>
            </a:tbl>
          </a:graphicData>
        </a:graphic>
      </p:graphicFrame>
    </p:spTree>
    <p:extLst>
      <p:ext uri="{BB962C8B-B14F-4D97-AF65-F5344CB8AC3E}">
        <p14:creationId xmlns:p14="http://schemas.microsoft.com/office/powerpoint/2010/main" val="175396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9"/>
          <p:cNvSpPr txBox="1">
            <a:spLocks noGrp="1"/>
          </p:cNvSpPr>
          <p:nvPr>
            <p:ph type="title" idx="2"/>
          </p:nvPr>
        </p:nvSpPr>
        <p:spPr>
          <a:xfrm>
            <a:off x="0" y="2509753"/>
            <a:ext cx="9144000" cy="609600"/>
          </a:xfrm>
          <a:prstGeom prst="rect">
            <a:avLst/>
          </a:prstGeom>
        </p:spPr>
        <p:txBody>
          <a:bodyPr spcFirstLastPara="1" wrap="square" lIns="91425" tIns="91425" rIns="83775" bIns="91425" anchor="t" anchorCtr="0">
            <a:noAutofit/>
          </a:bodyPr>
          <a:lstStyle/>
          <a:p>
            <a:pPr marL="0" lvl="0" indent="0" rtl="0">
              <a:spcBef>
                <a:spcPts val="0"/>
              </a:spcBef>
              <a:spcAft>
                <a:spcPts val="0"/>
              </a:spcAft>
              <a:buNone/>
            </a:pPr>
            <a:r>
              <a:rPr lang="en" dirty="0"/>
              <a:t>SUMMARY DOCUMENT</a:t>
            </a:r>
            <a:endParaRPr dirty="0"/>
          </a:p>
        </p:txBody>
      </p:sp>
      <p:sp>
        <p:nvSpPr>
          <p:cNvPr id="490" name="Google Shape;490;p29"/>
          <p:cNvSpPr txBox="1">
            <a:spLocks noGrp="1"/>
          </p:cNvSpPr>
          <p:nvPr>
            <p:ph type="title"/>
          </p:nvPr>
        </p:nvSpPr>
        <p:spPr>
          <a:xfrm>
            <a:off x="0" y="1635450"/>
            <a:ext cx="9143999" cy="973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600" dirty="0"/>
              <a:t>01</a:t>
            </a:r>
            <a:endParaRPr sz="6600" dirty="0"/>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69" y="323821"/>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SET UP THE SECURITY OF THE APP</a:t>
            </a:r>
            <a:endParaRPr sz="2000" dirty="0"/>
          </a:p>
        </p:txBody>
      </p:sp>
      <p:sp>
        <p:nvSpPr>
          <p:cNvPr id="6" name="Rectangle 1">
            <a:extLst>
              <a:ext uri="{FF2B5EF4-FFF2-40B4-BE49-F238E27FC236}">
                <a16:creationId xmlns:a16="http://schemas.microsoft.com/office/drawing/2014/main" id="{55E07C97-DA83-4693-A127-C99297E8DA43}"/>
              </a:ext>
            </a:extLst>
          </p:cNvPr>
          <p:cNvSpPr>
            <a:spLocks noChangeArrowheads="1"/>
          </p:cNvSpPr>
          <p:nvPr/>
        </p:nvSpPr>
        <p:spPr bwMode="auto">
          <a:xfrm>
            <a:off x="1111250" y="1911004"/>
            <a:ext cx="118387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1">
            <a:extLst>
              <a:ext uri="{FF2B5EF4-FFF2-40B4-BE49-F238E27FC236}">
                <a16:creationId xmlns:a16="http://schemas.microsoft.com/office/drawing/2014/main" id="{8579FBD6-F545-4771-B201-C72686EEC04B}"/>
              </a:ext>
            </a:extLst>
          </p:cNvPr>
          <p:cNvSpPr>
            <a:spLocks noChangeArrowheads="1"/>
          </p:cNvSpPr>
          <p:nvPr/>
        </p:nvSpPr>
        <p:spPr bwMode="auto">
          <a:xfrm>
            <a:off x="1004252" y="1997076"/>
            <a:ext cx="115060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025AD625-0C4F-407C-B521-EB547E6973F7}"/>
              </a:ext>
            </a:extLst>
          </p:cNvPr>
          <p:cNvGraphicFramePr>
            <a:graphicFrameLocks noGrp="1"/>
          </p:cNvGraphicFramePr>
          <p:nvPr>
            <p:extLst>
              <p:ext uri="{D42A27DB-BD31-4B8C-83A1-F6EECF244321}">
                <p14:modId xmlns:p14="http://schemas.microsoft.com/office/powerpoint/2010/main" val="1179873255"/>
              </p:ext>
            </p:extLst>
          </p:nvPr>
        </p:nvGraphicFramePr>
        <p:xfrm>
          <a:off x="1111250" y="1249822"/>
          <a:ext cx="7127119" cy="2652395"/>
        </p:xfrm>
        <a:graphic>
          <a:graphicData uri="http://schemas.openxmlformats.org/drawingml/2006/table">
            <a:tbl>
              <a:tblPr firstRow="1" firstCol="1" bandRow="1"/>
              <a:tblGrid>
                <a:gridCol w="2544887">
                  <a:extLst>
                    <a:ext uri="{9D8B030D-6E8A-4147-A177-3AD203B41FA5}">
                      <a16:colId xmlns:a16="http://schemas.microsoft.com/office/drawing/2014/main" val="3066479272"/>
                    </a:ext>
                  </a:extLst>
                </a:gridCol>
                <a:gridCol w="4582232">
                  <a:extLst>
                    <a:ext uri="{9D8B030D-6E8A-4147-A177-3AD203B41FA5}">
                      <a16:colId xmlns:a16="http://schemas.microsoft.com/office/drawing/2014/main" val="2811635802"/>
                    </a:ext>
                  </a:extLst>
                </a:gridCol>
              </a:tblGrid>
              <a:tr h="381000">
                <a:tc gridSpan="2">
                  <a:txBody>
                    <a:bodyPr/>
                    <a:lstStyle/>
                    <a:p>
                      <a:pPr>
                        <a:lnSpc>
                          <a:spcPct val="107000"/>
                        </a:lnSpc>
                        <a:spcAft>
                          <a:spcPts val="800"/>
                        </a:spcAft>
                      </a:pPr>
                      <a:r>
                        <a:rPr lang="en-US" sz="1300" b="1">
                          <a:effectLst/>
                          <a:latin typeface="Calibri" panose="020F0502020204030204" pitchFamily="34" charset="0"/>
                          <a:ea typeface="Calibri" panose="020F0502020204030204" pitchFamily="34" charset="0"/>
                          <a:cs typeface="Times New Roman" panose="02020603050405020304" pitchFamily="18" charset="0"/>
                        </a:rPr>
                        <a:t>Set up the security of the app</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3806144593"/>
                  </a:ext>
                </a:extLst>
              </a:tr>
              <a:tr h="381000">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Actors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system and user information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947033"/>
                  </a:ext>
                </a:extLst>
              </a:tr>
              <a:tr h="381000">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it is an essential element of every app and helps increase the app's security to drive downloads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4658031"/>
                  </a:ext>
                </a:extLst>
              </a:tr>
              <a:tr h="366395">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Data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passwords and login names of different users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023729"/>
                  </a:ext>
                </a:extLst>
              </a:tr>
              <a:tr h="381000">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Stimulus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user privacy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3876439"/>
                  </a:ext>
                </a:extLst>
              </a:tr>
              <a:tr h="381000">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Respone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The result is to ensure the privacy of each user. If there is use of many different users and then need a password and username to use.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5348109"/>
                  </a:ext>
                </a:extLst>
              </a:tr>
              <a:tr h="381000">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Comments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Recommended to use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663803"/>
                  </a:ext>
                </a:extLst>
              </a:tr>
            </a:tbl>
          </a:graphicData>
        </a:graphic>
      </p:graphicFrame>
      <p:sp>
        <p:nvSpPr>
          <p:cNvPr id="5" name="Rectangle 1">
            <a:extLst>
              <a:ext uri="{FF2B5EF4-FFF2-40B4-BE49-F238E27FC236}">
                <a16:creationId xmlns:a16="http://schemas.microsoft.com/office/drawing/2014/main" id="{B0C91B95-7694-4CAD-999D-CAC0ACA7E46B}"/>
              </a:ext>
            </a:extLst>
          </p:cNvPr>
          <p:cNvSpPr>
            <a:spLocks noChangeArrowheads="1"/>
          </p:cNvSpPr>
          <p:nvPr/>
        </p:nvSpPr>
        <p:spPr bwMode="auto">
          <a:xfrm>
            <a:off x="1111568" y="1911195"/>
            <a:ext cx="1149149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6019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69" y="323821"/>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SCHEDULE A CHECKIN WITH A DIETIAN</a:t>
            </a:r>
            <a:endParaRPr sz="2000" dirty="0"/>
          </a:p>
        </p:txBody>
      </p:sp>
      <p:sp>
        <p:nvSpPr>
          <p:cNvPr id="6" name="Rectangle 1">
            <a:extLst>
              <a:ext uri="{FF2B5EF4-FFF2-40B4-BE49-F238E27FC236}">
                <a16:creationId xmlns:a16="http://schemas.microsoft.com/office/drawing/2014/main" id="{55E07C97-DA83-4693-A127-C99297E8DA43}"/>
              </a:ext>
            </a:extLst>
          </p:cNvPr>
          <p:cNvSpPr>
            <a:spLocks noChangeArrowheads="1"/>
          </p:cNvSpPr>
          <p:nvPr/>
        </p:nvSpPr>
        <p:spPr bwMode="auto">
          <a:xfrm>
            <a:off x="1111250" y="1911004"/>
            <a:ext cx="118387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1">
            <a:extLst>
              <a:ext uri="{FF2B5EF4-FFF2-40B4-BE49-F238E27FC236}">
                <a16:creationId xmlns:a16="http://schemas.microsoft.com/office/drawing/2014/main" id="{8579FBD6-F545-4771-B201-C72686EEC04B}"/>
              </a:ext>
            </a:extLst>
          </p:cNvPr>
          <p:cNvSpPr>
            <a:spLocks noChangeArrowheads="1"/>
          </p:cNvSpPr>
          <p:nvPr/>
        </p:nvSpPr>
        <p:spPr bwMode="auto">
          <a:xfrm>
            <a:off x="1004252" y="1997076"/>
            <a:ext cx="115060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9CA5334A-529B-42F1-A3FB-6F640D484091}"/>
              </a:ext>
            </a:extLst>
          </p:cNvPr>
          <p:cNvGraphicFramePr>
            <a:graphicFrameLocks noGrp="1"/>
          </p:cNvGraphicFramePr>
          <p:nvPr>
            <p:extLst>
              <p:ext uri="{D42A27DB-BD31-4B8C-83A1-F6EECF244321}">
                <p14:modId xmlns:p14="http://schemas.microsoft.com/office/powerpoint/2010/main" val="2220502193"/>
              </p:ext>
            </p:extLst>
          </p:nvPr>
        </p:nvGraphicFramePr>
        <p:xfrm>
          <a:off x="828235" y="1460500"/>
          <a:ext cx="7872413" cy="2673223"/>
        </p:xfrm>
        <a:graphic>
          <a:graphicData uri="http://schemas.openxmlformats.org/drawingml/2006/table">
            <a:tbl>
              <a:tblPr firstRow="1" firstCol="1" bandRow="1"/>
              <a:tblGrid>
                <a:gridCol w="2756200">
                  <a:extLst>
                    <a:ext uri="{9D8B030D-6E8A-4147-A177-3AD203B41FA5}">
                      <a16:colId xmlns:a16="http://schemas.microsoft.com/office/drawing/2014/main" val="792052035"/>
                    </a:ext>
                  </a:extLst>
                </a:gridCol>
                <a:gridCol w="5116213">
                  <a:extLst>
                    <a:ext uri="{9D8B030D-6E8A-4147-A177-3AD203B41FA5}">
                      <a16:colId xmlns:a16="http://schemas.microsoft.com/office/drawing/2014/main" val="3248133830"/>
                    </a:ext>
                  </a:extLst>
                </a:gridCol>
              </a:tblGrid>
              <a:tr h="381000">
                <a:tc gridSpan="2">
                  <a:txBody>
                    <a:bodyPr/>
                    <a:lstStyle/>
                    <a:p>
                      <a:pPr>
                        <a:lnSpc>
                          <a:spcPct val="107000"/>
                        </a:lnSpc>
                        <a:spcAft>
                          <a:spcPts val="800"/>
                        </a:spcAft>
                      </a:pPr>
                      <a:r>
                        <a:rPr lang="en-US" sz="1200" b="1" dirty="0">
                          <a:effectLst/>
                          <a:latin typeface="+mj-lt"/>
                          <a:ea typeface="Calibri" panose="020F0502020204030204" pitchFamily="34" charset="0"/>
                          <a:cs typeface="Times New Roman" panose="02020603050405020304" pitchFamily="18" charset="0"/>
                        </a:rPr>
                        <a:t>Schedule a check-in with a </a:t>
                      </a:r>
                      <a:r>
                        <a:rPr lang="en-US" sz="1200" b="1" dirty="0" err="1">
                          <a:effectLst/>
                          <a:latin typeface="+mj-lt"/>
                          <a:ea typeface="Calibri" panose="020F0502020204030204" pitchFamily="34" charset="0"/>
                          <a:cs typeface="Times New Roman" panose="02020603050405020304" pitchFamily="18" charset="0"/>
                        </a:rPr>
                        <a:t>dietian</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2547970666"/>
                  </a:ext>
                </a:extLst>
              </a:tr>
              <a:tr h="381000">
                <a:tc>
                  <a:txBody>
                    <a:bodyPr/>
                    <a:lstStyle/>
                    <a:p>
                      <a:pPr>
                        <a:lnSpc>
                          <a:spcPct val="107000"/>
                        </a:lnSpc>
                        <a:spcAft>
                          <a:spcPts val="800"/>
                        </a:spcAft>
                      </a:pPr>
                      <a:r>
                        <a:rPr lang="en-US" sz="1200" dirty="0">
                          <a:effectLst/>
                          <a:latin typeface="+mj-lt"/>
                          <a:ea typeface="Calibri" panose="020F0502020204030204" pitchFamily="34" charset="0"/>
                          <a:cs typeface="Times New Roman" panose="02020603050405020304" pitchFamily="18" charset="0"/>
                        </a:rPr>
                        <a:t>Actors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a:effectLst/>
                          <a:latin typeface="+mj-lt"/>
                          <a:ea typeface="Calibri" panose="020F0502020204030204" pitchFamily="34" charset="0"/>
                          <a:cs typeface="Times New Roman" panose="02020603050405020304" pitchFamily="18" charset="0"/>
                        </a:rPr>
                        <a:t>System,  user , nutritionist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3007099"/>
                  </a:ext>
                </a:extLst>
              </a:tr>
              <a:tr h="381000">
                <a:tc>
                  <a:txBody>
                    <a:bodyPr/>
                    <a:lstStyle/>
                    <a:p>
                      <a:pPr>
                        <a:lnSpc>
                          <a:spcPct val="107000"/>
                        </a:lnSpc>
                        <a:spcAft>
                          <a:spcPts val="800"/>
                        </a:spcAft>
                      </a:pPr>
                      <a:r>
                        <a:rPr lang="en-US" sz="1200">
                          <a:effectLst/>
                          <a:latin typeface="+mj-lt"/>
                          <a:ea typeface="Calibri" panose="020F0502020204030204" pitchFamily="34" charset="0"/>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a:effectLst/>
                          <a:latin typeface="+mj-lt"/>
                          <a:ea typeface="Calibri" panose="020F0502020204030204" pitchFamily="34" charset="0"/>
                          <a:cs typeface="Times New Roman" panose="02020603050405020304" pitchFamily="18" charset="0"/>
                        </a:rPr>
                        <a:t>As part of the system that helps to systematically maintain the food chain, improve the efficiency of health monitoring and understand user health.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2766403"/>
                  </a:ext>
                </a:extLst>
              </a:tr>
              <a:tr h="366395">
                <a:tc>
                  <a:txBody>
                    <a:bodyPr/>
                    <a:lstStyle/>
                    <a:p>
                      <a:pPr>
                        <a:lnSpc>
                          <a:spcPct val="107000"/>
                        </a:lnSpc>
                        <a:spcAft>
                          <a:spcPts val="800"/>
                        </a:spcAft>
                      </a:pPr>
                      <a:r>
                        <a:rPr lang="en-US" sz="1200">
                          <a:effectLst/>
                          <a:latin typeface="+mj-lt"/>
                          <a:ea typeface="Calibri" panose="020F0502020204030204" pitchFamily="34" charset="0"/>
                          <a:cs typeface="Times New Roman" panose="02020603050405020304" pitchFamily="18" charset="0"/>
                        </a:rPr>
                        <a:t>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mj-lt"/>
                          <a:ea typeface="Calibri" panose="020F0502020204030204" pitchFamily="34" charset="0"/>
                          <a:cs typeface="Times New Roman" panose="02020603050405020304" pitchFamily="18" charset="0"/>
                        </a:rPr>
                        <a:t>user information on contact information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2815533"/>
                  </a:ext>
                </a:extLst>
              </a:tr>
              <a:tr h="381000">
                <a:tc>
                  <a:txBody>
                    <a:bodyPr/>
                    <a:lstStyle/>
                    <a:p>
                      <a:pPr>
                        <a:lnSpc>
                          <a:spcPct val="107000"/>
                        </a:lnSpc>
                        <a:spcAft>
                          <a:spcPts val="800"/>
                        </a:spcAft>
                      </a:pPr>
                      <a:r>
                        <a:rPr lang="en-US" sz="1200">
                          <a:effectLst/>
                          <a:latin typeface="+mj-lt"/>
                          <a:ea typeface="Calibri" panose="020F0502020204030204" pitchFamily="34" charset="0"/>
                          <a:cs typeface="Times New Roman" panose="02020603050405020304" pitchFamily="18" charset="0"/>
                        </a:rPr>
                        <a:t>Stimulus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a:effectLst/>
                          <a:latin typeface="+mj-lt"/>
                          <a:ea typeface="Calibri" panose="020F0502020204030204" pitchFamily="34" charset="0"/>
                          <a:cs typeface="Times New Roman" panose="02020603050405020304" pitchFamily="18" charset="0"/>
                        </a:rPr>
                        <a:t>is the give the a khuyên mang tính thuyết phục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4344482"/>
                  </a:ext>
                </a:extLst>
              </a:tr>
              <a:tr h="381000">
                <a:tc>
                  <a:txBody>
                    <a:bodyPr/>
                    <a:lstStyle/>
                    <a:p>
                      <a:pPr>
                        <a:lnSpc>
                          <a:spcPct val="107000"/>
                        </a:lnSpc>
                        <a:spcAft>
                          <a:spcPts val="800"/>
                        </a:spcAft>
                      </a:pPr>
                      <a:r>
                        <a:rPr lang="en-US" sz="1200">
                          <a:effectLst/>
                          <a:latin typeface="+mj-lt"/>
                          <a:ea typeface="Calibri" panose="020F0502020204030204" pitchFamily="34" charset="0"/>
                          <a:cs typeface="Times New Roman" panose="02020603050405020304" pitchFamily="18" charset="0"/>
                        </a:rPr>
                        <a:t>Respone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a:effectLst/>
                          <a:latin typeface="+mj-lt"/>
                          <a:ea typeface="Calibri" panose="020F0502020204030204" pitchFamily="34" charset="0"/>
                          <a:cs typeface="Times New Roman" panose="02020603050405020304" pitchFamily="18" charset="0"/>
                        </a:rPr>
                        <a:t>The results help to improve nutritional cycle age and monitor health status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9935924"/>
                  </a:ext>
                </a:extLst>
              </a:tr>
              <a:tr h="381000">
                <a:tc>
                  <a:txBody>
                    <a:bodyPr/>
                    <a:lstStyle/>
                    <a:p>
                      <a:pPr>
                        <a:lnSpc>
                          <a:spcPct val="107000"/>
                        </a:lnSpc>
                        <a:spcAft>
                          <a:spcPts val="800"/>
                        </a:spcAft>
                      </a:pPr>
                      <a:r>
                        <a:rPr lang="en-US" sz="1200">
                          <a:effectLst/>
                          <a:latin typeface="+mj-lt"/>
                          <a:ea typeface="Calibri" panose="020F0502020204030204" pitchFamily="34"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mj-lt"/>
                          <a:ea typeface="Calibri" panose="020F0502020204030204" pitchFamily="34" charset="0"/>
                          <a:cs typeface="Times New Roman" panose="02020603050405020304" pitchFamily="18" charset="0"/>
                        </a:rPr>
                        <a:t>It is necessary to set up this feature to contribute to the correct implementation of the original purpose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604000"/>
                  </a:ext>
                </a:extLst>
              </a:tr>
            </a:tbl>
          </a:graphicData>
        </a:graphic>
      </p:graphicFrame>
      <p:sp>
        <p:nvSpPr>
          <p:cNvPr id="5" name="Rectangle 1">
            <a:extLst>
              <a:ext uri="{FF2B5EF4-FFF2-40B4-BE49-F238E27FC236}">
                <a16:creationId xmlns:a16="http://schemas.microsoft.com/office/drawing/2014/main" id="{33FE28E2-5E4D-4526-B9BA-357E3E7A0850}"/>
              </a:ext>
            </a:extLst>
          </p:cNvPr>
          <p:cNvSpPr>
            <a:spLocks noChangeArrowheads="1"/>
          </p:cNvSpPr>
          <p:nvPr/>
        </p:nvSpPr>
        <p:spPr bwMode="auto">
          <a:xfrm>
            <a:off x="1736725" y="1460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6549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lvl="0" algn="l"/>
            <a:r>
              <a:rPr lang="en-US" dirty="0"/>
              <a:t>LOGIN</a:t>
            </a:r>
            <a:endParaRPr dirty="0"/>
          </a:p>
        </p:txBody>
      </p:sp>
      <p:pic>
        <p:nvPicPr>
          <p:cNvPr id="3" name="Picture 2">
            <a:extLst>
              <a:ext uri="{FF2B5EF4-FFF2-40B4-BE49-F238E27FC236}">
                <a16:creationId xmlns:a16="http://schemas.microsoft.com/office/drawing/2014/main" id="{274CA447-6831-46CF-B93B-5604949C144C}"/>
              </a:ext>
            </a:extLst>
          </p:cNvPr>
          <p:cNvPicPr>
            <a:picLocks noChangeAspect="1"/>
          </p:cNvPicPr>
          <p:nvPr/>
        </p:nvPicPr>
        <p:blipFill>
          <a:blip r:embed="rId3"/>
          <a:stretch>
            <a:fillRect/>
          </a:stretch>
        </p:blipFill>
        <p:spPr>
          <a:xfrm>
            <a:off x="1350090" y="872984"/>
            <a:ext cx="6076460" cy="3629025"/>
          </a:xfrm>
          <a:prstGeom prst="rect">
            <a:avLst/>
          </a:prstGeom>
        </p:spPr>
      </p:pic>
    </p:spTree>
    <p:extLst>
      <p:ext uri="{BB962C8B-B14F-4D97-AF65-F5344CB8AC3E}">
        <p14:creationId xmlns:p14="http://schemas.microsoft.com/office/powerpoint/2010/main" val="343657383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lvl="0" algn="l"/>
            <a:r>
              <a:rPr lang="en-US" dirty="0"/>
              <a:t>REGISTER</a:t>
            </a:r>
            <a:endParaRPr dirty="0"/>
          </a:p>
        </p:txBody>
      </p:sp>
      <p:pic>
        <p:nvPicPr>
          <p:cNvPr id="2" name="Picture 1">
            <a:extLst>
              <a:ext uri="{FF2B5EF4-FFF2-40B4-BE49-F238E27FC236}">
                <a16:creationId xmlns:a16="http://schemas.microsoft.com/office/drawing/2014/main" id="{CD066129-A20B-4138-9046-E0B1E3222E42}"/>
              </a:ext>
            </a:extLst>
          </p:cNvPr>
          <p:cNvPicPr>
            <a:picLocks noChangeAspect="1"/>
          </p:cNvPicPr>
          <p:nvPr/>
        </p:nvPicPr>
        <p:blipFill>
          <a:blip r:embed="rId3"/>
          <a:stretch>
            <a:fillRect/>
          </a:stretch>
        </p:blipFill>
        <p:spPr>
          <a:xfrm>
            <a:off x="1610985" y="808868"/>
            <a:ext cx="5736833" cy="4334632"/>
          </a:xfrm>
          <a:prstGeom prst="rect">
            <a:avLst/>
          </a:prstGeom>
        </p:spPr>
      </p:pic>
    </p:spTree>
    <p:extLst>
      <p:ext uri="{BB962C8B-B14F-4D97-AF65-F5344CB8AC3E}">
        <p14:creationId xmlns:p14="http://schemas.microsoft.com/office/powerpoint/2010/main" val="33020079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lvl="0" algn="l"/>
            <a:r>
              <a:rPr lang="en-US" dirty="0"/>
              <a:t>SET THE GOAL</a:t>
            </a:r>
            <a:endParaRPr dirty="0"/>
          </a:p>
        </p:txBody>
      </p:sp>
      <p:pic>
        <p:nvPicPr>
          <p:cNvPr id="3" name="Picture 2">
            <a:extLst>
              <a:ext uri="{FF2B5EF4-FFF2-40B4-BE49-F238E27FC236}">
                <a16:creationId xmlns:a16="http://schemas.microsoft.com/office/drawing/2014/main" id="{8E099C26-0F47-4272-9EE5-F1B9B2A07D35}"/>
              </a:ext>
            </a:extLst>
          </p:cNvPr>
          <p:cNvPicPr>
            <a:picLocks noChangeAspect="1"/>
          </p:cNvPicPr>
          <p:nvPr/>
        </p:nvPicPr>
        <p:blipFill>
          <a:blip r:embed="rId3"/>
          <a:stretch>
            <a:fillRect/>
          </a:stretch>
        </p:blipFill>
        <p:spPr>
          <a:xfrm>
            <a:off x="1025412" y="861674"/>
            <a:ext cx="7093176" cy="3420152"/>
          </a:xfrm>
          <a:prstGeom prst="rect">
            <a:avLst/>
          </a:prstGeom>
        </p:spPr>
      </p:pic>
    </p:spTree>
    <p:extLst>
      <p:ext uri="{BB962C8B-B14F-4D97-AF65-F5344CB8AC3E}">
        <p14:creationId xmlns:p14="http://schemas.microsoft.com/office/powerpoint/2010/main" val="5613428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lvl="0" algn="l"/>
            <a:r>
              <a:rPr lang="en-US" dirty="0"/>
              <a:t>MANAGE USER INFORMATION</a:t>
            </a:r>
            <a:endParaRPr dirty="0"/>
          </a:p>
        </p:txBody>
      </p:sp>
      <p:pic>
        <p:nvPicPr>
          <p:cNvPr id="2" name="Picture 1">
            <a:extLst>
              <a:ext uri="{FF2B5EF4-FFF2-40B4-BE49-F238E27FC236}">
                <a16:creationId xmlns:a16="http://schemas.microsoft.com/office/drawing/2014/main" id="{7868E801-153A-4B5D-867E-9FAB0CD013E9}"/>
              </a:ext>
            </a:extLst>
          </p:cNvPr>
          <p:cNvPicPr>
            <a:picLocks noChangeAspect="1"/>
          </p:cNvPicPr>
          <p:nvPr/>
        </p:nvPicPr>
        <p:blipFill>
          <a:blip r:embed="rId3"/>
          <a:stretch>
            <a:fillRect/>
          </a:stretch>
        </p:blipFill>
        <p:spPr>
          <a:xfrm>
            <a:off x="1703583" y="633468"/>
            <a:ext cx="5736833" cy="4279763"/>
          </a:xfrm>
          <a:prstGeom prst="rect">
            <a:avLst/>
          </a:prstGeom>
        </p:spPr>
      </p:pic>
    </p:spTree>
    <p:extLst>
      <p:ext uri="{BB962C8B-B14F-4D97-AF65-F5344CB8AC3E}">
        <p14:creationId xmlns:p14="http://schemas.microsoft.com/office/powerpoint/2010/main" val="842361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38270" y="267768"/>
            <a:ext cx="7700100" cy="365700"/>
          </a:xfrm>
          <a:prstGeom prst="rect">
            <a:avLst/>
          </a:prstGeom>
        </p:spPr>
        <p:txBody>
          <a:bodyPr spcFirstLastPara="1" wrap="square" lIns="91425" tIns="91425" rIns="91425" bIns="91425" anchor="ctr" anchorCtr="0">
            <a:noAutofit/>
          </a:bodyPr>
          <a:lstStyle/>
          <a:p>
            <a:pPr lvl="0" algn="l"/>
            <a:r>
              <a:rPr lang="de-DE" dirty="0"/>
              <a:t>D</a:t>
            </a:r>
            <a:r>
              <a:rPr lang="en-US" dirty="0"/>
              <a:t>IET SUGGESTIONS</a:t>
            </a:r>
            <a:endParaRPr dirty="0"/>
          </a:p>
        </p:txBody>
      </p:sp>
      <p:pic>
        <p:nvPicPr>
          <p:cNvPr id="3" name="Picture 2">
            <a:extLst>
              <a:ext uri="{FF2B5EF4-FFF2-40B4-BE49-F238E27FC236}">
                <a16:creationId xmlns:a16="http://schemas.microsoft.com/office/drawing/2014/main" id="{2322A8F6-8D43-4E83-95CE-D446B6884AAE}"/>
              </a:ext>
            </a:extLst>
          </p:cNvPr>
          <p:cNvPicPr>
            <a:picLocks noChangeAspect="1"/>
          </p:cNvPicPr>
          <p:nvPr/>
        </p:nvPicPr>
        <p:blipFill>
          <a:blip r:embed="rId3"/>
          <a:stretch>
            <a:fillRect/>
          </a:stretch>
        </p:blipFill>
        <p:spPr>
          <a:xfrm>
            <a:off x="1519903" y="724284"/>
            <a:ext cx="5736833" cy="4273666"/>
          </a:xfrm>
          <a:prstGeom prst="rect">
            <a:avLst/>
          </a:prstGeom>
        </p:spPr>
      </p:pic>
    </p:spTree>
    <p:extLst>
      <p:ext uri="{BB962C8B-B14F-4D97-AF65-F5344CB8AC3E}">
        <p14:creationId xmlns:p14="http://schemas.microsoft.com/office/powerpoint/2010/main" val="72151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26695" y="145550"/>
            <a:ext cx="7700100" cy="365700"/>
          </a:xfrm>
          <a:prstGeom prst="rect">
            <a:avLst/>
          </a:prstGeom>
        </p:spPr>
        <p:txBody>
          <a:bodyPr spcFirstLastPara="1" wrap="square" lIns="91425" tIns="91425" rIns="91425" bIns="91425" anchor="ctr" anchorCtr="0">
            <a:noAutofit/>
          </a:bodyPr>
          <a:lstStyle/>
          <a:p>
            <a:pPr lvl="0" algn="l"/>
            <a:r>
              <a:rPr lang="de-DE" dirty="0"/>
              <a:t>SEARCH FOOD</a:t>
            </a:r>
            <a:endParaRPr dirty="0"/>
          </a:p>
        </p:txBody>
      </p:sp>
      <p:pic>
        <p:nvPicPr>
          <p:cNvPr id="2" name="Picture 1">
            <a:extLst>
              <a:ext uri="{FF2B5EF4-FFF2-40B4-BE49-F238E27FC236}">
                <a16:creationId xmlns:a16="http://schemas.microsoft.com/office/drawing/2014/main" id="{5FC25716-13A8-4EDF-ADD5-BBC706F6BE06}"/>
              </a:ext>
            </a:extLst>
          </p:cNvPr>
          <p:cNvPicPr>
            <a:picLocks noChangeAspect="1"/>
          </p:cNvPicPr>
          <p:nvPr/>
        </p:nvPicPr>
        <p:blipFill>
          <a:blip r:embed="rId3"/>
          <a:stretch>
            <a:fillRect/>
          </a:stretch>
        </p:blipFill>
        <p:spPr>
          <a:xfrm>
            <a:off x="1241058" y="592273"/>
            <a:ext cx="6271374" cy="4269094"/>
          </a:xfrm>
          <a:prstGeom prst="rect">
            <a:avLst/>
          </a:prstGeom>
        </p:spPr>
      </p:pic>
    </p:spTree>
    <p:extLst>
      <p:ext uri="{BB962C8B-B14F-4D97-AF65-F5344CB8AC3E}">
        <p14:creationId xmlns:p14="http://schemas.microsoft.com/office/powerpoint/2010/main" val="143131191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26695" y="145550"/>
            <a:ext cx="7700100" cy="365700"/>
          </a:xfrm>
          <a:prstGeom prst="rect">
            <a:avLst/>
          </a:prstGeom>
        </p:spPr>
        <p:txBody>
          <a:bodyPr spcFirstLastPara="1" wrap="square" lIns="91425" tIns="91425" rIns="91425" bIns="91425" anchor="ctr" anchorCtr="0">
            <a:noAutofit/>
          </a:bodyPr>
          <a:lstStyle/>
          <a:p>
            <a:pPr lvl="0" algn="l"/>
            <a:r>
              <a:rPr lang="de-DE" dirty="0"/>
              <a:t>ELIMINATE UNWANTED FOOD</a:t>
            </a:r>
            <a:endParaRPr dirty="0"/>
          </a:p>
        </p:txBody>
      </p:sp>
      <p:pic>
        <p:nvPicPr>
          <p:cNvPr id="3" name="Picture 2">
            <a:extLst>
              <a:ext uri="{FF2B5EF4-FFF2-40B4-BE49-F238E27FC236}">
                <a16:creationId xmlns:a16="http://schemas.microsoft.com/office/drawing/2014/main" id="{31DC0DCB-DF0C-410F-A102-27E5A250CBA2}"/>
              </a:ext>
            </a:extLst>
          </p:cNvPr>
          <p:cNvPicPr>
            <a:picLocks noChangeAspect="1"/>
          </p:cNvPicPr>
          <p:nvPr/>
        </p:nvPicPr>
        <p:blipFill>
          <a:blip r:embed="rId3"/>
          <a:stretch>
            <a:fillRect/>
          </a:stretch>
        </p:blipFill>
        <p:spPr>
          <a:xfrm>
            <a:off x="1160035" y="603847"/>
            <a:ext cx="6433420" cy="4303818"/>
          </a:xfrm>
          <a:prstGeom prst="rect">
            <a:avLst/>
          </a:prstGeom>
        </p:spPr>
      </p:pic>
    </p:spTree>
    <p:extLst>
      <p:ext uri="{BB962C8B-B14F-4D97-AF65-F5344CB8AC3E}">
        <p14:creationId xmlns:p14="http://schemas.microsoft.com/office/powerpoint/2010/main" val="2324640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26695" y="145550"/>
            <a:ext cx="7700100" cy="365700"/>
          </a:xfrm>
          <a:prstGeom prst="rect">
            <a:avLst/>
          </a:prstGeom>
        </p:spPr>
        <p:txBody>
          <a:bodyPr spcFirstLastPara="1" wrap="square" lIns="91425" tIns="91425" rIns="91425" bIns="91425" anchor="ctr" anchorCtr="0">
            <a:noAutofit/>
          </a:bodyPr>
          <a:lstStyle/>
          <a:p>
            <a:pPr lvl="0" algn="l"/>
            <a:r>
              <a:rPr lang="de-DE" dirty="0"/>
              <a:t>WARN </a:t>
            </a:r>
            <a:endParaRPr dirty="0"/>
          </a:p>
        </p:txBody>
      </p:sp>
      <p:pic>
        <p:nvPicPr>
          <p:cNvPr id="2" name="Picture 1">
            <a:extLst>
              <a:ext uri="{FF2B5EF4-FFF2-40B4-BE49-F238E27FC236}">
                <a16:creationId xmlns:a16="http://schemas.microsoft.com/office/drawing/2014/main" id="{5EBA7B32-10EE-42B9-B924-CA168F7C40E9}"/>
              </a:ext>
            </a:extLst>
          </p:cNvPr>
          <p:cNvPicPr>
            <a:picLocks noChangeAspect="1"/>
          </p:cNvPicPr>
          <p:nvPr/>
        </p:nvPicPr>
        <p:blipFill>
          <a:blip r:embed="rId3"/>
          <a:stretch>
            <a:fillRect/>
          </a:stretch>
        </p:blipFill>
        <p:spPr>
          <a:xfrm>
            <a:off x="1217446" y="599166"/>
            <a:ext cx="6815384" cy="4398784"/>
          </a:xfrm>
          <a:prstGeom prst="rect">
            <a:avLst/>
          </a:prstGeom>
        </p:spPr>
      </p:pic>
    </p:spTree>
    <p:extLst>
      <p:ext uri="{BB962C8B-B14F-4D97-AF65-F5344CB8AC3E}">
        <p14:creationId xmlns:p14="http://schemas.microsoft.com/office/powerpoint/2010/main" val="286597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7"/>
          <p:cNvSpPr txBox="1">
            <a:spLocks noGrp="1"/>
          </p:cNvSpPr>
          <p:nvPr>
            <p:ph type="body" idx="1"/>
          </p:nvPr>
        </p:nvSpPr>
        <p:spPr>
          <a:xfrm>
            <a:off x="723900" y="1143584"/>
            <a:ext cx="7700100" cy="442590"/>
          </a:xfrm>
          <a:prstGeom prst="rect">
            <a:avLst/>
          </a:prstGeom>
        </p:spPr>
        <p:txBody>
          <a:bodyPr spcFirstLastPara="1" wrap="square" lIns="91425" tIns="91425" rIns="91425" bIns="91425" anchor="t" anchorCtr="0">
            <a:noAutofit/>
          </a:bodyPr>
          <a:lstStyle/>
          <a:p>
            <a:pPr marL="0" lvl="0" indent="0" algn="just">
              <a:lnSpc>
                <a:spcPct val="90000"/>
              </a:lnSpc>
              <a:buNone/>
            </a:pPr>
            <a:r>
              <a:rPr lang="en-US" sz="1600" dirty="0">
                <a:latin typeface="+mj-lt"/>
              </a:rPr>
              <a:t>Application created to cater to the needs of those who want to tracking their nutrition to gain or lose weight</a:t>
            </a:r>
            <a:endParaRPr sz="1600" dirty="0">
              <a:latin typeface="+mj-lt"/>
            </a:endParaRPr>
          </a:p>
        </p:txBody>
      </p:sp>
      <p:sp>
        <p:nvSpPr>
          <p:cNvPr id="462" name="Google Shape;462;p27"/>
          <p:cNvSpPr txBox="1">
            <a:spLocks noGrp="1"/>
          </p:cNvSpPr>
          <p:nvPr>
            <p:ph type="title"/>
          </p:nvPr>
        </p:nvSpPr>
        <p:spPr>
          <a:xfrm>
            <a:off x="723900" y="663000"/>
            <a:ext cx="7700100" cy="365700"/>
          </a:xfrm>
          <a:prstGeom prst="rect">
            <a:avLst/>
          </a:prstGeom>
        </p:spPr>
        <p:txBody>
          <a:bodyPr spcFirstLastPara="1" wrap="square" lIns="91425" tIns="91425" rIns="91425" bIns="91425" anchor="ctr" anchorCtr="0">
            <a:noAutofit/>
          </a:bodyPr>
          <a:lstStyle/>
          <a:p>
            <a:pPr lvl="0"/>
            <a:r>
              <a:rPr lang="en-US" dirty="0"/>
              <a:t>PREFACE</a:t>
            </a:r>
            <a:endParaRPr dirty="0"/>
          </a:p>
        </p:txBody>
      </p:sp>
      <p:sp>
        <p:nvSpPr>
          <p:cNvPr id="5" name="Google Shape;461;p27"/>
          <p:cNvSpPr txBox="1">
            <a:spLocks/>
          </p:cNvSpPr>
          <p:nvPr/>
        </p:nvSpPr>
        <p:spPr>
          <a:xfrm>
            <a:off x="723900" y="2707392"/>
            <a:ext cx="7700100"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Source Sans Pro"/>
              <a:buChar char="●"/>
              <a:defRPr sz="1300" b="0" i="0" u="none" strike="noStrike" cap="none">
                <a:solidFill>
                  <a:schemeClr val="dk2"/>
                </a:solidFill>
                <a:latin typeface="Source Sans Pro"/>
                <a:ea typeface="Source Sans Pro"/>
                <a:cs typeface="Source Sans Pro"/>
                <a:sym typeface="Source Sans Pro"/>
              </a:defRPr>
            </a:lvl1pPr>
            <a:lvl2pPr marL="914400" marR="0" lvl="1"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2pPr>
            <a:lvl3pPr marL="1371600" marR="0" lvl="2"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3pPr>
            <a:lvl4pPr marL="1828800" marR="0" lvl="3"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4pPr>
            <a:lvl5pPr marL="2286000" marR="0" lvl="4"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5pPr>
            <a:lvl6pPr marL="2743200" marR="0" lvl="5"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6pPr>
            <a:lvl7pPr marL="3200400" marR="0" lvl="6"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8pPr>
            <a:lvl9pPr marL="4114800" marR="0" lvl="8" indent="-304800" algn="l" rtl="0">
              <a:lnSpc>
                <a:spcPct val="100000"/>
              </a:lnSpc>
              <a:spcBef>
                <a:spcPts val="1600"/>
              </a:spcBef>
              <a:spcAft>
                <a:spcPts val="160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9pPr>
          </a:lstStyle>
          <a:p>
            <a:pPr marL="0" indent="0" algn="just">
              <a:lnSpc>
                <a:spcPct val="90000"/>
              </a:lnSpc>
              <a:buNone/>
            </a:pPr>
            <a:r>
              <a:rPr lang="en-US" sz="1600" dirty="0">
                <a:latin typeface="+mj-lt"/>
              </a:rPr>
              <a:t>Today, when society develops, the need to ensure nutrition for each individual in the family is more and more focused. From these needs, a variety of nutritional monitoring applications are created but do not meet the needs of users.  We will develop a mobile  application based on an android operating system. Tracking your nutrition has so many benefits, from helping to manage food intolerances to increasing energy, avoiding changes in mood, and fueling the rhythms of your day. Whatever your reasons for logging your meals, a good app can help.</a:t>
            </a:r>
          </a:p>
        </p:txBody>
      </p:sp>
      <p:sp>
        <p:nvSpPr>
          <p:cNvPr id="6" name="Google Shape;462;p27"/>
          <p:cNvSpPr txBox="1">
            <a:spLocks/>
          </p:cNvSpPr>
          <p:nvPr/>
        </p:nvSpPr>
        <p:spPr>
          <a:xfrm>
            <a:off x="723900" y="2226808"/>
            <a:ext cx="77001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eem Kufi"/>
              <a:buNone/>
              <a:defRPr sz="2800" b="0" i="0" u="none" strike="noStrike" cap="none">
                <a:solidFill>
                  <a:schemeClr val="dk2"/>
                </a:solidFill>
                <a:latin typeface="Reem Kufi"/>
                <a:ea typeface="Reem Kufi"/>
                <a:cs typeface="Reem Kufi"/>
                <a:sym typeface="Reem Kufi"/>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dirty="0"/>
              <a:t>INTRODUCTION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26695" y="145550"/>
            <a:ext cx="7700100" cy="365700"/>
          </a:xfrm>
          <a:prstGeom prst="rect">
            <a:avLst/>
          </a:prstGeom>
        </p:spPr>
        <p:txBody>
          <a:bodyPr spcFirstLastPara="1" wrap="square" lIns="91425" tIns="91425" rIns="91425" bIns="91425" anchor="ctr" anchorCtr="0">
            <a:noAutofit/>
          </a:bodyPr>
          <a:lstStyle/>
          <a:p>
            <a:pPr lvl="0" algn="l"/>
            <a:r>
              <a:rPr lang="de-DE" dirty="0"/>
              <a:t>ADD DATA FOOD</a:t>
            </a:r>
            <a:endParaRPr dirty="0"/>
          </a:p>
        </p:txBody>
      </p:sp>
      <p:pic>
        <p:nvPicPr>
          <p:cNvPr id="2" name="Picture 1">
            <a:extLst>
              <a:ext uri="{FF2B5EF4-FFF2-40B4-BE49-F238E27FC236}">
                <a16:creationId xmlns:a16="http://schemas.microsoft.com/office/drawing/2014/main" id="{A177DABA-BB32-430F-98E4-A66EF7315DD6}"/>
              </a:ext>
            </a:extLst>
          </p:cNvPr>
          <p:cNvPicPr>
            <a:picLocks noChangeAspect="1"/>
          </p:cNvPicPr>
          <p:nvPr/>
        </p:nvPicPr>
        <p:blipFill>
          <a:blip r:embed="rId3"/>
          <a:stretch>
            <a:fillRect/>
          </a:stretch>
        </p:blipFill>
        <p:spPr>
          <a:xfrm>
            <a:off x="1268118" y="511250"/>
            <a:ext cx="6521644" cy="4234370"/>
          </a:xfrm>
          <a:prstGeom prst="rect">
            <a:avLst/>
          </a:prstGeom>
        </p:spPr>
      </p:pic>
    </p:spTree>
    <p:extLst>
      <p:ext uri="{BB962C8B-B14F-4D97-AF65-F5344CB8AC3E}">
        <p14:creationId xmlns:p14="http://schemas.microsoft.com/office/powerpoint/2010/main" val="61138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26695" y="145550"/>
            <a:ext cx="7700100" cy="365700"/>
          </a:xfrm>
          <a:prstGeom prst="rect">
            <a:avLst/>
          </a:prstGeom>
        </p:spPr>
        <p:txBody>
          <a:bodyPr spcFirstLastPara="1" wrap="square" lIns="91425" tIns="91425" rIns="91425" bIns="91425" anchor="ctr" anchorCtr="0">
            <a:noAutofit/>
          </a:bodyPr>
          <a:lstStyle/>
          <a:p>
            <a:pPr lvl="0" algn="l"/>
            <a:r>
              <a:rPr lang="de-DE" dirty="0"/>
              <a:t>CHANGE USER INTERFACE</a:t>
            </a:r>
            <a:endParaRPr dirty="0"/>
          </a:p>
        </p:txBody>
      </p:sp>
      <p:pic>
        <p:nvPicPr>
          <p:cNvPr id="3" name="Picture 2">
            <a:extLst>
              <a:ext uri="{FF2B5EF4-FFF2-40B4-BE49-F238E27FC236}">
                <a16:creationId xmlns:a16="http://schemas.microsoft.com/office/drawing/2014/main" id="{FD6BC3B4-7A33-4C66-8FA6-3E521AC8AA88}"/>
              </a:ext>
            </a:extLst>
          </p:cNvPr>
          <p:cNvPicPr>
            <a:picLocks noChangeAspect="1"/>
          </p:cNvPicPr>
          <p:nvPr/>
        </p:nvPicPr>
        <p:blipFill>
          <a:blip r:embed="rId3"/>
          <a:stretch>
            <a:fillRect/>
          </a:stretch>
        </p:blipFill>
        <p:spPr>
          <a:xfrm>
            <a:off x="1365086" y="639150"/>
            <a:ext cx="6227905" cy="4164344"/>
          </a:xfrm>
          <a:prstGeom prst="rect">
            <a:avLst/>
          </a:prstGeom>
        </p:spPr>
      </p:pic>
    </p:spTree>
    <p:extLst>
      <p:ext uri="{BB962C8B-B14F-4D97-AF65-F5344CB8AC3E}">
        <p14:creationId xmlns:p14="http://schemas.microsoft.com/office/powerpoint/2010/main" val="24502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8" name="Google Shape;668;p38"/>
          <p:cNvSpPr txBox="1">
            <a:spLocks noGrp="1"/>
          </p:cNvSpPr>
          <p:nvPr>
            <p:ph type="title"/>
          </p:nvPr>
        </p:nvSpPr>
        <p:spPr>
          <a:xfrm>
            <a:off x="526695" y="145550"/>
            <a:ext cx="7700100" cy="365700"/>
          </a:xfrm>
          <a:prstGeom prst="rect">
            <a:avLst/>
          </a:prstGeom>
        </p:spPr>
        <p:txBody>
          <a:bodyPr spcFirstLastPara="1" wrap="square" lIns="91425" tIns="91425" rIns="91425" bIns="91425" anchor="ctr" anchorCtr="0">
            <a:noAutofit/>
          </a:bodyPr>
          <a:lstStyle/>
          <a:p>
            <a:pPr lvl="0" algn="l"/>
            <a:r>
              <a:rPr lang="de-DE" dirty="0"/>
              <a:t>SCHEDULE WITH DIETITIAN</a:t>
            </a:r>
            <a:endParaRPr dirty="0"/>
          </a:p>
        </p:txBody>
      </p:sp>
      <p:pic>
        <p:nvPicPr>
          <p:cNvPr id="5" name="Picture 4">
            <a:extLst>
              <a:ext uri="{FF2B5EF4-FFF2-40B4-BE49-F238E27FC236}">
                <a16:creationId xmlns:a16="http://schemas.microsoft.com/office/drawing/2014/main" id="{2B7606C3-C241-453F-ADDF-C169A67A65B4}"/>
              </a:ext>
            </a:extLst>
          </p:cNvPr>
          <p:cNvPicPr>
            <a:picLocks noChangeAspect="1"/>
          </p:cNvPicPr>
          <p:nvPr/>
        </p:nvPicPr>
        <p:blipFill>
          <a:blip r:embed="rId3"/>
          <a:stretch>
            <a:fillRect/>
          </a:stretch>
        </p:blipFill>
        <p:spPr>
          <a:xfrm>
            <a:off x="1218961" y="651343"/>
            <a:ext cx="6339307" cy="4346607"/>
          </a:xfrm>
          <a:prstGeom prst="rect">
            <a:avLst/>
          </a:prstGeom>
        </p:spPr>
      </p:pic>
    </p:spTree>
    <p:extLst>
      <p:ext uri="{BB962C8B-B14F-4D97-AF65-F5344CB8AC3E}">
        <p14:creationId xmlns:p14="http://schemas.microsoft.com/office/powerpoint/2010/main" val="13579774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2400"/>
              </a:spcBef>
              <a:spcAft>
                <a:spcPts val="0"/>
              </a:spcAft>
              <a:buNone/>
            </a:pPr>
            <a:r>
              <a:rPr lang="vi" sz="2300" b="1" dirty="0">
                <a:solidFill>
                  <a:srgbClr val="000000"/>
                </a:solidFill>
                <a:highlight>
                  <a:srgbClr val="FFFFFF"/>
                </a:highlight>
                <a:latin typeface="Arial"/>
                <a:ea typeface="Arial"/>
                <a:cs typeface="Arial"/>
                <a:sym typeface="Arial"/>
              </a:rPr>
              <a:t>Decorator</a:t>
            </a:r>
            <a:endParaRPr sz="2300" b="1" dirty="0">
              <a:solidFill>
                <a:srgbClr val="000000"/>
              </a:solidFill>
              <a:highlight>
                <a:srgbClr val="FFFFFF"/>
              </a:highlight>
              <a:latin typeface="Arial"/>
              <a:ea typeface="Arial"/>
              <a:cs typeface="Arial"/>
              <a:sym typeface="Arial"/>
            </a:endParaRPr>
          </a:p>
          <a:p>
            <a:pPr marL="0" lvl="0" indent="0" algn="l" rtl="0">
              <a:spcBef>
                <a:spcPts val="600"/>
              </a:spcBef>
              <a:spcAft>
                <a:spcPts val="0"/>
              </a:spcAft>
              <a:buNone/>
            </a:pPr>
            <a:endParaRPr dirty="0"/>
          </a:p>
        </p:txBody>
      </p:sp>
      <p:sp>
        <p:nvSpPr>
          <p:cNvPr id="92" name="Google Shape;92;p14"/>
          <p:cNvSpPr txBox="1">
            <a:spLocks noGrp="1"/>
          </p:cNvSpPr>
          <p:nvPr>
            <p:ph type="body" idx="1"/>
          </p:nvPr>
        </p:nvSpPr>
        <p:spPr>
          <a:xfrm>
            <a:off x="311700" y="1229875"/>
            <a:ext cx="43254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vi" sz="1600" b="1" dirty="0">
                <a:latin typeface="+mj-lt"/>
              </a:rPr>
              <a:t>Decorator</a:t>
            </a:r>
            <a:r>
              <a:rPr lang="vi" sz="1600" dirty="0">
                <a:latin typeface="+mj-lt"/>
              </a:rPr>
              <a:t> is a structural pattern that allows adding new behaviors to objects dynamically by placing them inside special wrapper objects.</a:t>
            </a:r>
            <a:endParaRPr sz="1600" dirty="0">
              <a:latin typeface="+mj-lt"/>
            </a:endParaRPr>
          </a:p>
          <a:p>
            <a:pPr marL="0" lvl="0" indent="0" algn="just" rtl="0">
              <a:spcBef>
                <a:spcPts val="1200"/>
              </a:spcBef>
              <a:spcAft>
                <a:spcPts val="0"/>
              </a:spcAft>
              <a:buNone/>
            </a:pPr>
            <a:endParaRPr sz="1600" dirty="0">
              <a:latin typeface="+mj-lt"/>
            </a:endParaRPr>
          </a:p>
          <a:p>
            <a:pPr marL="0" lvl="0" indent="0" algn="just" rtl="0">
              <a:spcBef>
                <a:spcPts val="1200"/>
              </a:spcBef>
              <a:spcAft>
                <a:spcPts val="1200"/>
              </a:spcAft>
              <a:buNone/>
            </a:pPr>
            <a:r>
              <a:rPr lang="vi" sz="1600" dirty="0">
                <a:latin typeface="+mj-lt"/>
              </a:rPr>
              <a:t>Apply Decorator in nutrition management software to give appropriate advice to users about the current weight of the user.</a:t>
            </a:r>
            <a:endParaRPr sz="1600" dirty="0">
              <a:latin typeface="+mj-lt"/>
            </a:endParaRPr>
          </a:p>
        </p:txBody>
      </p:sp>
      <p:sp>
        <p:nvSpPr>
          <p:cNvPr id="93" name="Google Shape;93;p14"/>
          <p:cNvSpPr txBox="1">
            <a:spLocks noGrp="1"/>
          </p:cNvSpPr>
          <p:nvPr>
            <p:ph type="body" idx="1"/>
          </p:nvPr>
        </p:nvSpPr>
        <p:spPr>
          <a:xfrm>
            <a:off x="5033600" y="1229875"/>
            <a:ext cx="38475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vi" sz="1500" dirty="0">
                <a:solidFill>
                  <a:srgbClr val="202124"/>
                </a:solidFill>
                <a:latin typeface="+mj-lt"/>
                <a:ea typeface="Arial"/>
                <a:cs typeface="Arial"/>
                <a:sym typeface="Arial"/>
              </a:rPr>
              <a:t>The </a:t>
            </a:r>
            <a:r>
              <a:rPr lang="vi" sz="1500" b="1" dirty="0">
                <a:solidFill>
                  <a:srgbClr val="202124"/>
                </a:solidFill>
                <a:latin typeface="+mj-lt"/>
                <a:ea typeface="Arial"/>
                <a:cs typeface="Arial"/>
                <a:sym typeface="Arial"/>
              </a:rPr>
              <a:t>Decorator pattern</a:t>
            </a:r>
            <a:r>
              <a:rPr lang="vi" sz="1500" dirty="0">
                <a:solidFill>
                  <a:srgbClr val="202124"/>
                </a:solidFill>
                <a:latin typeface="+mj-lt"/>
                <a:ea typeface="Arial"/>
                <a:cs typeface="Arial"/>
                <a:sym typeface="Arial"/>
              </a:rPr>
              <a:t> is a structural </a:t>
            </a:r>
            <a:r>
              <a:rPr lang="vi" sz="1500" b="1" dirty="0">
                <a:solidFill>
                  <a:srgbClr val="202124"/>
                </a:solidFill>
                <a:latin typeface="+mj-lt"/>
                <a:ea typeface="Arial"/>
                <a:cs typeface="Arial"/>
                <a:sym typeface="Arial"/>
              </a:rPr>
              <a:t>pattern</a:t>
            </a:r>
            <a:r>
              <a:rPr lang="vi" sz="1500" dirty="0">
                <a:solidFill>
                  <a:srgbClr val="202124"/>
                </a:solidFill>
                <a:latin typeface="+mj-lt"/>
                <a:ea typeface="Arial"/>
                <a:cs typeface="Arial"/>
                <a:sym typeface="Arial"/>
              </a:rPr>
              <a:t> that lets you attach additional functionalities to an object dynamically. In other words, the client has the freedom to create an object and then extend it by adding a variety of “</a:t>
            </a:r>
            <a:r>
              <a:rPr lang="vi" sz="1500" b="1" dirty="0">
                <a:solidFill>
                  <a:srgbClr val="202124"/>
                </a:solidFill>
                <a:latin typeface="+mj-lt"/>
                <a:ea typeface="Arial"/>
                <a:cs typeface="Arial"/>
                <a:sym typeface="Arial"/>
              </a:rPr>
              <a:t>features</a:t>
            </a:r>
            <a:r>
              <a:rPr lang="vi" sz="1500" dirty="0">
                <a:solidFill>
                  <a:srgbClr val="202124"/>
                </a:solidFill>
                <a:latin typeface="+mj-lt"/>
                <a:ea typeface="Arial"/>
                <a:cs typeface="Arial"/>
                <a:sym typeface="Arial"/>
              </a:rPr>
              <a:t>” to it.</a:t>
            </a:r>
            <a:endParaRPr sz="21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2400"/>
              </a:spcBef>
              <a:spcAft>
                <a:spcPts val="0"/>
              </a:spcAft>
              <a:buNone/>
            </a:pPr>
            <a:r>
              <a:rPr lang="vi" sz="2300" b="1">
                <a:solidFill>
                  <a:srgbClr val="000000"/>
                </a:solidFill>
                <a:highlight>
                  <a:srgbClr val="FFFFFF"/>
                </a:highlight>
                <a:latin typeface="Arial"/>
                <a:ea typeface="Arial"/>
                <a:cs typeface="Arial"/>
                <a:sym typeface="Arial"/>
              </a:rPr>
              <a:t>Decorator</a:t>
            </a:r>
            <a:endParaRPr sz="2300" b="1">
              <a:solidFill>
                <a:srgbClr val="000000"/>
              </a:solidFill>
              <a:highlight>
                <a:srgbClr val="FFFFFF"/>
              </a:highlight>
              <a:latin typeface="Arial"/>
              <a:ea typeface="Arial"/>
              <a:cs typeface="Arial"/>
              <a:sym typeface="Arial"/>
            </a:endParaRPr>
          </a:p>
          <a:p>
            <a:pPr marL="0" lvl="0" indent="0" algn="l" rtl="0">
              <a:spcBef>
                <a:spcPts val="600"/>
              </a:spcBef>
              <a:spcAft>
                <a:spcPts val="0"/>
              </a:spcAft>
              <a:buNone/>
            </a:pPr>
            <a:endParaRPr/>
          </a:p>
          <a:p>
            <a:pPr marL="0" lvl="0" indent="0" algn="l" rtl="0">
              <a:spcBef>
                <a:spcPts val="0"/>
              </a:spcBef>
              <a:spcAft>
                <a:spcPts val="0"/>
              </a:spcAft>
              <a:buNone/>
            </a:pPr>
            <a:endParaRPr/>
          </a:p>
        </p:txBody>
      </p:sp>
      <p:pic>
        <p:nvPicPr>
          <p:cNvPr id="99" name="Google Shape;99;p15"/>
          <p:cNvPicPr preferRelativeResize="0"/>
          <p:nvPr/>
        </p:nvPicPr>
        <p:blipFill>
          <a:blip r:embed="rId3">
            <a:alphaModFix/>
          </a:blip>
          <a:stretch>
            <a:fillRect/>
          </a:stretch>
        </p:blipFill>
        <p:spPr>
          <a:xfrm>
            <a:off x="5450500" y="376175"/>
            <a:ext cx="3521899" cy="3296425"/>
          </a:xfrm>
          <a:prstGeom prst="rect">
            <a:avLst/>
          </a:prstGeom>
          <a:noFill/>
          <a:ln>
            <a:noFill/>
          </a:ln>
        </p:spPr>
      </p:pic>
      <p:sp>
        <p:nvSpPr>
          <p:cNvPr id="100" name="Google Shape;100;p15"/>
          <p:cNvSpPr txBox="1"/>
          <p:nvPr/>
        </p:nvSpPr>
        <p:spPr>
          <a:xfrm>
            <a:off x="100875" y="1017800"/>
            <a:ext cx="3250200" cy="1276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 sz="1600" dirty="0">
                <a:solidFill>
                  <a:srgbClr val="212121"/>
                </a:solidFill>
              </a:rPr>
              <a:t>The following class diagram shows us the Decorator Pattern's design:</a:t>
            </a:r>
            <a:endParaRPr sz="1600" dirty="0">
              <a:solidFill>
                <a:srgbClr val="212121"/>
              </a:solidFill>
            </a:endParaRPr>
          </a:p>
          <a:p>
            <a:pPr marL="0" lvl="0" indent="0" algn="l" rtl="0">
              <a:spcBef>
                <a:spcPts val="0"/>
              </a:spcBef>
              <a:spcAft>
                <a:spcPts val="0"/>
              </a:spcAft>
              <a:buNone/>
            </a:pPr>
            <a:endParaRPr sz="1100" dirty="0"/>
          </a:p>
        </p:txBody>
      </p:sp>
      <p:sp>
        <p:nvSpPr>
          <p:cNvPr id="101" name="Google Shape;101;p15"/>
          <p:cNvSpPr txBox="1"/>
          <p:nvPr/>
        </p:nvSpPr>
        <p:spPr>
          <a:xfrm>
            <a:off x="100875" y="1760123"/>
            <a:ext cx="5129100" cy="3063885"/>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1200"/>
              </a:spcBef>
              <a:spcAft>
                <a:spcPts val="0"/>
              </a:spcAft>
              <a:buClr>
                <a:srgbClr val="212121"/>
              </a:buClr>
              <a:buSzPts val="1200"/>
              <a:buChar char="●"/>
            </a:pPr>
            <a:r>
              <a:rPr lang="vi" b="1" dirty="0">
                <a:solidFill>
                  <a:srgbClr val="212121"/>
                </a:solidFill>
              </a:rPr>
              <a:t>Component: </a:t>
            </a:r>
            <a:r>
              <a:rPr lang="vi" dirty="0">
                <a:solidFill>
                  <a:srgbClr val="212121"/>
                </a:solidFill>
              </a:rPr>
              <a:t>It defines the interface of the actual object that needs functionality to be added dynamically to the ConcreteComponents.</a:t>
            </a:r>
            <a:endParaRPr dirty="0">
              <a:solidFill>
                <a:srgbClr val="212121"/>
              </a:solidFill>
            </a:endParaRPr>
          </a:p>
          <a:p>
            <a:pPr marL="457200" lvl="0" indent="-304800" algn="just" rtl="0">
              <a:lnSpc>
                <a:spcPct val="115000"/>
              </a:lnSpc>
              <a:spcBef>
                <a:spcPts val="0"/>
              </a:spcBef>
              <a:spcAft>
                <a:spcPts val="0"/>
              </a:spcAft>
              <a:buClr>
                <a:srgbClr val="212121"/>
              </a:buClr>
              <a:buSzPts val="1200"/>
              <a:buChar char="●"/>
            </a:pPr>
            <a:r>
              <a:rPr lang="vi" b="1" dirty="0">
                <a:solidFill>
                  <a:srgbClr val="212121"/>
                </a:solidFill>
              </a:rPr>
              <a:t>ConcreteComponent:</a:t>
            </a:r>
            <a:r>
              <a:rPr lang="vi" dirty="0">
                <a:solidFill>
                  <a:srgbClr val="212121"/>
                </a:solidFill>
              </a:rPr>
              <a:t> The actual object in which the functionalities could be added dynamically.</a:t>
            </a:r>
            <a:endParaRPr dirty="0">
              <a:solidFill>
                <a:srgbClr val="212121"/>
              </a:solidFill>
            </a:endParaRPr>
          </a:p>
          <a:p>
            <a:pPr marL="457200" lvl="0" indent="-304800" algn="just" rtl="0">
              <a:lnSpc>
                <a:spcPct val="115000"/>
              </a:lnSpc>
              <a:spcBef>
                <a:spcPts val="0"/>
              </a:spcBef>
              <a:spcAft>
                <a:spcPts val="0"/>
              </a:spcAft>
              <a:buClr>
                <a:srgbClr val="212121"/>
              </a:buClr>
              <a:buSzPts val="1200"/>
              <a:buChar char="●"/>
            </a:pPr>
            <a:r>
              <a:rPr lang="vi" b="1" dirty="0">
                <a:solidFill>
                  <a:srgbClr val="212121"/>
                </a:solidFill>
              </a:rPr>
              <a:t>Decorator: </a:t>
            </a:r>
            <a:r>
              <a:rPr lang="vi" dirty="0">
                <a:solidFill>
                  <a:srgbClr val="212121"/>
                </a:solidFill>
              </a:rPr>
              <a:t>This defines the interface for all the dynamic functionalities that can be added to the ConcreteComponent.</a:t>
            </a:r>
            <a:endParaRPr dirty="0">
              <a:solidFill>
                <a:srgbClr val="212121"/>
              </a:solidFill>
            </a:endParaRPr>
          </a:p>
          <a:p>
            <a:pPr marL="457200" lvl="0" indent="-304800" algn="just" rtl="0">
              <a:lnSpc>
                <a:spcPct val="115000"/>
              </a:lnSpc>
              <a:spcBef>
                <a:spcPts val="0"/>
              </a:spcBef>
              <a:spcAft>
                <a:spcPts val="0"/>
              </a:spcAft>
              <a:buClr>
                <a:srgbClr val="212121"/>
              </a:buClr>
              <a:buSzPts val="1200"/>
              <a:buChar char="●"/>
            </a:pPr>
            <a:r>
              <a:rPr lang="vi" b="1" dirty="0">
                <a:solidFill>
                  <a:srgbClr val="212121"/>
                </a:solidFill>
              </a:rPr>
              <a:t>ConcreteDecorator: </a:t>
            </a:r>
            <a:r>
              <a:rPr lang="vi" dirty="0">
                <a:solidFill>
                  <a:srgbClr val="212121"/>
                </a:solidFill>
              </a:rPr>
              <a:t>All the functionalities that can be added to the ConcreteComponent. Each needed functionality will be one ConcreteDecorator class.</a:t>
            </a:r>
            <a:endParaRPr dirty="0">
              <a:solidFill>
                <a:srgbClr val="212121"/>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107" name="Google Shape;107;p16"/>
          <p:cNvPicPr preferRelativeResize="0"/>
          <p:nvPr/>
        </p:nvPicPr>
        <p:blipFill>
          <a:blip r:embed="rId3">
            <a:alphaModFix/>
          </a:blip>
          <a:stretch>
            <a:fillRect/>
          </a:stretch>
        </p:blipFill>
        <p:spPr>
          <a:xfrm>
            <a:off x="311700" y="131175"/>
            <a:ext cx="4038900" cy="4597751"/>
          </a:xfrm>
          <a:prstGeom prst="rect">
            <a:avLst/>
          </a:prstGeom>
          <a:noFill/>
          <a:ln>
            <a:noFill/>
          </a:ln>
        </p:spPr>
      </p:pic>
      <p:sp>
        <p:nvSpPr>
          <p:cNvPr id="108" name="Google Shape;108;p16"/>
          <p:cNvSpPr txBox="1">
            <a:spLocks noGrp="1"/>
          </p:cNvSpPr>
          <p:nvPr>
            <p:ph type="title"/>
          </p:nvPr>
        </p:nvSpPr>
        <p:spPr>
          <a:xfrm>
            <a:off x="4644150" y="410000"/>
            <a:ext cx="41880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2400"/>
              </a:spcBef>
              <a:spcAft>
                <a:spcPts val="0"/>
              </a:spcAft>
              <a:buNone/>
            </a:pPr>
            <a:r>
              <a:rPr lang="vi" sz="2300" b="1">
                <a:solidFill>
                  <a:srgbClr val="000000"/>
                </a:solidFill>
                <a:highlight>
                  <a:srgbClr val="FFFFFF"/>
                </a:highlight>
                <a:latin typeface="Arial"/>
                <a:ea typeface="Arial"/>
                <a:cs typeface="Arial"/>
                <a:sym typeface="Arial"/>
              </a:rPr>
              <a:t>Decorator</a:t>
            </a:r>
            <a:endParaRPr sz="2300" b="1">
              <a:solidFill>
                <a:srgbClr val="000000"/>
              </a:solidFill>
              <a:highlight>
                <a:srgbClr val="FFFFFF"/>
              </a:highlight>
              <a:latin typeface="Arial"/>
              <a:ea typeface="Arial"/>
              <a:cs typeface="Arial"/>
              <a:sym typeface="Arial"/>
            </a:endParaRPr>
          </a:p>
          <a:p>
            <a:pPr marL="0" lvl="0" indent="0" algn="l" rtl="0">
              <a:spcBef>
                <a:spcPts val="600"/>
              </a:spcBef>
              <a:spcAft>
                <a:spcPts val="0"/>
              </a:spcAft>
              <a:buNone/>
            </a:pPr>
            <a:endParaRPr/>
          </a:p>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dirty="0"/>
              <a:t>Observer</a:t>
            </a:r>
            <a:endParaRPr dirty="0"/>
          </a:p>
          <a:p>
            <a:pPr marL="0" lvl="0" indent="0" algn="l" rtl="0">
              <a:spcBef>
                <a:spcPts val="0"/>
              </a:spcBef>
              <a:spcAft>
                <a:spcPts val="0"/>
              </a:spcAft>
              <a:buNone/>
            </a:pPr>
            <a:endParaRPr dirty="0"/>
          </a:p>
        </p:txBody>
      </p:sp>
      <p:sp>
        <p:nvSpPr>
          <p:cNvPr id="120" name="Google Shape;120;p18"/>
          <p:cNvSpPr txBox="1">
            <a:spLocks noGrp="1"/>
          </p:cNvSpPr>
          <p:nvPr>
            <p:ph type="body" idx="1"/>
          </p:nvPr>
        </p:nvSpPr>
        <p:spPr>
          <a:xfrm>
            <a:off x="311700" y="1229875"/>
            <a:ext cx="36579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vi" sz="1500" b="1" dirty="0">
                <a:solidFill>
                  <a:srgbClr val="444444"/>
                </a:solidFill>
                <a:latin typeface="+mj-lt"/>
                <a:ea typeface="Arial"/>
                <a:cs typeface="Arial"/>
                <a:sym typeface="Arial"/>
              </a:rPr>
              <a:t>Usage examples:</a:t>
            </a:r>
            <a:r>
              <a:rPr lang="vi" sz="1500" dirty="0">
                <a:solidFill>
                  <a:srgbClr val="444444"/>
                </a:solidFill>
                <a:latin typeface="+mj-lt"/>
                <a:ea typeface="Arial"/>
                <a:cs typeface="Arial"/>
                <a:sym typeface="Arial"/>
              </a:rPr>
              <a:t> The Observer pattern is pretty common in C# code, especially in the GUI components. It provides a way to react to events happening in other objects without coupling to their classes.</a:t>
            </a:r>
            <a:endParaRPr sz="1500" dirty="0">
              <a:solidFill>
                <a:srgbClr val="444444"/>
              </a:solidFill>
              <a:latin typeface="+mj-lt"/>
              <a:ea typeface="Arial"/>
              <a:cs typeface="Arial"/>
              <a:sym typeface="Arial"/>
            </a:endParaRPr>
          </a:p>
          <a:p>
            <a:pPr marL="0" lvl="0" indent="0" algn="just" rtl="0">
              <a:spcBef>
                <a:spcPts val="1800"/>
              </a:spcBef>
              <a:spcAft>
                <a:spcPts val="0"/>
              </a:spcAft>
              <a:buNone/>
            </a:pPr>
            <a:r>
              <a:rPr lang="vi" sz="1500" b="1" dirty="0">
                <a:solidFill>
                  <a:srgbClr val="444444"/>
                </a:solidFill>
                <a:latin typeface="+mj-lt"/>
                <a:ea typeface="Arial"/>
                <a:cs typeface="Arial"/>
                <a:sym typeface="Arial"/>
              </a:rPr>
              <a:t>Identification:</a:t>
            </a:r>
            <a:r>
              <a:rPr lang="vi" sz="1500" dirty="0">
                <a:solidFill>
                  <a:srgbClr val="444444"/>
                </a:solidFill>
                <a:latin typeface="+mj-lt"/>
                <a:ea typeface="Arial"/>
                <a:cs typeface="Arial"/>
                <a:sym typeface="Arial"/>
              </a:rPr>
              <a:t> The pattern can be recognized by subscription methods, that store objects in a list and by calls to the update method issued to objects in that list.</a:t>
            </a:r>
            <a:endParaRPr sz="1500" dirty="0">
              <a:solidFill>
                <a:srgbClr val="444444"/>
              </a:solidFill>
              <a:latin typeface="+mj-lt"/>
              <a:ea typeface="Arial"/>
              <a:cs typeface="Arial"/>
              <a:sym typeface="Arial"/>
            </a:endParaRPr>
          </a:p>
          <a:p>
            <a:pPr marL="0" lvl="0" indent="0" algn="l" rtl="0">
              <a:spcBef>
                <a:spcPts val="1800"/>
              </a:spcBef>
              <a:spcAft>
                <a:spcPts val="1200"/>
              </a:spcAft>
              <a:buNone/>
            </a:pPr>
            <a:endParaRPr dirty="0"/>
          </a:p>
        </p:txBody>
      </p:sp>
      <p:pic>
        <p:nvPicPr>
          <p:cNvPr id="121" name="Google Shape;121;p18"/>
          <p:cNvPicPr preferRelativeResize="0"/>
          <p:nvPr/>
        </p:nvPicPr>
        <p:blipFill>
          <a:blip r:embed="rId3">
            <a:alphaModFix/>
          </a:blip>
          <a:stretch>
            <a:fillRect/>
          </a:stretch>
        </p:blipFill>
        <p:spPr>
          <a:xfrm>
            <a:off x="4141888" y="657075"/>
            <a:ext cx="4752975" cy="2705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p:nvPr/>
        </p:nvSpPr>
        <p:spPr>
          <a:xfrm>
            <a:off x="0" y="0"/>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000">
                <a:solidFill>
                  <a:schemeClr val="dk1"/>
                </a:solidFill>
                <a:latin typeface="Roboto"/>
                <a:ea typeface="Roboto"/>
                <a:cs typeface="Roboto"/>
                <a:sym typeface="Roboto"/>
              </a:rPr>
              <a:t>Observer</a:t>
            </a:r>
            <a:endParaRPr sz="3000">
              <a:solidFill>
                <a:schemeClr val="dk1"/>
              </a:solidFill>
              <a:latin typeface="Roboto"/>
              <a:ea typeface="Roboto"/>
              <a:cs typeface="Roboto"/>
              <a:sym typeface="Roboto"/>
            </a:endParaRPr>
          </a:p>
          <a:p>
            <a:pPr marL="0" lvl="0" indent="0" algn="l" rtl="0">
              <a:spcBef>
                <a:spcPts val="0"/>
              </a:spcBef>
              <a:spcAft>
                <a:spcPts val="0"/>
              </a:spcAft>
              <a:buNone/>
            </a:pPr>
            <a:endParaRPr sz="3000">
              <a:solidFill>
                <a:schemeClr val="dk1"/>
              </a:solidFill>
              <a:latin typeface="Roboto"/>
              <a:ea typeface="Roboto"/>
              <a:cs typeface="Roboto"/>
              <a:sym typeface="Roboto"/>
            </a:endParaRPr>
          </a:p>
        </p:txBody>
      </p:sp>
      <p:pic>
        <p:nvPicPr>
          <p:cNvPr id="127" name="Google Shape;127;p19"/>
          <p:cNvPicPr preferRelativeResize="0"/>
          <p:nvPr/>
        </p:nvPicPr>
        <p:blipFill>
          <a:blip r:embed="rId3">
            <a:alphaModFix/>
          </a:blip>
          <a:stretch>
            <a:fillRect/>
          </a:stretch>
        </p:blipFill>
        <p:spPr>
          <a:xfrm>
            <a:off x="1810300" y="152400"/>
            <a:ext cx="3887825" cy="4568000"/>
          </a:xfrm>
          <a:prstGeom prst="rect">
            <a:avLst/>
          </a:prstGeom>
          <a:noFill/>
          <a:ln>
            <a:noFill/>
          </a:ln>
        </p:spPr>
      </p:pic>
      <p:pic>
        <p:nvPicPr>
          <p:cNvPr id="128" name="Google Shape;128;p19"/>
          <p:cNvPicPr preferRelativeResize="0"/>
          <p:nvPr/>
        </p:nvPicPr>
        <p:blipFill>
          <a:blip r:embed="rId4">
            <a:alphaModFix/>
          </a:blip>
          <a:stretch>
            <a:fillRect/>
          </a:stretch>
        </p:blipFill>
        <p:spPr>
          <a:xfrm>
            <a:off x="5850525" y="152400"/>
            <a:ext cx="3141075" cy="1813076"/>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Factory </a:t>
            </a:r>
          </a:p>
        </p:txBody>
      </p:sp>
      <p:sp>
        <p:nvSpPr>
          <p:cNvPr id="3" name="Text Placeholder 2"/>
          <p:cNvSpPr>
            <a:spLocks noGrp="1"/>
          </p:cNvSpPr>
          <p:nvPr>
            <p:ph type="body" idx="1"/>
          </p:nvPr>
        </p:nvSpPr>
        <p:spPr>
          <a:xfrm>
            <a:off x="311700" y="1408630"/>
            <a:ext cx="8520600" cy="3339000"/>
          </a:xfrm>
        </p:spPr>
        <p:txBody>
          <a:bodyPr>
            <a:normAutofit/>
          </a:bodyPr>
          <a:lstStyle/>
          <a:p>
            <a:r>
              <a:rPr lang="en-US" sz="1600" dirty="0">
                <a:latin typeface="+mj-lt"/>
              </a:rPr>
              <a:t>The function: Check the nutrition of meals</a:t>
            </a:r>
          </a:p>
          <a:p>
            <a:endParaRPr lang="en-US" sz="1600" dirty="0">
              <a:latin typeface="+mj-lt"/>
            </a:endParaRPr>
          </a:p>
          <a:p>
            <a:r>
              <a:rPr lang="en-US" sz="1600" dirty="0">
                <a:latin typeface="+mj-lt"/>
              </a:rPr>
              <a:t>I choose this design pattern because it’s very useful when you need to provide a high level of flexibility for your code.</a:t>
            </a:r>
          </a:p>
          <a:p>
            <a:endParaRPr lang="en-US" sz="1600" dirty="0">
              <a:latin typeface="+mj-lt"/>
            </a:endParaRPr>
          </a:p>
          <a:p>
            <a:r>
              <a:rPr lang="en-US" sz="1600" dirty="0">
                <a:latin typeface="+mj-lt"/>
              </a:rPr>
              <a:t>Factory methods can be recognized by creation methods, which create objects from concrete classes, but return them as objects of abstract type or interface.</a:t>
            </a:r>
          </a:p>
          <a:p>
            <a:endParaRPr lang="en-US" sz="1600" dirty="0"/>
          </a:p>
        </p:txBody>
      </p:sp>
    </p:spTree>
    <p:extLst>
      <p:ext uri="{BB962C8B-B14F-4D97-AF65-F5344CB8AC3E}">
        <p14:creationId xmlns:p14="http://schemas.microsoft.com/office/powerpoint/2010/main" val="1921724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Factory</a:t>
            </a:r>
          </a:p>
        </p:txBody>
      </p:sp>
      <p:pic>
        <p:nvPicPr>
          <p:cNvPr id="5" name="Picture 4"/>
          <p:cNvPicPr>
            <a:picLocks noChangeAspect="1"/>
          </p:cNvPicPr>
          <p:nvPr/>
        </p:nvPicPr>
        <p:blipFill>
          <a:blip r:embed="rId2"/>
          <a:stretch>
            <a:fillRect/>
          </a:stretch>
        </p:blipFill>
        <p:spPr>
          <a:xfrm>
            <a:off x="1435591" y="1335933"/>
            <a:ext cx="6630325" cy="2581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620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3"/>
          <p:cNvSpPr txBox="1">
            <a:spLocks noGrp="1"/>
          </p:cNvSpPr>
          <p:nvPr>
            <p:ph type="title"/>
          </p:nvPr>
        </p:nvSpPr>
        <p:spPr>
          <a:xfrm>
            <a:off x="723900" y="540000"/>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USER REQUIMENT SPETIFICATION</a:t>
            </a:r>
            <a:endParaRPr dirty="0"/>
          </a:p>
        </p:txBody>
      </p:sp>
      <p:sp>
        <p:nvSpPr>
          <p:cNvPr id="35" name="Google Shape;584;p34"/>
          <p:cNvSpPr txBox="1">
            <a:spLocks/>
          </p:cNvSpPr>
          <p:nvPr/>
        </p:nvSpPr>
        <p:spPr>
          <a:xfrm>
            <a:off x="1335515" y="1479195"/>
            <a:ext cx="2697508" cy="27352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Wingdings" panose="05000000000000000000" pitchFamily="2" charset="2"/>
              <a:buChar char="q"/>
            </a:pPr>
            <a:r>
              <a:rPr lang="en-US" dirty="0"/>
              <a:t>Login</a:t>
            </a:r>
          </a:p>
          <a:p>
            <a:pPr marL="285750" indent="-285750">
              <a:buClr>
                <a:schemeClr val="dk1"/>
              </a:buClr>
              <a:buSzPts val="1100"/>
              <a:buFont typeface="Wingdings" panose="05000000000000000000" pitchFamily="2" charset="2"/>
              <a:buChar char="q"/>
            </a:pPr>
            <a:endParaRPr lang="en-US" dirty="0"/>
          </a:p>
          <a:p>
            <a:pPr marL="285750" indent="-285750">
              <a:buClr>
                <a:schemeClr val="dk1"/>
              </a:buClr>
              <a:buSzPts val="1100"/>
              <a:buFont typeface="Wingdings" panose="05000000000000000000" pitchFamily="2" charset="2"/>
              <a:buChar char="q"/>
            </a:pPr>
            <a:r>
              <a:rPr lang="en-US" dirty="0"/>
              <a:t>Signup</a:t>
            </a:r>
          </a:p>
          <a:p>
            <a:pPr marL="285750" indent="-285750">
              <a:buClr>
                <a:schemeClr val="dk1"/>
              </a:buClr>
              <a:buSzPts val="1100"/>
              <a:buFont typeface="Wingdings" panose="05000000000000000000" pitchFamily="2" charset="2"/>
              <a:buChar char="q"/>
            </a:pPr>
            <a:endParaRPr lang="en-US" dirty="0"/>
          </a:p>
          <a:p>
            <a:pPr marL="285750" indent="-285750">
              <a:buClr>
                <a:schemeClr val="dk1"/>
              </a:buClr>
              <a:buSzPts val="1100"/>
              <a:buFont typeface="Wingdings" panose="05000000000000000000" pitchFamily="2" charset="2"/>
              <a:buChar char="q"/>
            </a:pPr>
            <a:r>
              <a:rPr lang="en-US" dirty="0"/>
              <a:t>Unregister</a:t>
            </a:r>
          </a:p>
          <a:p>
            <a:pPr marL="285750" indent="-285750">
              <a:buClr>
                <a:schemeClr val="dk1"/>
              </a:buClr>
              <a:buSzPts val="1100"/>
              <a:buFont typeface="Wingdings" panose="05000000000000000000" pitchFamily="2" charset="2"/>
              <a:buChar char="q"/>
            </a:pPr>
            <a:endParaRPr lang="en-US" dirty="0"/>
          </a:p>
          <a:p>
            <a:pPr marL="285750" indent="-285750">
              <a:buClr>
                <a:schemeClr val="dk1"/>
              </a:buClr>
              <a:buSzPts val="1100"/>
              <a:buFont typeface="Wingdings" panose="05000000000000000000" pitchFamily="2" charset="2"/>
              <a:buChar char="q"/>
            </a:pPr>
            <a:r>
              <a:rPr lang="en-US" dirty="0"/>
              <a:t>Calculator</a:t>
            </a:r>
          </a:p>
          <a:p>
            <a:pPr marL="285750" indent="-285750">
              <a:buClr>
                <a:schemeClr val="dk1"/>
              </a:buClr>
              <a:buSzPts val="1100"/>
              <a:buFont typeface="Wingdings" panose="05000000000000000000" pitchFamily="2" charset="2"/>
              <a:buChar char="q"/>
            </a:pPr>
            <a:endParaRPr lang="en-US" dirty="0"/>
          </a:p>
          <a:p>
            <a:pPr marL="285750" indent="-285750">
              <a:buClr>
                <a:schemeClr val="dk1"/>
              </a:buClr>
              <a:buSzPts val="1100"/>
              <a:buFont typeface="Wingdings" panose="05000000000000000000" pitchFamily="2" charset="2"/>
              <a:buChar char="q"/>
            </a:pPr>
            <a:r>
              <a:rPr lang="en-US" dirty="0"/>
              <a:t>Schedule </a:t>
            </a:r>
          </a:p>
          <a:p>
            <a:pPr marL="285750" indent="-285750">
              <a:buClr>
                <a:schemeClr val="dk1"/>
              </a:buClr>
              <a:buSzPts val="1100"/>
              <a:buFont typeface="Wingdings" panose="05000000000000000000" pitchFamily="2" charset="2"/>
              <a:buChar char="q"/>
            </a:pPr>
            <a:endParaRPr lang="en-US" dirty="0"/>
          </a:p>
          <a:p>
            <a:pPr marL="285750" indent="-285750">
              <a:buClr>
                <a:schemeClr val="dk1"/>
              </a:buClr>
              <a:buSzPts val="1100"/>
              <a:buFont typeface="Wingdings" panose="05000000000000000000" pitchFamily="2" charset="2"/>
              <a:buChar char="q"/>
            </a:pPr>
            <a:r>
              <a:rPr lang="en-US" dirty="0"/>
              <a:t>Set the goal</a:t>
            </a:r>
          </a:p>
          <a:p>
            <a:pPr marL="285750" indent="-285750">
              <a:buClr>
                <a:schemeClr val="dk1"/>
              </a:buClr>
              <a:buSzPts val="1100"/>
              <a:buFont typeface="Wingdings" panose="05000000000000000000" pitchFamily="2" charset="2"/>
              <a:buChar char="q"/>
            </a:pPr>
            <a:endParaRPr lang="en-US" dirty="0"/>
          </a:p>
          <a:p>
            <a:pPr marL="285750" indent="-285750">
              <a:buClr>
                <a:schemeClr val="dk1"/>
              </a:buClr>
              <a:buSzPts val="1100"/>
              <a:buFont typeface="Wingdings" panose="05000000000000000000" pitchFamily="2" charset="2"/>
              <a:buChar char="q"/>
            </a:pPr>
            <a:r>
              <a:rPr lang="en-US" dirty="0"/>
              <a:t>Manage user information</a:t>
            </a:r>
          </a:p>
          <a:p>
            <a:pPr marL="285750" indent="-285750">
              <a:buClr>
                <a:schemeClr val="dk1"/>
              </a:buClr>
              <a:buSzPts val="1100"/>
              <a:buFont typeface="Wingdings" panose="05000000000000000000" pitchFamily="2" charset="2"/>
              <a:buChar char="q"/>
            </a:pPr>
            <a:endParaRPr lang="en-US" dirty="0"/>
          </a:p>
        </p:txBody>
      </p:sp>
      <p:sp>
        <p:nvSpPr>
          <p:cNvPr id="36" name="Google Shape;585;p34"/>
          <p:cNvSpPr txBox="1">
            <a:spLocks/>
          </p:cNvSpPr>
          <p:nvPr/>
        </p:nvSpPr>
        <p:spPr>
          <a:xfrm>
            <a:off x="5409923" y="1479195"/>
            <a:ext cx="2957181" cy="21852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Wingdings" panose="05000000000000000000" pitchFamily="2" charset="2"/>
              <a:buChar char="q"/>
            </a:pPr>
            <a:r>
              <a:rPr lang="en-US" dirty="0"/>
              <a:t>Add data</a:t>
            </a:r>
          </a:p>
          <a:p>
            <a:pPr marL="285750" indent="-285750">
              <a:buClr>
                <a:schemeClr val="dk1"/>
              </a:buClr>
              <a:buSzPts val="1100"/>
              <a:buFont typeface="Wingdings" panose="05000000000000000000" pitchFamily="2" charset="2"/>
              <a:buChar char="q"/>
            </a:pPr>
            <a:endParaRPr lang="en-US" dirty="0"/>
          </a:p>
          <a:p>
            <a:pPr marL="285750" indent="-285750">
              <a:buClr>
                <a:schemeClr val="dk1"/>
              </a:buClr>
              <a:buSzPts val="1100"/>
              <a:buFont typeface="Wingdings" panose="05000000000000000000" pitchFamily="2" charset="2"/>
              <a:buChar char="q"/>
            </a:pPr>
            <a:r>
              <a:rPr lang="en-US" dirty="0"/>
              <a:t>Eliminate unwanted foods</a:t>
            </a:r>
          </a:p>
          <a:p>
            <a:pPr marL="285750" indent="-285750">
              <a:buClr>
                <a:schemeClr val="dk1"/>
              </a:buClr>
              <a:buSzPts val="1100"/>
              <a:buFont typeface="Wingdings" panose="05000000000000000000" pitchFamily="2" charset="2"/>
              <a:buChar char="q"/>
            </a:pPr>
            <a:endParaRPr lang="en-US" dirty="0"/>
          </a:p>
          <a:p>
            <a:pPr marL="285750" indent="-285750">
              <a:buClr>
                <a:schemeClr val="dk1"/>
              </a:buClr>
              <a:buSzPts val="1100"/>
              <a:buFont typeface="Wingdings" panose="05000000000000000000" pitchFamily="2" charset="2"/>
              <a:buChar char="q"/>
            </a:pPr>
            <a:r>
              <a:rPr lang="en-US" dirty="0"/>
              <a:t>Warn</a:t>
            </a:r>
          </a:p>
          <a:p>
            <a:pPr marL="285750" indent="-285750">
              <a:buClr>
                <a:schemeClr val="dk1"/>
              </a:buClr>
              <a:buSzPts val="1100"/>
              <a:buFont typeface="Wingdings" panose="05000000000000000000" pitchFamily="2" charset="2"/>
              <a:buChar char="q"/>
            </a:pPr>
            <a:endParaRPr lang="en-US" dirty="0"/>
          </a:p>
          <a:p>
            <a:pPr marL="285750" indent="-285750">
              <a:buClr>
                <a:schemeClr val="dk1"/>
              </a:buClr>
              <a:buSzPts val="1100"/>
              <a:buFont typeface="Wingdings" panose="05000000000000000000" pitchFamily="2" charset="2"/>
              <a:buChar char="q"/>
            </a:pPr>
            <a:r>
              <a:rPr lang="en-US" dirty="0"/>
              <a:t>Input information of food</a:t>
            </a:r>
          </a:p>
          <a:p>
            <a:pPr marL="285750" indent="-285750">
              <a:buClr>
                <a:schemeClr val="dk1"/>
              </a:buClr>
              <a:buSzPts val="1100"/>
              <a:buFont typeface="Wingdings" panose="05000000000000000000" pitchFamily="2" charset="2"/>
              <a:buChar char="q"/>
            </a:pPr>
            <a:endParaRPr lang="en-US" dirty="0"/>
          </a:p>
          <a:p>
            <a:pPr marL="285750" indent="-285750">
              <a:buClr>
                <a:schemeClr val="dk1"/>
              </a:buClr>
              <a:buSzPts val="1100"/>
              <a:buFont typeface="Wingdings" panose="05000000000000000000" pitchFamily="2" charset="2"/>
              <a:buChar char="q"/>
            </a:pPr>
            <a:r>
              <a:rPr lang="en-US" dirty="0"/>
              <a:t>Chance the user interface</a:t>
            </a:r>
          </a:p>
          <a:p>
            <a:pPr marL="285750" indent="-285750">
              <a:buClr>
                <a:schemeClr val="dk1"/>
              </a:buClr>
              <a:buSzPts val="1100"/>
              <a:buFont typeface="Wingdings" panose="05000000000000000000" pitchFamily="2" charset="2"/>
              <a:buChar char="q"/>
            </a:pPr>
            <a:endParaRPr lang="en-US" dirty="0"/>
          </a:p>
          <a:p>
            <a:pPr marL="285750" indent="-285750">
              <a:buClr>
                <a:schemeClr val="dk1"/>
              </a:buClr>
              <a:buSzPts val="1100"/>
              <a:buFont typeface="Wingdings" panose="05000000000000000000" pitchFamily="2" charset="2"/>
              <a:buChar char="q"/>
            </a:pPr>
            <a:r>
              <a:rPr lang="en-US" dirty="0"/>
              <a:t>Set up the security of the app</a:t>
            </a:r>
          </a:p>
          <a:p>
            <a:pPr marL="285750" indent="-285750">
              <a:buClr>
                <a:schemeClr val="dk1"/>
              </a:buClr>
              <a:buSzPts val="1100"/>
              <a:buFont typeface="Wingdings" panose="05000000000000000000" pitchFamily="2" charset="2"/>
              <a:buChar char="q"/>
            </a:pPr>
            <a:endParaRPr lang="en-US" dirty="0"/>
          </a:p>
          <a:p>
            <a:pPr marL="285750" indent="-285750">
              <a:buClr>
                <a:schemeClr val="dk1"/>
              </a:buClr>
              <a:buSzPts val="1100"/>
              <a:buFont typeface="Wingdings" panose="05000000000000000000" pitchFamily="2" charset="2"/>
              <a:buChar char="q"/>
            </a:pPr>
            <a:r>
              <a:rPr lang="en-US" dirty="0"/>
              <a:t>Schedule with dietitian</a:t>
            </a:r>
          </a:p>
          <a:p>
            <a:pPr marL="285750" indent="-285750">
              <a:spcBef>
                <a:spcPts val="1600"/>
              </a:spcBef>
              <a:spcAft>
                <a:spcPts val="1600"/>
              </a:spcAft>
              <a:buFont typeface="Wingdings" panose="05000000000000000000" pitchFamily="2" charset="2"/>
              <a:buChar char="q"/>
            </a:pPr>
            <a:endParaRPr lang="en-US" dirty="0"/>
          </a:p>
        </p:txBody>
      </p:sp>
      <p:sp>
        <p:nvSpPr>
          <p:cNvPr id="39" name="Google Shape;588;p34"/>
          <p:cNvSpPr/>
          <p:nvPr/>
        </p:nvSpPr>
        <p:spPr>
          <a:xfrm>
            <a:off x="1154540" y="1567542"/>
            <a:ext cx="45719" cy="2715699"/>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89;p34"/>
          <p:cNvSpPr/>
          <p:nvPr/>
        </p:nvSpPr>
        <p:spPr>
          <a:xfrm>
            <a:off x="5094515" y="1567542"/>
            <a:ext cx="75627" cy="2715699"/>
          </a:xfrm>
          <a:custGeom>
            <a:avLst/>
            <a:gdLst/>
            <a:ahLst/>
            <a:cxnLst/>
            <a:rect l="l" t="t" r="r" b="b"/>
            <a:pathLst>
              <a:path w="1061" h="31989" extrusionOk="0">
                <a:moveTo>
                  <a:pt x="0" y="0"/>
                </a:moveTo>
                <a:lnTo>
                  <a:pt x="0" y="31989"/>
                </a:lnTo>
                <a:lnTo>
                  <a:pt x="1060" y="31989"/>
                </a:lnTo>
                <a:lnTo>
                  <a:pt x="1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Factory</a:t>
            </a:r>
          </a:p>
        </p:txBody>
      </p:sp>
      <p:pic>
        <p:nvPicPr>
          <p:cNvPr id="4" name="Picture 3"/>
          <p:cNvPicPr>
            <a:picLocks noChangeAspect="1"/>
          </p:cNvPicPr>
          <p:nvPr/>
        </p:nvPicPr>
        <p:blipFill>
          <a:blip r:embed="rId2"/>
          <a:stretch>
            <a:fillRect/>
          </a:stretch>
        </p:blipFill>
        <p:spPr>
          <a:xfrm>
            <a:off x="813040" y="1315847"/>
            <a:ext cx="3021911" cy="1970492"/>
          </a:xfrm>
          <a:prstGeom prst="rect">
            <a:avLst/>
          </a:prstGeom>
        </p:spPr>
      </p:pic>
      <p:pic>
        <p:nvPicPr>
          <p:cNvPr id="5" name="Picture 4"/>
          <p:cNvPicPr>
            <a:picLocks noChangeAspect="1"/>
          </p:cNvPicPr>
          <p:nvPr/>
        </p:nvPicPr>
        <p:blipFill>
          <a:blip r:embed="rId3"/>
          <a:stretch>
            <a:fillRect/>
          </a:stretch>
        </p:blipFill>
        <p:spPr>
          <a:xfrm>
            <a:off x="4760927" y="1183234"/>
            <a:ext cx="3283044" cy="3336738"/>
          </a:xfrm>
          <a:prstGeom prst="rect">
            <a:avLst/>
          </a:prstGeom>
        </p:spPr>
      </p:pic>
    </p:spTree>
    <p:extLst>
      <p:ext uri="{BB962C8B-B14F-4D97-AF65-F5344CB8AC3E}">
        <p14:creationId xmlns:p14="http://schemas.microsoft.com/office/powerpoint/2010/main" val="2346125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Factory</a:t>
            </a:r>
          </a:p>
        </p:txBody>
      </p:sp>
      <p:pic>
        <p:nvPicPr>
          <p:cNvPr id="4" name="Picture 3"/>
          <p:cNvPicPr>
            <a:picLocks noChangeAspect="1"/>
          </p:cNvPicPr>
          <p:nvPr/>
        </p:nvPicPr>
        <p:blipFill>
          <a:blip r:embed="rId2"/>
          <a:stretch>
            <a:fillRect/>
          </a:stretch>
        </p:blipFill>
        <p:spPr>
          <a:xfrm>
            <a:off x="147874" y="1274840"/>
            <a:ext cx="2934698" cy="2029611"/>
          </a:xfrm>
          <a:prstGeom prst="rect">
            <a:avLst/>
          </a:prstGeom>
        </p:spPr>
      </p:pic>
      <p:pic>
        <p:nvPicPr>
          <p:cNvPr id="5" name="Picture 4"/>
          <p:cNvPicPr>
            <a:picLocks noChangeAspect="1"/>
          </p:cNvPicPr>
          <p:nvPr/>
        </p:nvPicPr>
        <p:blipFill>
          <a:blip r:embed="rId3"/>
          <a:stretch>
            <a:fillRect/>
          </a:stretch>
        </p:blipFill>
        <p:spPr>
          <a:xfrm>
            <a:off x="6061427" y="1274840"/>
            <a:ext cx="2922166" cy="2827648"/>
          </a:xfrm>
          <a:prstGeom prst="rect">
            <a:avLst/>
          </a:prstGeom>
        </p:spPr>
      </p:pic>
      <p:pic>
        <p:nvPicPr>
          <p:cNvPr id="6" name="Picture 5"/>
          <p:cNvPicPr>
            <a:picLocks noChangeAspect="1"/>
          </p:cNvPicPr>
          <p:nvPr/>
        </p:nvPicPr>
        <p:blipFill>
          <a:blip r:embed="rId4"/>
          <a:stretch>
            <a:fillRect/>
          </a:stretch>
        </p:blipFill>
        <p:spPr>
          <a:xfrm>
            <a:off x="3248189" y="1274840"/>
            <a:ext cx="2647621" cy="3210690"/>
          </a:xfrm>
          <a:prstGeom prst="rect">
            <a:avLst/>
          </a:prstGeom>
        </p:spPr>
      </p:pic>
    </p:spTree>
    <p:extLst>
      <p:ext uri="{BB962C8B-B14F-4D97-AF65-F5344CB8AC3E}">
        <p14:creationId xmlns:p14="http://schemas.microsoft.com/office/powerpoint/2010/main" val="3028862825"/>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Factory</a:t>
            </a:r>
          </a:p>
        </p:txBody>
      </p:sp>
      <p:sp>
        <p:nvSpPr>
          <p:cNvPr id="3" name="Text Placeholder 2"/>
          <p:cNvSpPr>
            <a:spLocks noGrp="1"/>
          </p:cNvSpPr>
          <p:nvPr>
            <p:ph type="body" idx="1"/>
          </p:nvPr>
        </p:nvSpPr>
        <p:spPr/>
        <p:txBody>
          <a:bodyPr/>
          <a:lstStyle/>
          <a:p>
            <a:pPr marL="114300" indent="0">
              <a:buNone/>
            </a:pPr>
            <a:r>
              <a:rPr lang="en-US" sz="2000" dirty="0">
                <a:latin typeface="+mj-lt"/>
              </a:rPr>
              <a:t>        Result </a:t>
            </a:r>
          </a:p>
        </p:txBody>
      </p:sp>
      <p:pic>
        <p:nvPicPr>
          <p:cNvPr id="5" name="Picture 4"/>
          <p:cNvPicPr>
            <a:picLocks noChangeAspect="1"/>
          </p:cNvPicPr>
          <p:nvPr/>
        </p:nvPicPr>
        <p:blipFill>
          <a:blip r:embed="rId2"/>
          <a:stretch>
            <a:fillRect/>
          </a:stretch>
        </p:blipFill>
        <p:spPr>
          <a:xfrm>
            <a:off x="1627956" y="1910428"/>
            <a:ext cx="5736833" cy="1524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5006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Builder</a:t>
            </a:r>
          </a:p>
        </p:txBody>
      </p:sp>
      <p:sp>
        <p:nvSpPr>
          <p:cNvPr id="3" name="Text Placeholder 2"/>
          <p:cNvSpPr>
            <a:spLocks noGrp="1"/>
          </p:cNvSpPr>
          <p:nvPr>
            <p:ph type="body" idx="1"/>
          </p:nvPr>
        </p:nvSpPr>
        <p:spPr/>
        <p:txBody>
          <a:bodyPr>
            <a:normAutofit/>
          </a:bodyPr>
          <a:lstStyle/>
          <a:p>
            <a:pPr algn="just"/>
            <a:r>
              <a:rPr lang="en-US" sz="1600" dirty="0">
                <a:latin typeface="+mj-lt"/>
              </a:rPr>
              <a:t>The function: Register</a:t>
            </a:r>
          </a:p>
          <a:p>
            <a:pPr algn="just"/>
            <a:endParaRPr lang="en-US" sz="1600" dirty="0">
              <a:latin typeface="+mj-lt"/>
            </a:endParaRPr>
          </a:p>
          <a:p>
            <a:pPr algn="just"/>
            <a:r>
              <a:rPr lang="en-US" sz="1600" dirty="0">
                <a:latin typeface="+mj-lt"/>
              </a:rPr>
              <a:t>I choose this design pattern because it’s especially useful when you need to create an object with lots of possible configuration options.</a:t>
            </a:r>
          </a:p>
          <a:p>
            <a:pPr algn="just"/>
            <a:endParaRPr lang="en-US" sz="1600" dirty="0">
              <a:latin typeface="+mj-lt"/>
            </a:endParaRPr>
          </a:p>
          <a:p>
            <a:pPr algn="just"/>
            <a:r>
              <a:rPr lang="en-US" sz="1600" dirty="0">
                <a:latin typeface="+mj-lt"/>
              </a:rPr>
              <a:t>The Builder pattern can be recognized in a class, which has a single creation method and several methods to configure the resulting object. Builder methods often support chaining </a:t>
            </a:r>
          </a:p>
          <a:p>
            <a:pPr marL="114300" indent="0" algn="just">
              <a:buNone/>
            </a:pPr>
            <a:r>
              <a:rPr lang="en-US" sz="1600" dirty="0">
                <a:latin typeface="+mj-lt"/>
              </a:rPr>
              <a:t>	For example, </a:t>
            </a:r>
          </a:p>
          <a:p>
            <a:pPr marL="114300" indent="0" algn="just">
              <a:buNone/>
            </a:pPr>
            <a:r>
              <a:rPr lang="en-US" sz="1600" dirty="0">
                <a:latin typeface="+mj-lt"/>
              </a:rPr>
              <a:t>	(</a:t>
            </a:r>
            <a:r>
              <a:rPr lang="en-US" sz="1600" dirty="0" err="1">
                <a:latin typeface="+mj-lt"/>
              </a:rPr>
              <a:t>someBuilder</a:t>
            </a:r>
            <a:r>
              <a:rPr lang="en-US" sz="1600" dirty="0">
                <a:latin typeface="+mj-lt"/>
              </a:rPr>
              <a:t>-&gt;</a:t>
            </a:r>
            <a:r>
              <a:rPr lang="en-US" sz="1600" dirty="0" err="1">
                <a:latin typeface="+mj-lt"/>
              </a:rPr>
              <a:t>setValueA</a:t>
            </a:r>
            <a:r>
              <a:rPr lang="en-US" sz="1600" dirty="0">
                <a:latin typeface="+mj-lt"/>
              </a:rPr>
              <a:t>(1)-&gt;</a:t>
            </a:r>
            <a:r>
              <a:rPr lang="en-US" sz="1600" dirty="0" err="1">
                <a:latin typeface="+mj-lt"/>
              </a:rPr>
              <a:t>setValueB</a:t>
            </a:r>
            <a:r>
              <a:rPr lang="en-US" sz="1600" dirty="0">
                <a:latin typeface="+mj-lt"/>
              </a:rPr>
              <a:t>(2)-&gt;create()).</a:t>
            </a:r>
          </a:p>
        </p:txBody>
      </p:sp>
    </p:spTree>
    <p:extLst>
      <p:ext uri="{BB962C8B-B14F-4D97-AF65-F5344CB8AC3E}">
        <p14:creationId xmlns:p14="http://schemas.microsoft.com/office/powerpoint/2010/main" val="21423861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Builder</a:t>
            </a:r>
          </a:p>
        </p:txBody>
      </p:sp>
      <p:pic>
        <p:nvPicPr>
          <p:cNvPr id="4" name="Picture 3"/>
          <p:cNvPicPr>
            <a:picLocks noChangeAspect="1"/>
          </p:cNvPicPr>
          <p:nvPr/>
        </p:nvPicPr>
        <p:blipFill>
          <a:blip r:embed="rId2"/>
          <a:stretch>
            <a:fillRect/>
          </a:stretch>
        </p:blipFill>
        <p:spPr>
          <a:xfrm>
            <a:off x="1423163" y="1175975"/>
            <a:ext cx="6068272" cy="2953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88922889"/>
      </p:ext>
    </p:extLst>
  </p:cSld>
  <p:clrMapOvr>
    <a:masterClrMapping/>
  </p:clrMapOvr>
  <p:transition spd="slow">
    <p:wheel spokes="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Builder</a:t>
            </a:r>
          </a:p>
        </p:txBody>
      </p:sp>
      <p:pic>
        <p:nvPicPr>
          <p:cNvPr id="4" name="Picture 3"/>
          <p:cNvPicPr>
            <a:picLocks noChangeAspect="1"/>
          </p:cNvPicPr>
          <p:nvPr/>
        </p:nvPicPr>
        <p:blipFill rotWithShape="1">
          <a:blip r:embed="rId2"/>
          <a:srcRect r="12805"/>
          <a:stretch/>
        </p:blipFill>
        <p:spPr>
          <a:xfrm>
            <a:off x="433136" y="1017800"/>
            <a:ext cx="4166365" cy="1990259"/>
          </a:xfrm>
          <a:prstGeom prst="rect">
            <a:avLst/>
          </a:prstGeom>
        </p:spPr>
      </p:pic>
      <p:pic>
        <p:nvPicPr>
          <p:cNvPr id="5" name="Picture 4"/>
          <p:cNvPicPr>
            <a:picLocks noChangeAspect="1"/>
          </p:cNvPicPr>
          <p:nvPr/>
        </p:nvPicPr>
        <p:blipFill>
          <a:blip r:embed="rId3"/>
          <a:stretch>
            <a:fillRect/>
          </a:stretch>
        </p:blipFill>
        <p:spPr>
          <a:xfrm>
            <a:off x="4770305" y="2048308"/>
            <a:ext cx="4224590" cy="2468690"/>
          </a:xfrm>
          <a:prstGeom prst="rect">
            <a:avLst/>
          </a:prstGeom>
        </p:spPr>
      </p:pic>
    </p:spTree>
    <p:extLst>
      <p:ext uri="{BB962C8B-B14F-4D97-AF65-F5344CB8AC3E}">
        <p14:creationId xmlns:p14="http://schemas.microsoft.com/office/powerpoint/2010/main" val="3762635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Builder</a:t>
            </a:r>
          </a:p>
        </p:txBody>
      </p:sp>
      <p:pic>
        <p:nvPicPr>
          <p:cNvPr id="3" name="Picture 2"/>
          <p:cNvPicPr>
            <a:picLocks noChangeAspect="1"/>
          </p:cNvPicPr>
          <p:nvPr/>
        </p:nvPicPr>
        <p:blipFill>
          <a:blip r:embed="rId2"/>
          <a:stretch>
            <a:fillRect/>
          </a:stretch>
        </p:blipFill>
        <p:spPr>
          <a:xfrm>
            <a:off x="261257" y="1368434"/>
            <a:ext cx="2365065" cy="2480802"/>
          </a:xfrm>
          <a:prstGeom prst="rect">
            <a:avLst/>
          </a:prstGeom>
        </p:spPr>
      </p:pic>
      <p:pic>
        <p:nvPicPr>
          <p:cNvPr id="6" name="Picture 5"/>
          <p:cNvPicPr>
            <a:picLocks noChangeAspect="1"/>
          </p:cNvPicPr>
          <p:nvPr/>
        </p:nvPicPr>
        <p:blipFill>
          <a:blip r:embed="rId3"/>
          <a:stretch>
            <a:fillRect/>
          </a:stretch>
        </p:blipFill>
        <p:spPr>
          <a:xfrm>
            <a:off x="3171902" y="1368434"/>
            <a:ext cx="2992823" cy="2697545"/>
          </a:xfrm>
          <a:prstGeom prst="rect">
            <a:avLst/>
          </a:prstGeom>
        </p:spPr>
      </p:pic>
      <p:pic>
        <p:nvPicPr>
          <p:cNvPr id="7" name="Picture 6"/>
          <p:cNvPicPr>
            <a:picLocks noChangeAspect="1"/>
          </p:cNvPicPr>
          <p:nvPr/>
        </p:nvPicPr>
        <p:blipFill rotWithShape="1">
          <a:blip r:embed="rId4"/>
          <a:srcRect l="-6057" t="1109" r="18990" b="-1109"/>
          <a:stretch/>
        </p:blipFill>
        <p:spPr>
          <a:xfrm>
            <a:off x="6361789" y="1368434"/>
            <a:ext cx="2470511" cy="2480802"/>
          </a:xfrm>
          <a:prstGeom prst="rect">
            <a:avLst/>
          </a:prstGeom>
        </p:spPr>
      </p:pic>
    </p:spTree>
    <p:extLst>
      <p:ext uri="{BB962C8B-B14F-4D97-AF65-F5344CB8AC3E}">
        <p14:creationId xmlns:p14="http://schemas.microsoft.com/office/powerpoint/2010/main" val="203659575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Builder</a:t>
            </a:r>
          </a:p>
        </p:txBody>
      </p:sp>
      <p:sp>
        <p:nvSpPr>
          <p:cNvPr id="3" name="Text Placeholder 2"/>
          <p:cNvSpPr>
            <a:spLocks noGrp="1"/>
          </p:cNvSpPr>
          <p:nvPr>
            <p:ph type="body" idx="1"/>
          </p:nvPr>
        </p:nvSpPr>
        <p:spPr/>
        <p:txBody>
          <a:bodyPr/>
          <a:lstStyle/>
          <a:p>
            <a:r>
              <a:rPr lang="en-US" dirty="0"/>
              <a:t>Result  </a:t>
            </a:r>
          </a:p>
        </p:txBody>
      </p:sp>
      <p:pic>
        <p:nvPicPr>
          <p:cNvPr id="4" name="Picture 3"/>
          <p:cNvPicPr>
            <a:picLocks noChangeAspect="1"/>
          </p:cNvPicPr>
          <p:nvPr/>
        </p:nvPicPr>
        <p:blipFill>
          <a:blip r:embed="rId2"/>
          <a:stretch>
            <a:fillRect/>
          </a:stretch>
        </p:blipFill>
        <p:spPr>
          <a:xfrm>
            <a:off x="1675996" y="1709306"/>
            <a:ext cx="5792008" cy="2591162"/>
          </a:xfrm>
          <a:prstGeom prst="rect">
            <a:avLst/>
          </a:prstGeom>
        </p:spPr>
      </p:pic>
    </p:spTree>
    <p:extLst>
      <p:ext uri="{BB962C8B-B14F-4D97-AF65-F5344CB8AC3E}">
        <p14:creationId xmlns:p14="http://schemas.microsoft.com/office/powerpoint/2010/main" val="15988787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Prototype</a:t>
            </a:r>
          </a:p>
        </p:txBody>
      </p:sp>
      <p:sp>
        <p:nvSpPr>
          <p:cNvPr id="3" name="Text Placeholder 2"/>
          <p:cNvSpPr>
            <a:spLocks noGrp="1"/>
          </p:cNvSpPr>
          <p:nvPr>
            <p:ph type="body" idx="1"/>
          </p:nvPr>
        </p:nvSpPr>
        <p:spPr/>
        <p:txBody>
          <a:bodyPr>
            <a:normAutofit/>
          </a:bodyPr>
          <a:lstStyle/>
          <a:p>
            <a:pPr algn="just"/>
            <a:r>
              <a:rPr lang="en-US" sz="1600" dirty="0">
                <a:latin typeface="+mj-lt"/>
              </a:rPr>
              <a:t>The function: Manage User Information</a:t>
            </a:r>
          </a:p>
          <a:p>
            <a:pPr algn="just"/>
            <a:endParaRPr lang="en-US" sz="1600" dirty="0">
              <a:latin typeface="+mj-lt"/>
            </a:endParaRPr>
          </a:p>
          <a:p>
            <a:pPr algn="just"/>
            <a:r>
              <a:rPr lang="en-US" sz="1600" dirty="0">
                <a:latin typeface="+mj-lt"/>
              </a:rPr>
              <a:t>I choose this design pattern because this type of design provides a mechanism for instantiating an object by copying from an existing object instead of using the new operator.</a:t>
            </a:r>
          </a:p>
          <a:p>
            <a:pPr algn="just"/>
            <a:endParaRPr lang="en-US" sz="1600" dirty="0">
              <a:latin typeface="+mj-lt"/>
            </a:endParaRPr>
          </a:p>
          <a:p>
            <a:pPr algn="just"/>
            <a:r>
              <a:rPr lang="en-US" sz="1600" dirty="0">
                <a:latin typeface="+mj-lt"/>
              </a:rPr>
              <a:t>The new object is a copy that can be completely similar or has some properties changed compared to the original object, we can freely change the data of this copy object without affecting the original </a:t>
            </a:r>
            <a:r>
              <a:rPr lang="en-US" sz="1600">
                <a:latin typeface="+mj-lt"/>
              </a:rPr>
              <a:t>object.</a:t>
            </a:r>
            <a:endParaRPr lang="en-US" sz="1600" dirty="0">
              <a:latin typeface="+mj-lt"/>
            </a:endParaRPr>
          </a:p>
        </p:txBody>
      </p:sp>
    </p:spTree>
    <p:extLst>
      <p:ext uri="{BB962C8B-B14F-4D97-AF65-F5344CB8AC3E}">
        <p14:creationId xmlns:p14="http://schemas.microsoft.com/office/powerpoint/2010/main" val="2449905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941DC9-27D2-40E6-8D59-197BEAA8AB11}"/>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B1F6A5D9-46FA-49F3-A507-D23BC80D87FE}"/>
              </a:ext>
            </a:extLst>
          </p:cNvPr>
          <p:cNvSpPr>
            <a:spLocks noGrp="1"/>
          </p:cNvSpPr>
          <p:nvPr>
            <p:ph type="title"/>
          </p:nvPr>
        </p:nvSpPr>
        <p:spPr/>
        <p:txBody>
          <a:bodyPr/>
          <a:lstStyle/>
          <a:p>
            <a:r>
              <a:rPr lang="en-US" dirty="0"/>
              <a:t>Prototype</a:t>
            </a:r>
          </a:p>
        </p:txBody>
      </p:sp>
      <p:pic>
        <p:nvPicPr>
          <p:cNvPr id="5" name="Picture 4" descr="Text&#10;&#10;Description automatically generated">
            <a:extLst>
              <a:ext uri="{FF2B5EF4-FFF2-40B4-BE49-F238E27FC236}">
                <a16:creationId xmlns:a16="http://schemas.microsoft.com/office/drawing/2014/main" id="{3EF022EF-FC6C-47A5-BFB8-DF7184AF3E13}"/>
              </a:ext>
            </a:extLst>
          </p:cNvPr>
          <p:cNvPicPr>
            <a:picLocks noChangeAspect="1"/>
          </p:cNvPicPr>
          <p:nvPr/>
        </p:nvPicPr>
        <p:blipFill>
          <a:blip r:embed="rId2"/>
          <a:stretch>
            <a:fillRect/>
          </a:stretch>
        </p:blipFill>
        <p:spPr>
          <a:xfrm>
            <a:off x="403831" y="1028699"/>
            <a:ext cx="8336338" cy="3682903"/>
          </a:xfrm>
          <a:prstGeom prst="rect">
            <a:avLst/>
          </a:prstGeom>
        </p:spPr>
      </p:pic>
    </p:spTree>
    <p:extLst>
      <p:ext uri="{BB962C8B-B14F-4D97-AF65-F5344CB8AC3E}">
        <p14:creationId xmlns:p14="http://schemas.microsoft.com/office/powerpoint/2010/main" val="802564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3"/>
          <p:cNvSpPr txBox="1">
            <a:spLocks noGrp="1"/>
          </p:cNvSpPr>
          <p:nvPr>
            <p:ph type="title"/>
          </p:nvPr>
        </p:nvSpPr>
        <p:spPr>
          <a:xfrm>
            <a:off x="723900" y="540000"/>
            <a:ext cx="7700100" cy="365700"/>
          </a:xfrm>
          <a:prstGeom prst="rect">
            <a:avLst/>
          </a:prstGeom>
        </p:spPr>
        <p:txBody>
          <a:bodyPr spcFirstLastPara="1" wrap="square" lIns="91425" tIns="91425" rIns="91425" bIns="91425" anchor="ctr" anchorCtr="0">
            <a:noAutofit/>
          </a:bodyPr>
          <a:lstStyle/>
          <a:p>
            <a:pPr lvl="0"/>
            <a:r>
              <a:rPr lang="en" dirty="0"/>
              <a:t>SYSTEM REQUIMENT SPETIFICATION</a:t>
            </a:r>
            <a:endParaRPr dirty="0"/>
          </a:p>
        </p:txBody>
      </p:sp>
      <p:sp>
        <p:nvSpPr>
          <p:cNvPr id="7" name="Google Shape;470;p28"/>
          <p:cNvSpPr txBox="1">
            <a:spLocks/>
          </p:cNvSpPr>
          <p:nvPr/>
        </p:nvSpPr>
        <p:spPr>
          <a:xfrm>
            <a:off x="3175332" y="1210447"/>
            <a:ext cx="3507350" cy="337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US" sz="2000" dirty="0">
                <a:solidFill>
                  <a:schemeClr val="accent3">
                    <a:lumMod val="75000"/>
                  </a:schemeClr>
                </a:solidFill>
                <a:latin typeface="Reem Kufi" panose="020B0604020202020204"/>
              </a:rPr>
              <a:t>Functional Requirements</a:t>
            </a:r>
          </a:p>
        </p:txBody>
      </p:sp>
      <p:sp>
        <p:nvSpPr>
          <p:cNvPr id="9" name="Google Shape;584;p34"/>
          <p:cNvSpPr txBox="1">
            <a:spLocks/>
          </p:cNvSpPr>
          <p:nvPr/>
        </p:nvSpPr>
        <p:spPr>
          <a:xfrm>
            <a:off x="1177385" y="2001709"/>
            <a:ext cx="7045340" cy="27352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Clr>
                <a:schemeClr val="dk1"/>
              </a:buClr>
              <a:buSzPts val="1100"/>
              <a:buFont typeface="Wingdings" panose="05000000000000000000" pitchFamily="2" charset="2"/>
              <a:buChar char="q"/>
            </a:pPr>
            <a:r>
              <a:rPr lang="en-US" sz="2000" dirty="0"/>
              <a:t>User: Login, set the goal, add data, manage info, … </a:t>
            </a:r>
          </a:p>
          <a:p>
            <a:pPr marL="285750" indent="-285750" algn="just">
              <a:buClr>
                <a:schemeClr val="dk1"/>
              </a:buClr>
              <a:buSzPts val="1100"/>
              <a:buFont typeface="Wingdings" panose="05000000000000000000" pitchFamily="2" charset="2"/>
              <a:buChar char="q"/>
            </a:pPr>
            <a:endParaRPr lang="en-US" sz="2000" dirty="0"/>
          </a:p>
          <a:p>
            <a:pPr marL="285750" indent="-285750" algn="just">
              <a:buClr>
                <a:schemeClr val="dk1"/>
              </a:buClr>
              <a:buSzPts val="1100"/>
              <a:buFont typeface="Wingdings" panose="05000000000000000000" pitchFamily="2" charset="2"/>
              <a:buChar char="q"/>
            </a:pPr>
            <a:r>
              <a:rPr lang="en-US" sz="2000" dirty="0"/>
              <a:t>The system: operates on the website basis, customers can be accessed through the account provided</a:t>
            </a:r>
          </a:p>
          <a:p>
            <a:pPr marL="285750" indent="-285750">
              <a:buClr>
                <a:schemeClr val="dk1"/>
              </a:buClr>
              <a:buSzPts val="1100"/>
              <a:buFont typeface="Wingdings" panose="05000000000000000000" pitchFamily="2" charset="2"/>
              <a:buChar char="q"/>
            </a:pPr>
            <a:endParaRPr lang="en-US" dirty="0"/>
          </a:p>
        </p:txBody>
      </p:sp>
    </p:spTree>
    <p:extLst>
      <p:ext uri="{BB962C8B-B14F-4D97-AF65-F5344CB8AC3E}">
        <p14:creationId xmlns:p14="http://schemas.microsoft.com/office/powerpoint/2010/main" val="3204579424"/>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51"/>
          <p:cNvSpPr txBox="1">
            <a:spLocks noGrp="1"/>
          </p:cNvSpPr>
          <p:nvPr>
            <p:ph type="title"/>
          </p:nvPr>
        </p:nvSpPr>
        <p:spPr>
          <a:xfrm>
            <a:off x="2646000" y="545975"/>
            <a:ext cx="3852000" cy="82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62" name="Google Shape;962;p51"/>
          <p:cNvSpPr txBox="1">
            <a:spLocks noGrp="1"/>
          </p:cNvSpPr>
          <p:nvPr>
            <p:ph type="subTitle" idx="1"/>
          </p:nvPr>
        </p:nvSpPr>
        <p:spPr>
          <a:xfrm>
            <a:off x="3101850" y="2258238"/>
            <a:ext cx="2940300" cy="110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dirty="0"/>
          </a:p>
        </p:txBody>
      </p:sp>
      <p:sp>
        <p:nvSpPr>
          <p:cNvPr id="963" name="Google Shape;963;p51"/>
          <p:cNvSpPr txBox="1"/>
          <p:nvPr/>
        </p:nvSpPr>
        <p:spPr>
          <a:xfrm>
            <a:off x="2909700" y="4318800"/>
            <a:ext cx="3324600" cy="215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solidFill>
                  <a:schemeClr val="dk2"/>
                </a:solidFill>
                <a:latin typeface="Source Sans Pro"/>
                <a:ea typeface="Source Sans Pro"/>
                <a:cs typeface="Source Sans Pro"/>
                <a:sym typeface="Source Sans Pro"/>
              </a:rPr>
              <a:t>Please keep this slide for attribution</a:t>
            </a:r>
            <a:endParaRPr>
              <a:solidFill>
                <a:schemeClr val="dk2"/>
              </a:solidFill>
              <a:latin typeface="Source Sans Pro"/>
              <a:ea typeface="Source Sans Pro"/>
              <a:cs typeface="Source Sans Pro"/>
              <a:sym typeface="Source Sans Pro"/>
            </a:endParaRPr>
          </a:p>
        </p:txBody>
      </p:sp>
      <p:sp>
        <p:nvSpPr>
          <p:cNvPr id="965" name="Google Shape;965;p51"/>
          <p:cNvSpPr/>
          <p:nvPr/>
        </p:nvSpPr>
        <p:spPr>
          <a:xfrm>
            <a:off x="3362791" y="1676790"/>
            <a:ext cx="293518" cy="270938"/>
          </a:xfrm>
          <a:custGeom>
            <a:avLst/>
            <a:gdLst/>
            <a:ahLst/>
            <a:cxnLst/>
            <a:rect l="l" t="t" r="r" b="b"/>
            <a:pathLst>
              <a:path w="15222" h="14051" extrusionOk="0">
                <a:moveTo>
                  <a:pt x="7616" y="1172"/>
                </a:moveTo>
                <a:cubicBezTo>
                  <a:pt x="8529" y="1202"/>
                  <a:pt x="10613" y="1570"/>
                  <a:pt x="10613" y="4280"/>
                </a:cubicBezTo>
                <a:cubicBezTo>
                  <a:pt x="10613" y="4791"/>
                  <a:pt x="10565" y="5662"/>
                  <a:pt x="10565" y="5683"/>
                </a:cubicBezTo>
                <a:cubicBezTo>
                  <a:pt x="10565" y="6490"/>
                  <a:pt x="11186" y="6530"/>
                  <a:pt x="11312" y="6530"/>
                </a:cubicBezTo>
                <a:cubicBezTo>
                  <a:pt x="11563" y="6530"/>
                  <a:pt x="11867" y="6461"/>
                  <a:pt x="12149" y="6399"/>
                </a:cubicBezTo>
                <a:lnTo>
                  <a:pt x="12149" y="6399"/>
                </a:lnTo>
                <a:cubicBezTo>
                  <a:pt x="11697" y="6589"/>
                  <a:pt x="10875" y="6838"/>
                  <a:pt x="10875" y="7608"/>
                </a:cubicBezTo>
                <a:cubicBezTo>
                  <a:pt x="10875" y="9260"/>
                  <a:pt x="12294" y="9897"/>
                  <a:pt x="13233" y="10316"/>
                </a:cubicBezTo>
                <a:cubicBezTo>
                  <a:pt x="13419" y="10399"/>
                  <a:pt x="13661" y="10509"/>
                  <a:pt x="13838" y="10608"/>
                </a:cubicBezTo>
                <a:cubicBezTo>
                  <a:pt x="13590" y="10652"/>
                  <a:pt x="13247" y="10703"/>
                  <a:pt x="12826" y="10802"/>
                </a:cubicBezTo>
                <a:cubicBezTo>
                  <a:pt x="12446" y="10894"/>
                  <a:pt x="12149" y="11195"/>
                  <a:pt x="12067" y="11574"/>
                </a:cubicBezTo>
                <a:cubicBezTo>
                  <a:pt x="12058" y="11614"/>
                  <a:pt x="12049" y="11652"/>
                  <a:pt x="12041" y="11683"/>
                </a:cubicBezTo>
                <a:cubicBezTo>
                  <a:pt x="11837" y="11646"/>
                  <a:pt x="11549" y="11584"/>
                  <a:pt x="11156" y="11584"/>
                </a:cubicBezTo>
                <a:cubicBezTo>
                  <a:pt x="10220" y="11584"/>
                  <a:pt x="9658" y="11968"/>
                  <a:pt x="9161" y="12306"/>
                </a:cubicBezTo>
                <a:cubicBezTo>
                  <a:pt x="8711" y="12614"/>
                  <a:pt x="8322" y="12879"/>
                  <a:pt x="7611" y="12881"/>
                </a:cubicBezTo>
                <a:cubicBezTo>
                  <a:pt x="6900" y="12879"/>
                  <a:pt x="6511" y="12614"/>
                  <a:pt x="6060" y="12306"/>
                </a:cubicBezTo>
                <a:cubicBezTo>
                  <a:pt x="5563" y="11968"/>
                  <a:pt x="5000" y="11584"/>
                  <a:pt x="4064" y="11584"/>
                </a:cubicBezTo>
                <a:cubicBezTo>
                  <a:pt x="3671" y="11584"/>
                  <a:pt x="3381" y="11646"/>
                  <a:pt x="3180" y="11683"/>
                </a:cubicBezTo>
                <a:cubicBezTo>
                  <a:pt x="3171" y="11652"/>
                  <a:pt x="3164" y="11614"/>
                  <a:pt x="3155" y="11574"/>
                </a:cubicBezTo>
                <a:cubicBezTo>
                  <a:pt x="3072" y="11195"/>
                  <a:pt x="2775" y="10894"/>
                  <a:pt x="2394" y="10802"/>
                </a:cubicBezTo>
                <a:cubicBezTo>
                  <a:pt x="1973" y="10703"/>
                  <a:pt x="1630" y="10652"/>
                  <a:pt x="1384" y="10608"/>
                </a:cubicBezTo>
                <a:cubicBezTo>
                  <a:pt x="1559" y="10509"/>
                  <a:pt x="1803" y="10399"/>
                  <a:pt x="1987" y="10316"/>
                </a:cubicBezTo>
                <a:cubicBezTo>
                  <a:pt x="2927" y="9897"/>
                  <a:pt x="4347" y="9260"/>
                  <a:pt x="4347" y="7608"/>
                </a:cubicBezTo>
                <a:cubicBezTo>
                  <a:pt x="4347" y="6838"/>
                  <a:pt x="3525" y="6589"/>
                  <a:pt x="3072" y="6399"/>
                </a:cubicBezTo>
                <a:lnTo>
                  <a:pt x="3072" y="6399"/>
                </a:lnTo>
                <a:cubicBezTo>
                  <a:pt x="3355" y="6461"/>
                  <a:pt x="3657" y="6530"/>
                  <a:pt x="3910" y="6530"/>
                </a:cubicBezTo>
                <a:cubicBezTo>
                  <a:pt x="4034" y="6530"/>
                  <a:pt x="4655" y="6490"/>
                  <a:pt x="4655" y="5683"/>
                </a:cubicBezTo>
                <a:cubicBezTo>
                  <a:pt x="4655" y="5662"/>
                  <a:pt x="4609" y="4793"/>
                  <a:pt x="4609" y="4280"/>
                </a:cubicBezTo>
                <a:cubicBezTo>
                  <a:pt x="4609" y="1558"/>
                  <a:pt x="6698" y="1199"/>
                  <a:pt x="7616" y="1172"/>
                </a:cubicBezTo>
                <a:close/>
                <a:moveTo>
                  <a:pt x="7602" y="1"/>
                </a:moveTo>
                <a:cubicBezTo>
                  <a:pt x="7201" y="11"/>
                  <a:pt x="6164" y="98"/>
                  <a:pt x="5219" y="691"/>
                </a:cubicBezTo>
                <a:cubicBezTo>
                  <a:pt x="4407" y="1200"/>
                  <a:pt x="3438" y="2237"/>
                  <a:pt x="3438" y="4280"/>
                </a:cubicBezTo>
                <a:cubicBezTo>
                  <a:pt x="3438" y="4714"/>
                  <a:pt x="3454" y="5041"/>
                  <a:pt x="3466" y="5288"/>
                </a:cubicBezTo>
                <a:cubicBezTo>
                  <a:pt x="3176" y="5225"/>
                  <a:pt x="2914" y="5159"/>
                  <a:pt x="2711" y="5159"/>
                </a:cubicBezTo>
                <a:cubicBezTo>
                  <a:pt x="2005" y="5159"/>
                  <a:pt x="1492" y="5593"/>
                  <a:pt x="1492" y="6187"/>
                </a:cubicBezTo>
                <a:cubicBezTo>
                  <a:pt x="1492" y="7031"/>
                  <a:pt x="2302" y="7355"/>
                  <a:pt x="2785" y="7547"/>
                </a:cubicBezTo>
                <a:cubicBezTo>
                  <a:pt x="2907" y="7595"/>
                  <a:pt x="3077" y="7664"/>
                  <a:pt x="3173" y="7717"/>
                </a:cubicBezTo>
                <a:cubicBezTo>
                  <a:pt x="3084" y="8885"/>
                  <a:pt x="1453" y="9124"/>
                  <a:pt x="595" y="9723"/>
                </a:cubicBezTo>
                <a:cubicBezTo>
                  <a:pt x="201" y="9999"/>
                  <a:pt x="1" y="10337"/>
                  <a:pt x="1" y="10730"/>
                </a:cubicBezTo>
                <a:cubicBezTo>
                  <a:pt x="1" y="11119"/>
                  <a:pt x="194" y="11425"/>
                  <a:pt x="547" y="11590"/>
                </a:cubicBezTo>
                <a:cubicBezTo>
                  <a:pt x="892" y="11752"/>
                  <a:pt x="1340" y="11765"/>
                  <a:pt x="2032" y="11920"/>
                </a:cubicBezTo>
                <a:cubicBezTo>
                  <a:pt x="2081" y="12138"/>
                  <a:pt x="2134" y="12318"/>
                  <a:pt x="2231" y="12474"/>
                </a:cubicBezTo>
                <a:cubicBezTo>
                  <a:pt x="2428" y="12789"/>
                  <a:pt x="2691" y="12874"/>
                  <a:pt x="2981" y="12874"/>
                </a:cubicBezTo>
                <a:cubicBezTo>
                  <a:pt x="3325" y="12874"/>
                  <a:pt x="3708" y="12754"/>
                  <a:pt x="4064" y="12754"/>
                </a:cubicBezTo>
                <a:cubicBezTo>
                  <a:pt x="4639" y="12754"/>
                  <a:pt x="4975" y="12984"/>
                  <a:pt x="5400" y="13274"/>
                </a:cubicBezTo>
                <a:cubicBezTo>
                  <a:pt x="5907" y="13619"/>
                  <a:pt x="6537" y="14050"/>
                  <a:pt x="7609" y="14050"/>
                </a:cubicBezTo>
                <a:lnTo>
                  <a:pt x="7611" y="14050"/>
                </a:lnTo>
                <a:cubicBezTo>
                  <a:pt x="8683" y="14050"/>
                  <a:pt x="9315" y="13620"/>
                  <a:pt x="9821" y="13274"/>
                </a:cubicBezTo>
                <a:cubicBezTo>
                  <a:pt x="10247" y="12984"/>
                  <a:pt x="10581" y="12754"/>
                  <a:pt x="11156" y="12754"/>
                </a:cubicBezTo>
                <a:cubicBezTo>
                  <a:pt x="11621" y="12754"/>
                  <a:pt x="11881" y="12881"/>
                  <a:pt x="12228" y="12881"/>
                </a:cubicBezTo>
                <a:cubicBezTo>
                  <a:pt x="12647" y="12881"/>
                  <a:pt x="12874" y="12660"/>
                  <a:pt x="12991" y="12474"/>
                </a:cubicBezTo>
                <a:cubicBezTo>
                  <a:pt x="13088" y="12318"/>
                  <a:pt x="13139" y="12136"/>
                  <a:pt x="13189" y="11920"/>
                </a:cubicBezTo>
                <a:cubicBezTo>
                  <a:pt x="13880" y="11765"/>
                  <a:pt x="14328" y="11752"/>
                  <a:pt x="14673" y="11590"/>
                </a:cubicBezTo>
                <a:cubicBezTo>
                  <a:pt x="15027" y="11425"/>
                  <a:pt x="15221" y="11119"/>
                  <a:pt x="15221" y="10730"/>
                </a:cubicBezTo>
                <a:cubicBezTo>
                  <a:pt x="15221" y="10337"/>
                  <a:pt x="15020" y="9999"/>
                  <a:pt x="14625" y="9723"/>
                </a:cubicBezTo>
                <a:cubicBezTo>
                  <a:pt x="13769" y="9124"/>
                  <a:pt x="12136" y="8885"/>
                  <a:pt x="12048" y="7717"/>
                </a:cubicBezTo>
                <a:cubicBezTo>
                  <a:pt x="12143" y="7664"/>
                  <a:pt x="12313" y="7595"/>
                  <a:pt x="12435" y="7547"/>
                </a:cubicBezTo>
                <a:cubicBezTo>
                  <a:pt x="12918" y="7355"/>
                  <a:pt x="13728" y="7031"/>
                  <a:pt x="13728" y="6187"/>
                </a:cubicBezTo>
                <a:cubicBezTo>
                  <a:pt x="13728" y="5593"/>
                  <a:pt x="13215" y="5159"/>
                  <a:pt x="12509" y="5159"/>
                </a:cubicBezTo>
                <a:cubicBezTo>
                  <a:pt x="12306" y="5159"/>
                  <a:pt x="12044" y="5225"/>
                  <a:pt x="11754" y="5288"/>
                </a:cubicBezTo>
                <a:cubicBezTo>
                  <a:pt x="11768" y="5041"/>
                  <a:pt x="11782" y="4714"/>
                  <a:pt x="11782" y="4280"/>
                </a:cubicBezTo>
                <a:cubicBezTo>
                  <a:pt x="11782" y="2246"/>
                  <a:pt x="10822" y="1211"/>
                  <a:pt x="10017" y="700"/>
                </a:cubicBezTo>
                <a:cubicBezTo>
                  <a:pt x="9076" y="105"/>
                  <a:pt x="8037" y="13"/>
                  <a:pt x="7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1"/>
          <p:cNvSpPr/>
          <p:nvPr/>
        </p:nvSpPr>
        <p:spPr>
          <a:xfrm>
            <a:off x="4112622" y="1731988"/>
            <a:ext cx="158059" cy="158059"/>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1"/>
          <p:cNvSpPr/>
          <p:nvPr/>
        </p:nvSpPr>
        <p:spPr>
          <a:xfrm>
            <a:off x="4044149" y="1663496"/>
            <a:ext cx="295022" cy="295003"/>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1"/>
          <p:cNvSpPr/>
          <p:nvPr/>
        </p:nvSpPr>
        <p:spPr>
          <a:xfrm>
            <a:off x="4248102" y="1709408"/>
            <a:ext cx="45160" cy="45179"/>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51"/>
          <p:cNvGrpSpPr/>
          <p:nvPr/>
        </p:nvGrpSpPr>
        <p:grpSpPr>
          <a:xfrm>
            <a:off x="5510928" y="1664229"/>
            <a:ext cx="270957" cy="293498"/>
            <a:chOff x="5028309" y="1541212"/>
            <a:chExt cx="286484" cy="310317"/>
          </a:xfrm>
        </p:grpSpPr>
        <p:sp>
          <p:nvSpPr>
            <p:cNvPr id="972" name="Google Shape;972;p51"/>
            <p:cNvSpPr/>
            <p:nvPr/>
          </p:nvSpPr>
          <p:spPr>
            <a:xfrm>
              <a:off x="5028309" y="1636706"/>
              <a:ext cx="71642" cy="214823"/>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1"/>
            <p:cNvSpPr/>
            <p:nvPr/>
          </p:nvSpPr>
          <p:spPr>
            <a:xfrm>
              <a:off x="5028309" y="1541212"/>
              <a:ext cx="71642" cy="71642"/>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1"/>
            <p:cNvSpPr/>
            <p:nvPr/>
          </p:nvSpPr>
          <p:spPr>
            <a:xfrm>
              <a:off x="5123803" y="1636319"/>
              <a:ext cx="190990" cy="215210"/>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51"/>
          <p:cNvSpPr/>
          <p:nvPr/>
        </p:nvSpPr>
        <p:spPr>
          <a:xfrm>
            <a:off x="4816056" y="1691974"/>
            <a:ext cx="294990" cy="240578"/>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858A7ECB-704A-4F5D-88D4-FEE67C576F4C}"/>
              </a:ext>
            </a:extLst>
          </p:cNvPr>
          <p:cNvPicPr>
            <a:picLocks noChangeAspect="1"/>
          </p:cNvPicPr>
          <p:nvPr/>
        </p:nvPicPr>
        <p:blipFill>
          <a:blip r:embed="rId3"/>
          <a:stretch>
            <a:fillRect/>
          </a:stretch>
        </p:blipFill>
        <p:spPr>
          <a:xfrm>
            <a:off x="739896" y="0"/>
            <a:ext cx="7664207" cy="47760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3"/>
          <p:cNvSpPr txBox="1">
            <a:spLocks noGrp="1"/>
          </p:cNvSpPr>
          <p:nvPr>
            <p:ph type="title"/>
          </p:nvPr>
        </p:nvSpPr>
        <p:spPr>
          <a:xfrm>
            <a:off x="723900" y="540000"/>
            <a:ext cx="7700100" cy="365700"/>
          </a:xfrm>
          <a:prstGeom prst="rect">
            <a:avLst/>
          </a:prstGeom>
        </p:spPr>
        <p:txBody>
          <a:bodyPr spcFirstLastPara="1" wrap="square" lIns="91425" tIns="91425" rIns="91425" bIns="91425" anchor="ctr" anchorCtr="0">
            <a:noAutofit/>
          </a:bodyPr>
          <a:lstStyle/>
          <a:p>
            <a:pPr lvl="0"/>
            <a:r>
              <a:rPr lang="en" dirty="0"/>
              <a:t>SYSTEM REQUIMENT SPETIFICATION</a:t>
            </a:r>
            <a:endParaRPr dirty="0"/>
          </a:p>
        </p:txBody>
      </p:sp>
      <p:sp>
        <p:nvSpPr>
          <p:cNvPr id="8" name="Google Shape;470;p28"/>
          <p:cNvSpPr txBox="1">
            <a:spLocks/>
          </p:cNvSpPr>
          <p:nvPr/>
        </p:nvSpPr>
        <p:spPr>
          <a:xfrm>
            <a:off x="3036843" y="1032137"/>
            <a:ext cx="3074213" cy="337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US" sz="2000" dirty="0">
                <a:solidFill>
                  <a:schemeClr val="accent3">
                    <a:lumMod val="75000"/>
                  </a:schemeClr>
                </a:solidFill>
                <a:latin typeface="Reem Kufi" panose="020B0604020202020204"/>
              </a:rPr>
              <a:t>Nonfunctional requirements</a:t>
            </a:r>
          </a:p>
        </p:txBody>
      </p:sp>
      <p:sp>
        <p:nvSpPr>
          <p:cNvPr id="5" name="Google Shape;584;p34"/>
          <p:cNvSpPr txBox="1">
            <a:spLocks/>
          </p:cNvSpPr>
          <p:nvPr/>
        </p:nvSpPr>
        <p:spPr>
          <a:xfrm>
            <a:off x="929879" y="1544201"/>
            <a:ext cx="7045340" cy="27352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fontAlgn="t">
              <a:buFont typeface="Wingdings" panose="05000000000000000000" pitchFamily="2" charset="2"/>
              <a:buChar char="q"/>
            </a:pPr>
            <a:r>
              <a:rPr lang="en-US" sz="1200" dirty="0"/>
              <a:t>The lookup form is convenient, natural and intuitive. </a:t>
            </a:r>
          </a:p>
          <a:p>
            <a:pPr fontAlgn="t"/>
            <a:endParaRPr lang="en-US" sz="1200" dirty="0"/>
          </a:p>
          <a:p>
            <a:pPr marL="285750" indent="-285750" fontAlgn="t">
              <a:buFont typeface="Wingdings" panose="05000000000000000000" pitchFamily="2" charset="2"/>
              <a:buChar char="q"/>
            </a:pPr>
            <a:r>
              <a:rPr lang="en-US" sz="1200" dirty="0"/>
              <a:t>Easy to use for even non- IT professionals.</a:t>
            </a:r>
          </a:p>
          <a:p>
            <a:pPr fontAlgn="t"/>
            <a:endParaRPr lang="en-US" sz="1200" dirty="0"/>
          </a:p>
          <a:p>
            <a:pPr marL="285750" indent="-285750" fontAlgn="t">
              <a:buFont typeface="Wingdings" panose="05000000000000000000" pitchFamily="2" charset="2"/>
              <a:buChar char="q"/>
            </a:pPr>
            <a:r>
              <a:rPr lang="en-US" sz="1200" dirty="0"/>
              <a:t>User interface</a:t>
            </a:r>
          </a:p>
          <a:p>
            <a:pPr marL="285750" indent="-285750" fontAlgn="t">
              <a:buFont typeface="Wingdings" panose="05000000000000000000" pitchFamily="2" charset="2"/>
              <a:buChar char="q"/>
            </a:pPr>
            <a:endParaRPr lang="en-US" sz="1200" dirty="0"/>
          </a:p>
          <a:p>
            <a:pPr marL="285750" indent="-285750" fontAlgn="t">
              <a:buFont typeface="Wingdings" panose="05000000000000000000" pitchFamily="2" charset="2"/>
              <a:buChar char="q"/>
            </a:pPr>
            <a:r>
              <a:rPr lang="en-US" sz="1200" dirty="0"/>
              <a:t>User-friendly:</a:t>
            </a:r>
          </a:p>
          <a:p>
            <a:pPr lvl="8" fontAlgn="t"/>
            <a:r>
              <a:rPr lang="en-US" sz="1200" dirty="0"/>
              <a:t>	Easy operation</a:t>
            </a:r>
          </a:p>
          <a:p>
            <a:pPr lvl="4" fontAlgn="t"/>
            <a:r>
              <a:rPr lang="en-US" sz="1200" dirty="0"/>
              <a:t>	The function buttons are simply arranged. Convenient and easy to see</a:t>
            </a:r>
          </a:p>
          <a:p>
            <a:pPr lvl="4" fontAlgn="t"/>
            <a:endParaRPr lang="en-US" sz="1200" dirty="0"/>
          </a:p>
          <a:p>
            <a:pPr marL="342900" indent="-342900" fontAlgn="t">
              <a:buFont typeface="Wingdings" panose="05000000000000000000" pitchFamily="2" charset="2"/>
              <a:buChar char="q"/>
            </a:pPr>
            <a:r>
              <a:rPr lang="en-US" sz="1200" dirty="0"/>
              <a:t>Functional windows can interact with each other, bringing efficiency to the user</a:t>
            </a:r>
          </a:p>
          <a:p>
            <a:pPr marL="342900" indent="-342900" fontAlgn="t">
              <a:buFont typeface="Wingdings" panose="05000000000000000000" pitchFamily="2" charset="2"/>
              <a:buChar char="q"/>
            </a:pPr>
            <a:endParaRPr lang="en-US" sz="1200" dirty="0"/>
          </a:p>
          <a:p>
            <a:pPr marL="342900" indent="-342900" fontAlgn="t">
              <a:buFont typeface="Wingdings" panose="05000000000000000000" pitchFamily="2" charset="2"/>
              <a:buChar char="q"/>
            </a:pPr>
            <a:r>
              <a:rPr lang="en-US" sz="1200" dirty="0"/>
              <a:t>Database is secure and easy to access</a:t>
            </a:r>
          </a:p>
          <a:p>
            <a:pPr marL="342900" indent="-342900" fontAlgn="t">
              <a:buFont typeface="Wingdings" panose="05000000000000000000" pitchFamily="2" charset="2"/>
              <a:buChar char="q"/>
            </a:pPr>
            <a:endParaRPr lang="en-US" sz="1200" dirty="0"/>
          </a:p>
          <a:p>
            <a:pPr marL="342900" indent="-342900" fontAlgn="t">
              <a:buFont typeface="Wingdings" panose="05000000000000000000" pitchFamily="2" charset="2"/>
              <a:buChar char="q"/>
            </a:pPr>
            <a:r>
              <a:rPr lang="en-US" sz="1200" dirty="0"/>
              <a:t>The system operates stably, reliably and responds immediately</a:t>
            </a:r>
          </a:p>
          <a:p>
            <a:pPr marL="342900" indent="-342900" fontAlgn="t">
              <a:buFont typeface="Wingdings" panose="05000000000000000000" pitchFamily="2" charset="2"/>
              <a:buChar char="q"/>
            </a:pPr>
            <a:endParaRPr lang="en-US" sz="1200" dirty="0"/>
          </a:p>
          <a:p>
            <a:pPr marL="342900" indent="-342900" fontAlgn="t">
              <a:buFont typeface="Wingdings" panose="05000000000000000000" pitchFamily="2" charset="2"/>
              <a:buChar char="q"/>
            </a:pPr>
            <a:r>
              <a:rPr lang="en-US" sz="1200" dirty="0"/>
              <a:t>Faster execution speed for looking up related information</a:t>
            </a:r>
          </a:p>
        </p:txBody>
      </p:sp>
    </p:spTree>
    <p:extLst>
      <p:ext uri="{BB962C8B-B14F-4D97-AF65-F5344CB8AC3E}">
        <p14:creationId xmlns:p14="http://schemas.microsoft.com/office/powerpoint/2010/main" val="3775153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9"/>
          <p:cNvSpPr txBox="1">
            <a:spLocks noGrp="1"/>
          </p:cNvSpPr>
          <p:nvPr>
            <p:ph type="title" idx="2"/>
          </p:nvPr>
        </p:nvSpPr>
        <p:spPr>
          <a:xfrm>
            <a:off x="0" y="2509753"/>
            <a:ext cx="9144000" cy="609600"/>
          </a:xfrm>
          <a:prstGeom prst="rect">
            <a:avLst/>
          </a:prstGeom>
        </p:spPr>
        <p:txBody>
          <a:bodyPr spcFirstLastPara="1" wrap="square" lIns="91425" tIns="91425" rIns="83775" bIns="91425" anchor="t" anchorCtr="0">
            <a:noAutofit/>
          </a:bodyPr>
          <a:lstStyle/>
          <a:p>
            <a:pPr marL="0" lvl="0" indent="0" rtl="0">
              <a:spcBef>
                <a:spcPts val="0"/>
              </a:spcBef>
              <a:spcAft>
                <a:spcPts val="0"/>
              </a:spcAft>
              <a:buNone/>
            </a:pPr>
            <a:r>
              <a:rPr lang="en" dirty="0"/>
              <a:t>USE CASE DIAGRAM</a:t>
            </a:r>
            <a:endParaRPr dirty="0"/>
          </a:p>
        </p:txBody>
      </p:sp>
      <p:sp>
        <p:nvSpPr>
          <p:cNvPr id="490" name="Google Shape;490;p29"/>
          <p:cNvSpPr txBox="1">
            <a:spLocks noGrp="1"/>
          </p:cNvSpPr>
          <p:nvPr>
            <p:ph type="title"/>
          </p:nvPr>
        </p:nvSpPr>
        <p:spPr>
          <a:xfrm>
            <a:off x="0" y="1635450"/>
            <a:ext cx="9143999" cy="973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600" dirty="0"/>
              <a:t>02</a:t>
            </a:r>
            <a:endParaRPr sz="6600" dirty="0"/>
          </a:p>
        </p:txBody>
      </p:sp>
    </p:spTree>
    <p:extLst>
      <p:ext uri="{BB962C8B-B14F-4D97-AF65-F5344CB8AC3E}">
        <p14:creationId xmlns:p14="http://schemas.microsoft.com/office/powerpoint/2010/main" val="253762658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67"/>
        <p:cNvGrpSpPr/>
        <p:nvPr/>
      </p:nvGrpSpPr>
      <p:grpSpPr>
        <a:xfrm>
          <a:off x="0" y="0"/>
          <a:ext cx="0" cy="0"/>
          <a:chOff x="0" y="0"/>
          <a:chExt cx="0" cy="0"/>
        </a:xfrm>
      </p:grpSpPr>
      <p:sp>
        <p:nvSpPr>
          <p:cNvPr id="468" name="Google Shape;468;p28"/>
          <p:cNvSpPr txBox="1">
            <a:spLocks noGrp="1"/>
          </p:cNvSpPr>
          <p:nvPr>
            <p:ph type="title"/>
          </p:nvPr>
        </p:nvSpPr>
        <p:spPr>
          <a:xfrm>
            <a:off x="720000" y="540000"/>
            <a:ext cx="7700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  CASE  DIAGRAM</a:t>
            </a:r>
            <a:endParaRPr dirty="0"/>
          </a:p>
        </p:txBody>
      </p:sp>
      <p:pic>
        <p:nvPicPr>
          <p:cNvPr id="31" name="image10.png"/>
          <p:cNvPicPr/>
          <p:nvPr/>
        </p:nvPicPr>
        <p:blipFill rotWithShape="1">
          <a:blip r:embed="rId3"/>
          <a:srcRect t="7748"/>
          <a:stretch/>
        </p:blipFill>
        <p:spPr>
          <a:xfrm>
            <a:off x="1246460" y="1045029"/>
            <a:ext cx="6647180" cy="3954092"/>
          </a:xfrm>
          <a:prstGeom prst="rect">
            <a:avLst/>
          </a:prstGeom>
          <a:ln>
            <a:noFill/>
          </a:ln>
          <a:effectLst>
            <a:outerShdw blurRad="190500" algn="tl" rotWithShape="0">
              <a:srgbClr val="000000">
                <a:alpha val="70000"/>
              </a:srgbClr>
            </a:outerShdw>
          </a:effectLst>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3"/>
          <p:cNvSpPr txBox="1">
            <a:spLocks noGrp="1"/>
          </p:cNvSpPr>
          <p:nvPr>
            <p:ph type="title"/>
          </p:nvPr>
        </p:nvSpPr>
        <p:spPr>
          <a:xfrm>
            <a:off x="723900" y="540000"/>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USE  CASE  DESCRIPTION</a:t>
            </a:r>
            <a:endParaRPr dirty="0"/>
          </a:p>
        </p:txBody>
      </p:sp>
      <p:sp>
        <p:nvSpPr>
          <p:cNvPr id="5" name="Google Shape;584;p34"/>
          <p:cNvSpPr txBox="1">
            <a:spLocks/>
          </p:cNvSpPr>
          <p:nvPr/>
        </p:nvSpPr>
        <p:spPr>
          <a:xfrm>
            <a:off x="1051279" y="1014811"/>
            <a:ext cx="7088943" cy="30140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fontAlgn="t">
              <a:buFont typeface="Wingdings" panose="05000000000000000000" pitchFamily="2" charset="2"/>
              <a:buChar char="q"/>
            </a:pPr>
            <a:r>
              <a:rPr lang="en-US" sz="1200" dirty="0">
                <a:solidFill>
                  <a:schemeClr val="accent3">
                    <a:lumMod val="75000"/>
                  </a:schemeClr>
                </a:solidFill>
              </a:rPr>
              <a:t>Login:</a:t>
            </a:r>
            <a:r>
              <a:rPr lang="en-US" sz="1200" dirty="0"/>
              <a:t> Open the project show registration activity to user, required enter data to registration, after registration the user moving to the application. </a:t>
            </a:r>
          </a:p>
          <a:p>
            <a:pPr marL="285750" indent="-285750" fontAlgn="t">
              <a:buFont typeface="Wingdings" panose="05000000000000000000" pitchFamily="2" charset="2"/>
              <a:buChar char="q"/>
            </a:pPr>
            <a:endParaRPr lang="en-US" sz="1200" dirty="0"/>
          </a:p>
          <a:p>
            <a:pPr marL="285750" indent="-285750" fontAlgn="t">
              <a:buFont typeface="Wingdings" panose="05000000000000000000" pitchFamily="2" charset="2"/>
              <a:buChar char="q"/>
            </a:pPr>
            <a:r>
              <a:rPr lang="en-US" sz="1200" dirty="0">
                <a:solidFill>
                  <a:schemeClr val="accent3">
                    <a:lumMod val="75000"/>
                  </a:schemeClr>
                </a:solidFill>
              </a:rPr>
              <a:t>Register (sign up): </a:t>
            </a:r>
            <a:r>
              <a:rPr lang="en-US" sz="1200" dirty="0"/>
              <a:t>After the first step, if a user is not registered in the application should click sign up button, then enter the required data, the system validates user input, and displays interface of that user.</a:t>
            </a:r>
          </a:p>
          <a:p>
            <a:pPr marL="285750" indent="-285750" fontAlgn="t">
              <a:buFont typeface="Wingdings" panose="05000000000000000000" pitchFamily="2" charset="2"/>
              <a:buChar char="q"/>
            </a:pPr>
            <a:endParaRPr lang="en-US" sz="1200" dirty="0"/>
          </a:p>
          <a:p>
            <a:pPr marL="285750" indent="-285750" fontAlgn="t">
              <a:buFont typeface="Wingdings" panose="05000000000000000000" pitchFamily="2" charset="2"/>
              <a:buChar char="q"/>
            </a:pPr>
            <a:r>
              <a:rPr lang="en-US" sz="1200" dirty="0">
                <a:solidFill>
                  <a:schemeClr val="accent3">
                    <a:lumMod val="75000"/>
                  </a:schemeClr>
                </a:solidFill>
              </a:rPr>
              <a:t>Manage user information: </a:t>
            </a:r>
            <a:r>
              <a:rPr lang="en-US" sz="1200" dirty="0"/>
              <a:t>After registration the user can modify his or her personal information</a:t>
            </a:r>
          </a:p>
          <a:p>
            <a:pPr marL="285750" indent="-285750" fontAlgn="t">
              <a:buFont typeface="Wingdings" panose="05000000000000000000" pitchFamily="2" charset="2"/>
              <a:buChar char="q"/>
            </a:pPr>
            <a:endParaRPr lang="en-US" sz="1200" dirty="0"/>
          </a:p>
          <a:p>
            <a:pPr marL="285750" indent="-285750" fontAlgn="t">
              <a:buFont typeface="Wingdings" panose="05000000000000000000" pitchFamily="2" charset="2"/>
              <a:buChar char="q"/>
            </a:pPr>
            <a:r>
              <a:rPr lang="en-US" sz="1200" dirty="0">
                <a:solidFill>
                  <a:schemeClr val="accent3">
                    <a:lumMod val="75000"/>
                  </a:schemeClr>
                </a:solidFill>
              </a:rPr>
              <a:t>Set the goal you want to achieve: </a:t>
            </a:r>
            <a:r>
              <a:rPr lang="en-US" sz="1200" dirty="0"/>
              <a:t>The user sets the goals he / she wants to achieve in the process</a:t>
            </a:r>
          </a:p>
          <a:p>
            <a:pPr marL="285750" indent="-285750" fontAlgn="t">
              <a:buFont typeface="Wingdings" panose="05000000000000000000" pitchFamily="2" charset="2"/>
              <a:buChar char="q"/>
            </a:pPr>
            <a:endParaRPr lang="en-US" sz="1200" dirty="0"/>
          </a:p>
          <a:p>
            <a:pPr marL="285750" indent="-285750" fontAlgn="t">
              <a:buFont typeface="Wingdings" panose="05000000000000000000" pitchFamily="2" charset="2"/>
              <a:buChar char="q"/>
            </a:pPr>
            <a:r>
              <a:rPr lang="en-US" sz="1200" dirty="0">
                <a:solidFill>
                  <a:schemeClr val="accent3">
                    <a:lumMod val="75000"/>
                  </a:schemeClr>
                </a:solidFill>
              </a:rPr>
              <a:t>Set the reminder schedule: </a:t>
            </a:r>
            <a:r>
              <a:rPr lang="en-US" sz="1200" dirty="0"/>
              <a:t>The user sets his / her time, schedule of activities, and meals. The system remind according to user set time</a:t>
            </a:r>
          </a:p>
          <a:p>
            <a:pPr marL="285750" indent="-285750" fontAlgn="t">
              <a:buFont typeface="Wingdings" panose="05000000000000000000" pitchFamily="2" charset="2"/>
              <a:buChar char="q"/>
            </a:pPr>
            <a:endParaRPr lang="en-US" sz="1200" dirty="0"/>
          </a:p>
          <a:p>
            <a:pPr marL="285750" indent="-285750" fontAlgn="t">
              <a:buFont typeface="Wingdings" panose="05000000000000000000" pitchFamily="2" charset="2"/>
              <a:buChar char="q"/>
            </a:pPr>
            <a:r>
              <a:rPr lang="en-US" sz="1200" dirty="0">
                <a:solidFill>
                  <a:schemeClr val="accent3">
                    <a:lumMod val="75000"/>
                  </a:schemeClr>
                </a:solidFill>
              </a:rPr>
              <a:t>Add data: </a:t>
            </a:r>
            <a:r>
              <a:rPr lang="en-US" sz="1200" dirty="0"/>
              <a:t>the user enters their activity data during the day</a:t>
            </a:r>
          </a:p>
          <a:p>
            <a:pPr marL="285750" indent="-285750" fontAlgn="t">
              <a:buFont typeface="Wingdings" panose="05000000000000000000" pitchFamily="2" charset="2"/>
              <a:buChar char="q"/>
            </a:pPr>
            <a:endParaRPr lang="en-US" sz="1200" dirty="0"/>
          </a:p>
          <a:p>
            <a:pPr marL="285750" indent="-285750" fontAlgn="t">
              <a:buFont typeface="Wingdings" panose="05000000000000000000" pitchFamily="2" charset="2"/>
              <a:buChar char="q"/>
            </a:pPr>
            <a:r>
              <a:rPr lang="en-US" sz="1200" dirty="0">
                <a:solidFill>
                  <a:schemeClr val="accent3">
                    <a:lumMod val="75000"/>
                  </a:schemeClr>
                </a:solidFill>
              </a:rPr>
              <a:t>Provide food photo: </a:t>
            </a:r>
            <a:r>
              <a:rPr lang="en-US" sz="1200" dirty="0"/>
              <a:t>After entering data, the system will calculate the user's kcal for the day</a:t>
            </a:r>
          </a:p>
          <a:p>
            <a:pPr marL="285750" indent="-285750" fontAlgn="t">
              <a:buFont typeface="Wingdings" panose="05000000000000000000" pitchFamily="2" charset="2"/>
              <a:buChar char="q"/>
            </a:pPr>
            <a:endParaRPr lang="en-US" sz="1200" dirty="0"/>
          </a:p>
          <a:p>
            <a:pPr marL="285750" indent="-285750" fontAlgn="t">
              <a:buFont typeface="Wingdings" panose="05000000000000000000" pitchFamily="2" charset="2"/>
              <a:buChar char="q"/>
            </a:pPr>
            <a:r>
              <a:rPr lang="en-US" sz="1200" dirty="0">
                <a:solidFill>
                  <a:schemeClr val="accent3">
                    <a:lumMod val="75000"/>
                  </a:schemeClr>
                </a:solidFill>
              </a:rPr>
              <a:t>Warning: </a:t>
            </a:r>
            <a:r>
              <a:rPr lang="en-US" sz="1200" dirty="0"/>
              <a:t>After entering data, the system will calculate whether the user has achieved or exceeded the initial target, if any, the system will notify the user.</a:t>
            </a:r>
          </a:p>
        </p:txBody>
      </p:sp>
    </p:spTree>
    <p:extLst>
      <p:ext uri="{BB962C8B-B14F-4D97-AF65-F5344CB8AC3E}">
        <p14:creationId xmlns:p14="http://schemas.microsoft.com/office/powerpoint/2010/main" val="562493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Town Hall Meeting by Slidesgo">
  <a:themeElements>
    <a:clrScheme name="Simple Light">
      <a:dk1>
        <a:srgbClr val="000000"/>
      </a:dk1>
      <a:lt1>
        <a:srgbClr val="FFFFFF"/>
      </a:lt1>
      <a:dk2>
        <a:srgbClr val="313131"/>
      </a:dk2>
      <a:lt2>
        <a:srgbClr val="F0F0F0"/>
      </a:lt2>
      <a:accent1>
        <a:srgbClr val="EBCC7D"/>
      </a:accent1>
      <a:accent2>
        <a:srgbClr val="EBC04C"/>
      </a:accent2>
      <a:accent3>
        <a:srgbClr val="75C7BF"/>
      </a:accent3>
      <a:accent4>
        <a:srgbClr val="37756F"/>
      </a:accent4>
      <a:accent5>
        <a:srgbClr val="73A9C9"/>
      </a:accent5>
      <a:accent6>
        <a:srgbClr val="0F568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1522</Words>
  <Application>Microsoft Office PowerPoint</Application>
  <PresentationFormat>On-screen Show (16:9)</PresentationFormat>
  <Paragraphs>238</Paragraphs>
  <Slides>50</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Reem Kufi</vt:lpstr>
      <vt:lpstr>Calibri</vt:lpstr>
      <vt:lpstr>Source Sans Pro</vt:lpstr>
      <vt:lpstr>Arial</vt:lpstr>
      <vt:lpstr>Wingdings</vt:lpstr>
      <vt:lpstr>Times New Roman</vt:lpstr>
      <vt:lpstr>Roboto</vt:lpstr>
      <vt:lpstr>Town Hall Meeting by Slidesgo</vt:lpstr>
      <vt:lpstr>Object-        riented Software Design </vt:lpstr>
      <vt:lpstr>SUMMARY DOCUMENT</vt:lpstr>
      <vt:lpstr>PREFACE</vt:lpstr>
      <vt:lpstr>USER REQUIMENT SPETIFICATION</vt:lpstr>
      <vt:lpstr>SYSTEM REQUIMENT SPETIFICATION</vt:lpstr>
      <vt:lpstr>SYSTEM REQUIMENT SPETIFICATION</vt:lpstr>
      <vt:lpstr>USE CASE DIAGRAM</vt:lpstr>
      <vt:lpstr>USE  CASE  DIAGRAM</vt:lpstr>
      <vt:lpstr>USE  CASE  DESCRIPTION</vt:lpstr>
      <vt:lpstr>REGISTER / LOGIN</vt:lpstr>
      <vt:lpstr>UNREGISTER</vt:lpstr>
      <vt:lpstr>SET THE GOAL WANT TO ACHIEVE</vt:lpstr>
      <vt:lpstr>SET A REMIDER SCHEDULE</vt:lpstr>
      <vt:lpstr>MANAGE INFORMATION</vt:lpstr>
      <vt:lpstr>ADD DATA</vt:lpstr>
      <vt:lpstr>ELIMINATE UNWANTED FOODS</vt:lpstr>
      <vt:lpstr>WARN THE USER WHEN PERFORMING THE WRONG PURPOSE</vt:lpstr>
      <vt:lpstr>INPUT INFORMATION OF FOOD</vt:lpstr>
      <vt:lpstr>CHANGE THE USER INTERFACE</vt:lpstr>
      <vt:lpstr>SET UP THE SECURITY OF THE APP</vt:lpstr>
      <vt:lpstr>SCHEDULE A CHECKIN WITH A DIETIAN</vt:lpstr>
      <vt:lpstr>LOGIN</vt:lpstr>
      <vt:lpstr>REGISTER</vt:lpstr>
      <vt:lpstr>SET THE GOAL</vt:lpstr>
      <vt:lpstr>MANAGE USER INFORMATION</vt:lpstr>
      <vt:lpstr>DIET SUGGESTIONS</vt:lpstr>
      <vt:lpstr>SEARCH FOOD</vt:lpstr>
      <vt:lpstr>ELIMINATE UNWANTED FOOD</vt:lpstr>
      <vt:lpstr>WARN </vt:lpstr>
      <vt:lpstr>ADD DATA FOOD</vt:lpstr>
      <vt:lpstr>CHANGE USER INTERFACE</vt:lpstr>
      <vt:lpstr>SCHEDULE WITH DIETITIAN</vt:lpstr>
      <vt:lpstr>Decorator </vt:lpstr>
      <vt:lpstr>Decorator  </vt:lpstr>
      <vt:lpstr>PowerPoint Presentation</vt:lpstr>
      <vt:lpstr>Observer </vt:lpstr>
      <vt:lpstr>PowerPoint Presentation</vt:lpstr>
      <vt:lpstr> Factory </vt:lpstr>
      <vt:lpstr>Factory</vt:lpstr>
      <vt:lpstr>Factory</vt:lpstr>
      <vt:lpstr>    Factory</vt:lpstr>
      <vt:lpstr>Factory</vt:lpstr>
      <vt:lpstr>Builder</vt:lpstr>
      <vt:lpstr>Builder</vt:lpstr>
      <vt:lpstr>    Builder</vt:lpstr>
      <vt:lpstr>Builder</vt:lpstr>
      <vt:lpstr>    Builder</vt:lpstr>
      <vt:lpstr>Prototype</vt:lpstr>
      <vt:lpstr>Prototype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riented Software Design</dc:title>
  <dc:creator>Thành</dc:creator>
  <cp:lastModifiedBy>Admin</cp:lastModifiedBy>
  <cp:revision>21</cp:revision>
  <dcterms:modified xsi:type="dcterms:W3CDTF">2021-06-21T11:52:21Z</dcterms:modified>
</cp:coreProperties>
</file>