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259" r:id="rId4"/>
    <p:sldId id="258" r:id="rId5"/>
    <p:sldId id="260" r:id="rId6"/>
    <p:sldId id="263" r:id="rId7"/>
    <p:sldId id="268" r:id="rId8"/>
    <p:sldId id="282" r:id="rId9"/>
    <p:sldId id="283" r:id="rId10"/>
    <p:sldId id="284" r:id="rId11"/>
    <p:sldId id="285" r:id="rId12"/>
    <p:sldId id="315" r:id="rId13"/>
    <p:sldId id="286" r:id="rId14"/>
    <p:sldId id="287" r:id="rId15"/>
    <p:sldId id="288" r:id="rId16"/>
    <p:sldId id="262" r:id="rId17"/>
    <p:sldId id="292" r:id="rId18"/>
    <p:sldId id="289" r:id="rId19"/>
    <p:sldId id="293" r:id="rId20"/>
    <p:sldId id="294" r:id="rId21"/>
    <p:sldId id="297" r:id="rId22"/>
    <p:sldId id="295" r:id="rId23"/>
    <p:sldId id="299" r:id="rId24"/>
    <p:sldId id="296" r:id="rId25"/>
    <p:sldId id="290" r:id="rId26"/>
    <p:sldId id="298" r:id="rId27"/>
    <p:sldId id="303" r:id="rId28"/>
    <p:sldId id="300" r:id="rId29"/>
    <p:sldId id="301" r:id="rId30"/>
    <p:sldId id="318" r:id="rId31"/>
    <p:sldId id="302" r:id="rId32"/>
    <p:sldId id="319" r:id="rId33"/>
    <p:sldId id="304" r:id="rId34"/>
    <p:sldId id="305" r:id="rId35"/>
    <p:sldId id="311" r:id="rId36"/>
    <p:sldId id="306" r:id="rId37"/>
    <p:sldId id="309" r:id="rId38"/>
    <p:sldId id="307" r:id="rId39"/>
    <p:sldId id="308" r:id="rId40"/>
    <p:sldId id="310" r:id="rId41"/>
    <p:sldId id="312" r:id="rId42"/>
    <p:sldId id="313" r:id="rId43"/>
    <p:sldId id="278" r:id="rId44"/>
    <p:sldId id="314" r:id="rId45"/>
    <p:sldId id="279" r:id="rId46"/>
    <p:sldId id="280" r:id="rId47"/>
    <p:sldId id="281" r:id="rId48"/>
    <p:sldId id="320" r:id="rId49"/>
    <p:sldId id="266" r:id="rId5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ens Sion" initials="LS" lastIdx="5" clrIdx="0">
    <p:extLst>
      <p:ext uri="{19B8F6BF-5375-455C-9EA6-DF929625EA0E}">
        <p15:presenceInfo xmlns:p15="http://schemas.microsoft.com/office/powerpoint/2012/main" userId="2cf7bb2e82571da3" providerId="Windows Live"/>
      </p:ext>
    </p:extLst>
  </p:cmAuthor>
  <p:cmAuthor id="2" name="Thomas Uyttendaele" initials="TU" lastIdx="2" clrIdx="1">
    <p:extLst>
      <p:ext uri="{19B8F6BF-5375-455C-9EA6-DF929625EA0E}">
        <p15:presenceInfo xmlns:p15="http://schemas.microsoft.com/office/powerpoint/2012/main" userId="53897e6901cc14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708D"/>
    <a:srgbClr val="116E8A"/>
    <a:srgbClr val="1D8DB0"/>
    <a:srgbClr val="147694"/>
    <a:srgbClr val="177E9D"/>
    <a:srgbClr val="00407A"/>
    <a:srgbClr val="86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92" autoAdjust="0"/>
    <p:restoredTop sz="88032" autoAdjust="0"/>
  </p:normalViewPr>
  <p:slideViewPr>
    <p:cSldViewPr snapToObjects="1" showGuides="1">
      <p:cViewPr varScale="1">
        <p:scale>
          <a:sx n="99" d="100"/>
          <a:sy n="99" d="100"/>
        </p:scale>
        <p:origin x="2220" y="72"/>
      </p:cViewPr>
      <p:guideLst>
        <p:guide orient="horz" pos="3294"/>
        <p:guide pos="5602"/>
      </p:guideLst>
    </p:cSldViewPr>
  </p:slideViewPr>
  <p:outlineViewPr>
    <p:cViewPr>
      <p:scale>
        <a:sx n="33" d="100"/>
        <a:sy n="33" d="100"/>
      </p:scale>
      <p:origin x="0" y="-172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6" d="100"/>
          <a:sy n="86" d="100"/>
        </p:scale>
        <p:origin x="378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Sheet2!$B$2</c:f>
              <c:strCache>
                <c:ptCount val="1"/>
                <c:pt idx="0">
                  <c:v>0-Start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Sheet2!$A$3:$A$7</c:f>
              <c:strCache>
                <c:ptCount val="5"/>
                <c:pt idx="0">
                  <c:v>W0</c:v>
                </c:pt>
                <c:pt idx="1">
                  <c:v>R0</c:v>
                </c:pt>
                <c:pt idx="2">
                  <c:v>R1</c:v>
                </c:pt>
                <c:pt idx="3">
                  <c:v>R2</c:v>
                </c:pt>
                <c:pt idx="4">
                  <c:v>R3</c:v>
                </c:pt>
              </c:strCache>
            </c:strRef>
          </c:cat>
          <c:val>
            <c:numRef>
              <c:f>Sheet2!$B$3:$B$7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25</c:v>
                </c:pt>
                <c:pt idx="3">
                  <c:v>50</c:v>
                </c:pt>
                <c:pt idx="4">
                  <c:v>75</c:v>
                </c:pt>
              </c:numCache>
            </c:numRef>
          </c:val>
        </c:ser>
        <c:ser>
          <c:idx val="1"/>
          <c:order val="1"/>
          <c:tx>
            <c:strRef>
              <c:f>Sheet2!$C$2</c:f>
              <c:strCache>
                <c:ptCount val="1"/>
                <c:pt idx="0">
                  <c:v>0-End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Sheet2!$A$3:$A$7</c:f>
              <c:strCache>
                <c:ptCount val="5"/>
                <c:pt idx="0">
                  <c:v>W0</c:v>
                </c:pt>
                <c:pt idx="1">
                  <c:v>R0</c:v>
                </c:pt>
                <c:pt idx="2">
                  <c:v>R1</c:v>
                </c:pt>
                <c:pt idx="3">
                  <c:v>R2</c:v>
                </c:pt>
                <c:pt idx="4">
                  <c:v>R3</c:v>
                </c:pt>
              </c:strCache>
            </c:strRef>
          </c:cat>
          <c:val>
            <c:numRef>
              <c:f>Sheet2!$C$3:$C$7</c:f>
              <c:numCache>
                <c:formatCode>General</c:formatCode>
                <c:ptCount val="5"/>
                <c:pt idx="0">
                  <c:v>20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Sheet2!$D$2</c:f>
              <c:strCache>
                <c:ptCount val="1"/>
                <c:pt idx="0">
                  <c:v>1-Start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Sheet2!$A$3:$A$7</c:f>
              <c:strCache>
                <c:ptCount val="5"/>
                <c:pt idx="0">
                  <c:v>W0</c:v>
                </c:pt>
                <c:pt idx="1">
                  <c:v>R0</c:v>
                </c:pt>
                <c:pt idx="2">
                  <c:v>R1</c:v>
                </c:pt>
                <c:pt idx="3">
                  <c:v>R2</c:v>
                </c:pt>
                <c:pt idx="4">
                  <c:v>R3</c:v>
                </c:pt>
              </c:strCache>
            </c:strRef>
          </c:cat>
          <c:val>
            <c:numRef>
              <c:f>Sheet2!$D$3:$D$7</c:f>
              <c:numCache>
                <c:formatCode>General</c:formatCode>
                <c:ptCount val="5"/>
                <c:pt idx="0">
                  <c:v>480</c:v>
                </c:pt>
                <c:pt idx="1">
                  <c:v>90</c:v>
                </c:pt>
                <c:pt idx="2">
                  <c:v>90</c:v>
                </c:pt>
                <c:pt idx="3">
                  <c:v>90</c:v>
                </c:pt>
                <c:pt idx="4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Sheet2!$E$2</c:f>
              <c:strCache>
                <c:ptCount val="1"/>
                <c:pt idx="0">
                  <c:v>1-End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Sheet2!$A$3:$A$7</c:f>
              <c:strCache>
                <c:ptCount val="5"/>
                <c:pt idx="0">
                  <c:v>W0</c:v>
                </c:pt>
                <c:pt idx="1">
                  <c:v>R0</c:v>
                </c:pt>
                <c:pt idx="2">
                  <c:v>R1</c:v>
                </c:pt>
                <c:pt idx="3">
                  <c:v>R2</c:v>
                </c:pt>
                <c:pt idx="4">
                  <c:v>R3</c:v>
                </c:pt>
              </c:strCache>
            </c:strRef>
          </c:cat>
          <c:val>
            <c:numRef>
              <c:f>Sheet2!$E$3:$E$7</c:f>
              <c:numCache>
                <c:formatCode>General</c:formatCode>
                <c:ptCount val="5"/>
                <c:pt idx="0">
                  <c:v>20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Sheet2!$F$2</c:f>
              <c:strCache>
                <c:ptCount val="1"/>
                <c:pt idx="0">
                  <c:v>2-Start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Sheet2!$A$3:$A$7</c:f>
              <c:strCache>
                <c:ptCount val="5"/>
                <c:pt idx="0">
                  <c:v>W0</c:v>
                </c:pt>
                <c:pt idx="1">
                  <c:v>R0</c:v>
                </c:pt>
                <c:pt idx="2">
                  <c:v>R1</c:v>
                </c:pt>
                <c:pt idx="3">
                  <c:v>R2</c:v>
                </c:pt>
                <c:pt idx="4">
                  <c:v>R3</c:v>
                </c:pt>
              </c:strCache>
            </c:strRef>
          </c:cat>
          <c:val>
            <c:numRef>
              <c:f>Sheet2!$F$3:$F$7</c:f>
              <c:numCache>
                <c:formatCode>General</c:formatCode>
                <c:ptCount val="5"/>
                <c:pt idx="1">
                  <c:v>90</c:v>
                </c:pt>
                <c:pt idx="2">
                  <c:v>90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5"/>
          <c:order val="5"/>
          <c:tx>
            <c:strRef>
              <c:f>Sheet2!$G$2</c:f>
              <c:strCache>
                <c:ptCount val="1"/>
                <c:pt idx="0">
                  <c:v>2-End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Sheet2!$A$3:$A$7</c:f>
              <c:strCache>
                <c:ptCount val="5"/>
                <c:pt idx="0">
                  <c:v>W0</c:v>
                </c:pt>
                <c:pt idx="1">
                  <c:v>R0</c:v>
                </c:pt>
                <c:pt idx="2">
                  <c:v>R1</c:v>
                </c:pt>
                <c:pt idx="3">
                  <c:v>R2</c:v>
                </c:pt>
                <c:pt idx="4">
                  <c:v>R3</c:v>
                </c:pt>
              </c:strCache>
            </c:strRef>
          </c:cat>
          <c:val>
            <c:numRef>
              <c:f>Sheet2!$G$3:$G$7</c:f>
              <c:numCache>
                <c:formatCode>General</c:formatCode>
                <c:ptCount val="5"/>
                <c:pt idx="1">
                  <c:v>10</c:v>
                </c:pt>
                <c:pt idx="2">
                  <c:v>10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6"/>
          <c:order val="6"/>
          <c:tx>
            <c:strRef>
              <c:f>Sheet2!$H$2</c:f>
              <c:strCache>
                <c:ptCount val="1"/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Sheet2!$A$3:$A$7</c:f>
              <c:strCache>
                <c:ptCount val="5"/>
                <c:pt idx="0">
                  <c:v>W0</c:v>
                </c:pt>
                <c:pt idx="1">
                  <c:v>R0</c:v>
                </c:pt>
                <c:pt idx="2">
                  <c:v>R1</c:v>
                </c:pt>
                <c:pt idx="3">
                  <c:v>R2</c:v>
                </c:pt>
                <c:pt idx="4">
                  <c:v>R3</c:v>
                </c:pt>
              </c:strCache>
            </c:strRef>
          </c:cat>
          <c:val>
            <c:numRef>
              <c:f>Sheet2!$H$3:$H$7</c:f>
              <c:numCache>
                <c:formatCode>General</c:formatCode>
                <c:ptCount val="5"/>
                <c:pt idx="1">
                  <c:v>90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7"/>
          <c:order val="7"/>
          <c:tx>
            <c:strRef>
              <c:f>Sheet2!$I$2</c:f>
              <c:strCache>
                <c:ptCount val="1"/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Sheet2!$A$3:$A$7</c:f>
              <c:strCache>
                <c:ptCount val="5"/>
                <c:pt idx="0">
                  <c:v>W0</c:v>
                </c:pt>
                <c:pt idx="1">
                  <c:v>R0</c:v>
                </c:pt>
                <c:pt idx="2">
                  <c:v>R1</c:v>
                </c:pt>
                <c:pt idx="3">
                  <c:v>R2</c:v>
                </c:pt>
                <c:pt idx="4">
                  <c:v>R3</c:v>
                </c:pt>
              </c:strCache>
            </c:strRef>
          </c:cat>
          <c:val>
            <c:numRef>
              <c:f>Sheet2!$I$3:$I$7</c:f>
              <c:numCache>
                <c:formatCode>General</c:formatCode>
                <c:ptCount val="5"/>
                <c:pt idx="1">
                  <c:v>10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8"/>
          <c:order val="8"/>
          <c:tx>
            <c:strRef>
              <c:f>Sheet2!$J$2</c:f>
              <c:strCache>
                <c:ptCount val="1"/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Sheet2!$A$3:$A$7</c:f>
              <c:strCache>
                <c:ptCount val="5"/>
                <c:pt idx="0">
                  <c:v>W0</c:v>
                </c:pt>
                <c:pt idx="1">
                  <c:v>R0</c:v>
                </c:pt>
                <c:pt idx="2">
                  <c:v>R1</c:v>
                </c:pt>
                <c:pt idx="3">
                  <c:v>R2</c:v>
                </c:pt>
                <c:pt idx="4">
                  <c:v>R3</c:v>
                </c:pt>
              </c:strCache>
            </c:strRef>
          </c:cat>
          <c:val>
            <c:numRef>
              <c:f>Sheet2!$J$3:$J$7</c:f>
              <c:numCache>
                <c:formatCode>General</c:formatCode>
                <c:ptCount val="5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9"/>
          <c:order val="9"/>
          <c:tx>
            <c:strRef>
              <c:f>Sheet2!$K$2</c:f>
              <c:strCache>
                <c:ptCount val="1"/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Sheet2!$A$3:$A$7</c:f>
              <c:strCache>
                <c:ptCount val="5"/>
                <c:pt idx="0">
                  <c:v>W0</c:v>
                </c:pt>
                <c:pt idx="1">
                  <c:v>R0</c:v>
                </c:pt>
                <c:pt idx="2">
                  <c:v>R1</c:v>
                </c:pt>
                <c:pt idx="3">
                  <c:v>R2</c:v>
                </c:pt>
                <c:pt idx="4">
                  <c:v>R3</c:v>
                </c:pt>
              </c:strCache>
            </c:strRef>
          </c:cat>
          <c:val>
            <c:numRef>
              <c:f>Sheet2!$K$3:$K$7</c:f>
              <c:numCache>
                <c:formatCode>General</c:formatCode>
                <c:ptCount val="5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10"/>
          <c:order val="10"/>
          <c:tx>
            <c:strRef>
              <c:f>Sheet2!$L$2</c:f>
              <c:strCache>
                <c:ptCount val="1"/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Sheet2!$A$3:$A$7</c:f>
              <c:strCache>
                <c:ptCount val="5"/>
                <c:pt idx="0">
                  <c:v>W0</c:v>
                </c:pt>
                <c:pt idx="1">
                  <c:v>R0</c:v>
                </c:pt>
                <c:pt idx="2">
                  <c:v>R1</c:v>
                </c:pt>
                <c:pt idx="3">
                  <c:v>R2</c:v>
                </c:pt>
                <c:pt idx="4">
                  <c:v>R3</c:v>
                </c:pt>
              </c:strCache>
            </c:strRef>
          </c:cat>
          <c:val>
            <c:numRef>
              <c:f>Sheet2!$L$3:$L$7</c:f>
              <c:numCache>
                <c:formatCode>General</c:formatCode>
                <c:ptCount val="5"/>
                <c:pt idx="1">
                  <c:v>190</c:v>
                </c:pt>
                <c:pt idx="2">
                  <c:v>290</c:v>
                </c:pt>
                <c:pt idx="3">
                  <c:v>390</c:v>
                </c:pt>
                <c:pt idx="4">
                  <c:v>490</c:v>
                </c:pt>
              </c:numCache>
            </c:numRef>
          </c:val>
        </c:ser>
        <c:ser>
          <c:idx val="11"/>
          <c:order val="11"/>
          <c:tx>
            <c:strRef>
              <c:f>Sheet2!$M$2</c:f>
              <c:strCache>
                <c:ptCount val="1"/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Sheet2!$A$3:$A$7</c:f>
              <c:strCache>
                <c:ptCount val="5"/>
                <c:pt idx="0">
                  <c:v>W0</c:v>
                </c:pt>
                <c:pt idx="1">
                  <c:v>R0</c:v>
                </c:pt>
                <c:pt idx="2">
                  <c:v>R1</c:v>
                </c:pt>
                <c:pt idx="3">
                  <c:v>R2</c:v>
                </c:pt>
                <c:pt idx="4">
                  <c:v>R3</c:v>
                </c:pt>
              </c:strCache>
            </c:strRef>
          </c:cat>
          <c:val>
            <c:numRef>
              <c:f>Sheet2!$M$3:$M$7</c:f>
              <c:numCache>
                <c:formatCode>General</c:formatCode>
                <c:ptCount val="5"/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50217952"/>
        <c:axId val="142477840"/>
      </c:barChart>
      <c:catAx>
        <c:axId val="2050217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142477840"/>
        <c:crosses val="autoZero"/>
        <c:auto val="1"/>
        <c:lblAlgn val="ctr"/>
        <c:lblOffset val="100"/>
        <c:noMultiLvlLbl val="0"/>
      </c:catAx>
      <c:valAx>
        <c:axId val="142477840"/>
        <c:scaling>
          <c:orientation val="minMax"/>
          <c:max val="6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2050217952"/>
        <c:crosses val="autoZero"/>
        <c:crossBetween val="between"/>
        <c:minorUnit val="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nl-B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BE"/>
              <a:t>Doorvoer van Mongodb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title>
    <c:autoTitleDeleted val="0"/>
    <c:plotArea>
      <c:layout>
        <c:manualLayout>
          <c:layoutTarget val="inner"/>
          <c:xMode val="edge"/>
          <c:yMode val="edge"/>
          <c:x val="0.13635552819266644"/>
          <c:y val="0.14980568196825092"/>
          <c:w val="0.82586045300304878"/>
          <c:h val="0.64576656052891401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Sheet3!$B$5:$BK$5</c:f>
              <c:numCache>
                <c:formatCode>General</c:formatCode>
                <c:ptCount val="62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  <c:pt idx="30">
                  <c:v>310</c:v>
                </c:pt>
                <c:pt idx="31">
                  <c:v>320</c:v>
                </c:pt>
                <c:pt idx="32">
                  <c:v>330</c:v>
                </c:pt>
                <c:pt idx="33">
                  <c:v>340</c:v>
                </c:pt>
                <c:pt idx="34">
                  <c:v>350</c:v>
                </c:pt>
                <c:pt idx="35">
                  <c:v>360</c:v>
                </c:pt>
                <c:pt idx="36">
                  <c:v>370</c:v>
                </c:pt>
                <c:pt idx="37">
                  <c:v>380</c:v>
                </c:pt>
                <c:pt idx="38">
                  <c:v>390</c:v>
                </c:pt>
                <c:pt idx="39">
                  <c:v>400</c:v>
                </c:pt>
                <c:pt idx="40">
                  <c:v>410</c:v>
                </c:pt>
                <c:pt idx="41">
                  <c:v>420</c:v>
                </c:pt>
                <c:pt idx="42">
                  <c:v>430</c:v>
                </c:pt>
                <c:pt idx="43">
                  <c:v>440</c:v>
                </c:pt>
                <c:pt idx="44">
                  <c:v>450</c:v>
                </c:pt>
                <c:pt idx="45">
                  <c:v>460</c:v>
                </c:pt>
                <c:pt idx="46">
                  <c:v>470</c:v>
                </c:pt>
                <c:pt idx="47">
                  <c:v>480</c:v>
                </c:pt>
                <c:pt idx="48">
                  <c:v>490</c:v>
                </c:pt>
                <c:pt idx="49">
                  <c:v>500</c:v>
                </c:pt>
                <c:pt idx="50">
                  <c:v>510</c:v>
                </c:pt>
                <c:pt idx="51">
                  <c:v>520</c:v>
                </c:pt>
                <c:pt idx="52">
                  <c:v>530</c:v>
                </c:pt>
                <c:pt idx="53">
                  <c:v>540</c:v>
                </c:pt>
                <c:pt idx="54">
                  <c:v>550</c:v>
                </c:pt>
                <c:pt idx="55">
                  <c:v>560</c:v>
                </c:pt>
                <c:pt idx="56">
                  <c:v>570</c:v>
                </c:pt>
                <c:pt idx="57">
                  <c:v>580</c:v>
                </c:pt>
                <c:pt idx="58">
                  <c:v>590</c:v>
                </c:pt>
                <c:pt idx="59">
                  <c:v>600</c:v>
                </c:pt>
                <c:pt idx="60">
                  <c:v>610</c:v>
                </c:pt>
                <c:pt idx="61">
                  <c:v>612</c:v>
                </c:pt>
              </c:numCache>
            </c:numRef>
          </c:xVal>
          <c:yVal>
            <c:numRef>
              <c:f>Sheet3!$B$6:$BK$6</c:f>
              <c:numCache>
                <c:formatCode>General</c:formatCode>
                <c:ptCount val="62"/>
                <c:pt idx="0">
                  <c:v>402.73</c:v>
                </c:pt>
                <c:pt idx="1">
                  <c:v>1397.44</c:v>
                </c:pt>
                <c:pt idx="2">
                  <c:v>1157.05</c:v>
                </c:pt>
                <c:pt idx="3">
                  <c:v>280.33999999999997</c:v>
                </c:pt>
                <c:pt idx="4">
                  <c:v>0</c:v>
                </c:pt>
                <c:pt idx="5">
                  <c:v>38.4</c:v>
                </c:pt>
                <c:pt idx="6">
                  <c:v>21.2</c:v>
                </c:pt>
                <c:pt idx="7">
                  <c:v>0</c:v>
                </c:pt>
                <c:pt idx="8">
                  <c:v>0</c:v>
                </c:pt>
                <c:pt idx="9">
                  <c:v>265.77</c:v>
                </c:pt>
                <c:pt idx="10">
                  <c:v>86.68</c:v>
                </c:pt>
                <c:pt idx="11">
                  <c:v>170.88</c:v>
                </c:pt>
                <c:pt idx="12">
                  <c:v>114.59</c:v>
                </c:pt>
                <c:pt idx="13">
                  <c:v>65.89</c:v>
                </c:pt>
                <c:pt idx="14">
                  <c:v>1222.3800000000001</c:v>
                </c:pt>
                <c:pt idx="15">
                  <c:v>1219.3599999999999</c:v>
                </c:pt>
                <c:pt idx="16">
                  <c:v>0</c:v>
                </c:pt>
                <c:pt idx="17">
                  <c:v>0</c:v>
                </c:pt>
                <c:pt idx="18">
                  <c:v>30.9</c:v>
                </c:pt>
                <c:pt idx="19">
                  <c:v>0</c:v>
                </c:pt>
                <c:pt idx="20">
                  <c:v>6.8</c:v>
                </c:pt>
                <c:pt idx="21">
                  <c:v>567.79</c:v>
                </c:pt>
                <c:pt idx="22">
                  <c:v>50.79</c:v>
                </c:pt>
                <c:pt idx="23">
                  <c:v>49.39</c:v>
                </c:pt>
                <c:pt idx="24">
                  <c:v>29.9</c:v>
                </c:pt>
                <c:pt idx="25">
                  <c:v>726.45</c:v>
                </c:pt>
                <c:pt idx="26">
                  <c:v>939.71</c:v>
                </c:pt>
                <c:pt idx="27">
                  <c:v>890.02</c:v>
                </c:pt>
                <c:pt idx="28">
                  <c:v>0</c:v>
                </c:pt>
                <c:pt idx="29">
                  <c:v>25.5</c:v>
                </c:pt>
                <c:pt idx="30">
                  <c:v>9.3000000000000007</c:v>
                </c:pt>
                <c:pt idx="31">
                  <c:v>13.8</c:v>
                </c:pt>
                <c:pt idx="32">
                  <c:v>0</c:v>
                </c:pt>
                <c:pt idx="33">
                  <c:v>261.87</c:v>
                </c:pt>
                <c:pt idx="34">
                  <c:v>184.68</c:v>
                </c:pt>
                <c:pt idx="35">
                  <c:v>107.28</c:v>
                </c:pt>
                <c:pt idx="36">
                  <c:v>28.8</c:v>
                </c:pt>
                <c:pt idx="37">
                  <c:v>306.74</c:v>
                </c:pt>
                <c:pt idx="38">
                  <c:v>1442.51</c:v>
                </c:pt>
                <c:pt idx="39">
                  <c:v>451.91</c:v>
                </c:pt>
                <c:pt idx="40">
                  <c:v>43.47</c:v>
                </c:pt>
                <c:pt idx="41">
                  <c:v>22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440.66</c:v>
                </c:pt>
                <c:pt idx="46">
                  <c:v>0</c:v>
                </c:pt>
                <c:pt idx="47">
                  <c:v>121.29</c:v>
                </c:pt>
                <c:pt idx="48">
                  <c:v>191.08</c:v>
                </c:pt>
                <c:pt idx="49">
                  <c:v>914.72</c:v>
                </c:pt>
                <c:pt idx="50">
                  <c:v>871.33</c:v>
                </c:pt>
                <c:pt idx="51">
                  <c:v>31.69</c:v>
                </c:pt>
                <c:pt idx="52">
                  <c:v>23.6</c:v>
                </c:pt>
                <c:pt idx="53">
                  <c:v>0</c:v>
                </c:pt>
                <c:pt idx="54">
                  <c:v>0</c:v>
                </c:pt>
                <c:pt idx="55">
                  <c:v>46.2</c:v>
                </c:pt>
                <c:pt idx="56">
                  <c:v>1332.83</c:v>
                </c:pt>
                <c:pt idx="57">
                  <c:v>1396.36</c:v>
                </c:pt>
                <c:pt idx="58">
                  <c:v>49.79</c:v>
                </c:pt>
                <c:pt idx="59">
                  <c:v>17.5</c:v>
                </c:pt>
                <c:pt idx="60">
                  <c:v>6.4</c:v>
                </c:pt>
                <c:pt idx="61">
                  <c:v>13.17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480016"/>
        <c:axId val="142486000"/>
      </c:scatterChart>
      <c:valAx>
        <c:axId val="142480016"/>
        <c:scaling>
          <c:orientation val="minMax"/>
          <c:max val="6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BE"/>
                  <a:t>Tijd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142486000"/>
        <c:crosses val="autoZero"/>
        <c:crossBetween val="midCat"/>
      </c:valAx>
      <c:valAx>
        <c:axId val="14248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BE"/>
                  <a:t>Requests/s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1424800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nl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2/04/2014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‹#›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2/04/2014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40000" y="4320000"/>
            <a:ext cx="5760000" cy="4140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CAP: </a:t>
            </a:r>
            <a:r>
              <a:rPr lang="nl-BE" dirty="0" err="1" smtClean="0"/>
              <a:t>Consistency</a:t>
            </a:r>
            <a:r>
              <a:rPr lang="nl-BE" dirty="0" smtClean="0"/>
              <a:t>,</a:t>
            </a:r>
            <a:r>
              <a:rPr lang="nl-BE" baseline="0" dirty="0" smtClean="0"/>
              <a:t> availability, </a:t>
            </a:r>
            <a:r>
              <a:rPr lang="nl-BE" baseline="0" dirty="0" err="1" smtClean="0"/>
              <a:t>partition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tolerance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8180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3333 characters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0221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3873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16ms is </a:t>
            </a:r>
            <a:r>
              <a:rPr lang="en-GB" dirty="0" err="1" smtClean="0"/>
              <a:t>er</a:t>
            </a:r>
            <a:r>
              <a:rPr lang="en-GB" dirty="0" smtClean="0"/>
              <a:t> consistency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9150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4278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6735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3927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5193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0" y="648866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Student Presentation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2/04/2014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0" y="648866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rgbClr val="12708D"/>
                </a:solidFill>
              </a:rPr>
              <a:t>Student Presentation</a:t>
            </a:r>
            <a:endParaRPr lang="en-GB" dirty="0">
              <a:solidFill>
                <a:srgbClr val="127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2/04/2014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2/04/2014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2/04/2014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2/04/2014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2/04/2014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2/04/2014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GB" noProof="0" dirty="0" err="1" smtClean="0"/>
              <a:t>Klik</a:t>
            </a:r>
            <a:r>
              <a:rPr lang="en-GB" noProof="0" dirty="0" smtClean="0"/>
              <a:t> en </a:t>
            </a:r>
            <a:r>
              <a:rPr lang="en-GB" noProof="0" dirty="0" err="1" smtClean="0"/>
              <a:t>typ</a:t>
            </a:r>
            <a:r>
              <a:rPr lang="en-GB" noProof="0" dirty="0" smtClean="0"/>
              <a:t> de </a:t>
            </a:r>
            <a:r>
              <a:rPr lang="en-GB" noProof="0" dirty="0" err="1" smtClean="0"/>
              <a:t>titel</a:t>
            </a:r>
            <a:endParaRPr lang="en-GB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2/04/2014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72979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0" y="648866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Student Presentation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9" r:id="rId2"/>
    <p:sldLayoutId id="2147483698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ristofstrauch.de/nosqldbs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Uitrol gedistribueerde databases</a:t>
            </a:r>
            <a:br>
              <a:rPr lang="nl-BE" dirty="0" smtClean="0"/>
            </a:br>
            <a:r>
              <a:rPr lang="nl-BE" sz="2400" dirty="0" smtClean="0"/>
              <a:t>Tussentijdse presentatie</a:t>
            </a:r>
            <a:endParaRPr lang="en-GB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6000" y="4193675"/>
            <a:ext cx="5796480" cy="1080000"/>
          </a:xfrm>
        </p:spPr>
        <p:txBody>
          <a:bodyPr/>
          <a:lstStyle/>
          <a:p>
            <a:r>
              <a:rPr lang="nl-BE" dirty="0" smtClean="0"/>
              <a:t>Door: Thomas Uyttendaele</a:t>
            </a:r>
          </a:p>
          <a:p>
            <a:endParaRPr lang="nl-BE" dirty="0" smtClean="0"/>
          </a:p>
          <a:p>
            <a:r>
              <a:rPr lang="nl-BE" dirty="0" smtClean="0"/>
              <a:t>Begeleiders: B. </a:t>
            </a:r>
            <a:r>
              <a:rPr lang="nl-BE" dirty="0" err="1" smtClean="0"/>
              <a:t>Vanbrabant</a:t>
            </a:r>
            <a:r>
              <a:rPr lang="nl-BE" dirty="0" smtClean="0"/>
              <a:t>, B. </a:t>
            </a:r>
            <a:r>
              <a:rPr lang="nl-BE" dirty="0" err="1" smtClean="0"/>
              <a:t>Lagaisse</a:t>
            </a:r>
            <a:endParaRPr lang="nl-BE" dirty="0" smtClean="0"/>
          </a:p>
          <a:p>
            <a:r>
              <a:rPr lang="nl-BE" dirty="0" smtClean="0"/>
              <a:t>Promotor: </a:t>
            </a:r>
            <a:r>
              <a:rPr lang="nl-BE" dirty="0" smtClean="0"/>
              <a:t>Prof. W</a:t>
            </a:r>
            <a:r>
              <a:rPr lang="nl-BE" dirty="0" smtClean="0"/>
              <a:t>. </a:t>
            </a:r>
            <a:r>
              <a:rPr lang="nl-BE" dirty="0" err="1" smtClean="0"/>
              <a:t>Joosen</a:t>
            </a:r>
            <a:r>
              <a:rPr lang="nl-BE" dirty="0" smtClean="0"/>
              <a:t>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189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Geselecteerde</a:t>
            </a:r>
            <a:r>
              <a:rPr lang="en-GB" dirty="0" smtClean="0"/>
              <a:t> databases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902585"/>
              </p:ext>
            </p:extLst>
          </p:nvPr>
        </p:nvGraphicFramePr>
        <p:xfrm>
          <a:off x="539750" y="1349375"/>
          <a:ext cx="817378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444"/>
                <a:gridCol w="2252980"/>
                <a:gridCol w="2722880"/>
                <a:gridCol w="168148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Key –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Document storage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Column-based storage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Relational </a:t>
                      </a:r>
                      <a:r>
                        <a:rPr lang="en-GB" dirty="0" err="1" smtClean="0"/>
                        <a:t>db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LightCloud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 smtClean="0">
                          <a:solidFill>
                            <a:srgbClr val="FFC000"/>
                          </a:solidFill>
                        </a:rPr>
                        <a:t>CouchDB</a:t>
                      </a:r>
                      <a:endParaRPr lang="en-GB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rgbClr val="FFC000"/>
                          </a:solidFill>
                        </a:rPr>
                        <a:t>Cassandra</a:t>
                      </a:r>
                      <a:endParaRPr lang="en-GB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rgbClr val="FFC000"/>
                          </a:solidFill>
                        </a:rPr>
                        <a:t>MySQL</a:t>
                      </a:r>
                      <a:endParaRPr lang="en-GB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Memcache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ElasticSearch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HBase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Pgpool</a:t>
                      </a:r>
                      <a:r>
                        <a:rPr lang="en-GB" b="1" baseline="0" dirty="0" smtClean="0">
                          <a:solidFill>
                            <a:schemeClr val="bg1"/>
                          </a:solidFill>
                        </a:rPr>
                        <a:t> – II (</a:t>
                      </a:r>
                      <a:r>
                        <a:rPr lang="en-GB" b="1" baseline="0" dirty="0" err="1" smtClean="0">
                          <a:solidFill>
                            <a:schemeClr val="bg1"/>
                          </a:solidFill>
                        </a:rPr>
                        <a:t>PostgreSQL</a:t>
                      </a:r>
                      <a:r>
                        <a:rPr lang="en-GB" b="1" baseline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Redis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MongoDB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 smtClean="0">
                          <a:solidFill>
                            <a:srgbClr val="FFC000"/>
                          </a:solidFill>
                        </a:rPr>
                        <a:t>Riak</a:t>
                      </a:r>
                      <a:endParaRPr lang="en-GB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Voldemort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907704" y="5301208"/>
            <a:ext cx="1080120" cy="288032"/>
          </a:xfrm>
          <a:prstGeom prst="rect">
            <a:avLst/>
          </a:prstGeom>
          <a:solidFill>
            <a:srgbClr val="116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111894" y="5295191"/>
            <a:ext cx="1243634" cy="288032"/>
          </a:xfrm>
          <a:prstGeom prst="rect">
            <a:avLst/>
          </a:prstGeom>
          <a:solidFill>
            <a:srgbClr val="116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0000" y="4365104"/>
            <a:ext cx="8334000" cy="14401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110000"/>
              <a:buFont typeface="Arial" pitchFamily="34" charset="0"/>
              <a:buChar char="•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75000"/>
              <a:buFont typeface="Courier New" pitchFamily="49" charset="0"/>
              <a:buChar char="o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spcAft>
                <a:spcPts val="600"/>
              </a:spcAft>
              <a:buFont typeface="Arial" pitchFamily="34" charset="0"/>
              <a:buChar char="-"/>
              <a:defRPr lang="nl-BE"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 smtClean="0"/>
              <a:t>Selectie gebaseerd op: gedistribueerd, persistente data, failure detectie &amp; recovery</a:t>
            </a:r>
          </a:p>
          <a:p>
            <a:pPr marL="0" indent="0">
              <a:buNone/>
            </a:pPr>
            <a:r>
              <a:rPr lang="nl-BE" dirty="0" smtClean="0"/>
              <a:t>Legende: </a:t>
            </a:r>
            <a:r>
              <a:rPr lang="en-GB" b="1" dirty="0" smtClean="0">
                <a:solidFill>
                  <a:srgbClr val="FFC000"/>
                </a:solidFill>
              </a:rPr>
              <a:t>Arnaud</a:t>
            </a:r>
            <a:r>
              <a:rPr lang="en-GB" dirty="0"/>
              <a:t>,</a:t>
            </a:r>
            <a:r>
              <a:rPr lang="en-GB" b="1" dirty="0" smtClean="0">
                <a:solidFill>
                  <a:srgbClr val="FFC000"/>
                </a:solidFill>
              </a:rPr>
              <a:t> </a:t>
            </a:r>
            <a:r>
              <a:rPr lang="en-GB" b="1" dirty="0" smtClean="0">
                <a:solidFill>
                  <a:schemeClr val="bg1"/>
                </a:solidFill>
              </a:rPr>
              <a:t>Thomas</a:t>
            </a:r>
            <a:endParaRPr lang="en-GB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34159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Configuratie</a:t>
            </a:r>
            <a:r>
              <a:rPr lang="en-GB" dirty="0" smtClean="0"/>
              <a:t> van de databases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Minimale</a:t>
            </a:r>
            <a:r>
              <a:rPr lang="en-GB" dirty="0" smtClean="0"/>
              <a:t> </a:t>
            </a:r>
            <a:r>
              <a:rPr lang="en-GB" dirty="0" err="1" smtClean="0"/>
              <a:t>opstelling</a:t>
            </a:r>
            <a:endParaRPr lang="en-GB" dirty="0" smtClean="0"/>
          </a:p>
          <a:p>
            <a:r>
              <a:rPr lang="en-GB" dirty="0" err="1" smtClean="0"/>
              <a:t>Benodigdheden</a:t>
            </a:r>
            <a:r>
              <a:rPr lang="en-GB" dirty="0" smtClean="0"/>
              <a:t>:</a:t>
            </a:r>
          </a:p>
          <a:p>
            <a:pPr lvl="1"/>
            <a:r>
              <a:rPr lang="en-GB" dirty="0" err="1" smtClean="0"/>
              <a:t>Gedistribueerd</a:t>
            </a:r>
            <a:endParaRPr lang="en-GB" dirty="0" smtClean="0"/>
          </a:p>
          <a:p>
            <a:pPr lvl="1"/>
            <a:r>
              <a:rPr lang="en-GB" dirty="0" smtClean="0"/>
              <a:t>Availability: 1 </a:t>
            </a:r>
            <a:r>
              <a:rPr lang="en-GB" dirty="0" err="1" smtClean="0"/>
              <a:t>falende</a:t>
            </a:r>
            <a:r>
              <a:rPr lang="en-GB" dirty="0" smtClean="0"/>
              <a:t> </a:t>
            </a:r>
            <a:r>
              <a:rPr lang="en-GB" dirty="0" err="1" smtClean="0"/>
              <a:t>datanode</a:t>
            </a:r>
            <a:endParaRPr lang="en-GB" dirty="0" smtClean="0"/>
          </a:p>
          <a:p>
            <a:pPr lvl="1"/>
            <a:r>
              <a:rPr lang="en-GB" dirty="0" err="1" smtClean="0"/>
              <a:t>Horizontale</a:t>
            </a:r>
            <a:r>
              <a:rPr lang="en-GB" dirty="0" smtClean="0"/>
              <a:t> </a:t>
            </a:r>
            <a:r>
              <a:rPr lang="en-GB" dirty="0" err="1" smtClean="0"/>
              <a:t>schaalbaarheid</a:t>
            </a:r>
            <a:r>
              <a:rPr lang="en-GB" dirty="0" smtClean="0"/>
              <a:t> (</a:t>
            </a:r>
            <a:r>
              <a:rPr lang="en-GB" dirty="0" err="1" smtClean="0"/>
              <a:t>indien</a:t>
            </a:r>
            <a:r>
              <a:rPr lang="en-GB" dirty="0" smtClean="0"/>
              <a:t> </a:t>
            </a:r>
            <a:r>
              <a:rPr lang="en-GB" dirty="0" err="1" smtClean="0"/>
              <a:t>beschikbaar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24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Configuratie</a:t>
            </a:r>
            <a:r>
              <a:rPr lang="en-GB" dirty="0" smtClean="0"/>
              <a:t> van de databases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 smtClean="0"/>
              <a:t>MongoDB</a:t>
            </a:r>
            <a:endParaRPr lang="en-GB" dirty="0" smtClean="0"/>
          </a:p>
          <a:p>
            <a:pPr lvl="1"/>
            <a:r>
              <a:rPr lang="en-GB" dirty="0" smtClean="0"/>
              <a:t>5 VM</a:t>
            </a:r>
          </a:p>
          <a:p>
            <a:pPr lvl="1"/>
            <a:r>
              <a:rPr lang="en-GB" dirty="0" err="1" smtClean="0"/>
              <a:t>Hoge</a:t>
            </a:r>
            <a:r>
              <a:rPr lang="en-GB" dirty="0" smtClean="0"/>
              <a:t> </a:t>
            </a:r>
            <a:r>
              <a:rPr lang="en-GB" dirty="0" err="1" smtClean="0"/>
              <a:t>beschikbaarheid</a:t>
            </a:r>
            <a:r>
              <a:rPr lang="en-GB" dirty="0" smtClean="0"/>
              <a:t> in </a:t>
            </a:r>
            <a:r>
              <a:rPr lang="en-GB" i="1" dirty="0" err="1" smtClean="0"/>
              <a:t>MongoDBNode</a:t>
            </a:r>
            <a:r>
              <a:rPr lang="en-GB" i="1" dirty="0" smtClean="0"/>
              <a:t> </a:t>
            </a:r>
            <a:r>
              <a:rPr lang="en-GB" dirty="0" err="1" smtClean="0"/>
              <a:t>voor</a:t>
            </a:r>
            <a:r>
              <a:rPr lang="en-GB" dirty="0" smtClean="0"/>
              <a:t> </a:t>
            </a:r>
            <a:r>
              <a:rPr lang="en-GB" dirty="0" err="1" smtClean="0"/>
              <a:t>replicaset</a:t>
            </a:r>
            <a:r>
              <a:rPr lang="en-GB" dirty="0" smtClean="0"/>
              <a:t> 1 (3 nodes)</a:t>
            </a:r>
          </a:p>
          <a:p>
            <a:r>
              <a:rPr lang="en-GB" dirty="0" err="1" smtClean="0"/>
              <a:t>HBase</a:t>
            </a:r>
            <a:endParaRPr lang="en-GB" dirty="0" smtClean="0"/>
          </a:p>
          <a:p>
            <a:pPr lvl="1"/>
            <a:r>
              <a:rPr lang="en-GB" dirty="0" smtClean="0"/>
              <a:t>5 VM </a:t>
            </a:r>
          </a:p>
          <a:p>
            <a:pPr lvl="1"/>
            <a:r>
              <a:rPr lang="en-GB" dirty="0" err="1"/>
              <a:t>Hoge</a:t>
            </a:r>
            <a:r>
              <a:rPr lang="en-GB" dirty="0"/>
              <a:t> </a:t>
            </a:r>
            <a:r>
              <a:rPr lang="en-GB" dirty="0" err="1"/>
              <a:t>beschikbaarheid</a:t>
            </a:r>
            <a:r>
              <a:rPr lang="en-GB" dirty="0"/>
              <a:t> </a:t>
            </a:r>
            <a:r>
              <a:rPr lang="en-GB" dirty="0" smtClean="0"/>
              <a:t>in </a:t>
            </a:r>
            <a:r>
              <a:rPr lang="en-GB" i="1" dirty="0" err="1" smtClean="0"/>
              <a:t>HBaseRegion</a:t>
            </a:r>
            <a:r>
              <a:rPr lang="en-GB" i="1" dirty="0" smtClean="0"/>
              <a:t> </a:t>
            </a:r>
            <a:r>
              <a:rPr lang="en-GB" dirty="0" smtClean="0"/>
              <a:t>(3 nodes)</a:t>
            </a:r>
          </a:p>
          <a:p>
            <a:r>
              <a:rPr lang="en-GB" dirty="0" err="1" smtClean="0"/>
              <a:t>PostgreSQL</a:t>
            </a:r>
            <a:endParaRPr lang="en-GB" dirty="0" smtClean="0"/>
          </a:p>
          <a:p>
            <a:pPr lvl="1"/>
            <a:r>
              <a:rPr lang="en-GB" dirty="0" smtClean="0"/>
              <a:t>3 VM</a:t>
            </a:r>
          </a:p>
          <a:p>
            <a:pPr lvl="1"/>
            <a:r>
              <a:rPr lang="en-GB" dirty="0" err="1"/>
              <a:t>Hoge</a:t>
            </a:r>
            <a:r>
              <a:rPr lang="en-GB" dirty="0"/>
              <a:t> </a:t>
            </a:r>
            <a:r>
              <a:rPr lang="en-GB" dirty="0" err="1" smtClean="0"/>
              <a:t>beschikbaarheid</a:t>
            </a:r>
            <a:r>
              <a:rPr lang="en-GB" dirty="0" smtClean="0"/>
              <a:t> in </a:t>
            </a:r>
            <a:r>
              <a:rPr lang="en-GB" i="1" dirty="0" err="1" smtClean="0"/>
              <a:t>PgpoolNode</a:t>
            </a:r>
            <a:r>
              <a:rPr lang="en-GB" dirty="0" smtClean="0"/>
              <a:t> (2 nodes)</a:t>
            </a:r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82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Configuratie</a:t>
            </a:r>
            <a:r>
              <a:rPr lang="en-GB" dirty="0" smtClean="0"/>
              <a:t> </a:t>
            </a:r>
            <a:r>
              <a:rPr lang="en-GB" dirty="0" err="1" smtClean="0"/>
              <a:t>MongoDB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0000" y="1349375"/>
            <a:ext cx="8035094" cy="4600180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6012160" y="3649465"/>
            <a:ext cx="2735856" cy="21329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110000"/>
              <a:buFont typeface="Arial" pitchFamily="34" charset="0"/>
              <a:buChar char="•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75000"/>
              <a:buFont typeface="Courier New" pitchFamily="49" charset="0"/>
              <a:buChar char="o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spcAft>
                <a:spcPts val="600"/>
              </a:spcAft>
              <a:buFont typeface="Arial" pitchFamily="34" charset="0"/>
              <a:buChar char="-"/>
              <a:defRPr lang="nl-BE"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/>
              <a:t>5 Nodes</a:t>
            </a:r>
          </a:p>
          <a:p>
            <a:pPr marL="0" indent="0">
              <a:buNone/>
            </a:pPr>
            <a:r>
              <a:rPr lang="en-GB" dirty="0" smtClean="0"/>
              <a:t>High Availability in   </a:t>
            </a:r>
            <a:r>
              <a:rPr lang="en-GB" i="1" dirty="0" err="1" smtClean="0"/>
              <a:t>MongoDBNode</a:t>
            </a:r>
            <a:r>
              <a:rPr lang="en-GB" i="1" dirty="0" smtClean="0"/>
              <a:t> </a:t>
            </a:r>
            <a:r>
              <a:rPr lang="en-GB" dirty="0" err="1" smtClean="0"/>
              <a:t>enkel</a:t>
            </a:r>
            <a:r>
              <a:rPr lang="en-GB" dirty="0" smtClean="0"/>
              <a:t> in repl1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60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Configuratie</a:t>
            </a:r>
            <a:r>
              <a:rPr lang="en-GB" dirty="0" smtClean="0"/>
              <a:t> </a:t>
            </a:r>
            <a:r>
              <a:rPr lang="en-GB" dirty="0" err="1" smtClean="0"/>
              <a:t>HBase</a:t>
            </a:r>
            <a:endParaRPr lang="en-GB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27584" y="5164805"/>
            <a:ext cx="1296144" cy="56845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110000"/>
              <a:buFont typeface="Arial" pitchFamily="34" charset="0"/>
              <a:buChar char="•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75000"/>
              <a:buFont typeface="Courier New" pitchFamily="49" charset="0"/>
              <a:buChar char="o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spcAft>
                <a:spcPts val="600"/>
              </a:spcAft>
              <a:buFont typeface="Arial" pitchFamily="34" charset="0"/>
              <a:buChar char="-"/>
              <a:defRPr lang="nl-BE"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/>
              <a:t>5 Nodes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9751" y="1467085"/>
            <a:ext cx="7190444" cy="3618099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923928" y="5188043"/>
            <a:ext cx="2592288" cy="90525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110000"/>
              <a:buFont typeface="Arial" pitchFamily="34" charset="0"/>
              <a:buChar char="•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75000"/>
              <a:buFont typeface="Courier New" pitchFamily="49" charset="0"/>
              <a:buChar char="o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spcAft>
                <a:spcPts val="600"/>
              </a:spcAft>
              <a:buFont typeface="Arial" pitchFamily="34" charset="0"/>
              <a:buChar char="-"/>
              <a:defRPr lang="nl-BE"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High Availability </a:t>
            </a:r>
            <a:r>
              <a:rPr lang="en-GB" dirty="0" smtClean="0"/>
              <a:t>in </a:t>
            </a:r>
            <a:r>
              <a:rPr lang="en-GB" i="1" dirty="0" err="1" smtClean="0"/>
              <a:t>HbaseRegion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22669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Configuratie</a:t>
            </a:r>
            <a:r>
              <a:rPr lang="en-GB" dirty="0" smtClean="0"/>
              <a:t> </a:t>
            </a:r>
            <a:r>
              <a:rPr lang="en-GB" dirty="0" err="1" smtClean="0"/>
              <a:t>Pgpool</a:t>
            </a:r>
            <a:r>
              <a:rPr lang="en-GB" dirty="0" smtClean="0"/>
              <a:t>-II (</a:t>
            </a:r>
            <a:r>
              <a:rPr lang="en-GB" dirty="0" err="1" smtClean="0"/>
              <a:t>PostgreSQL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258620" y="1773984"/>
            <a:ext cx="2898352" cy="136815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110000"/>
              <a:buFont typeface="Arial" pitchFamily="34" charset="0"/>
              <a:buChar char="•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75000"/>
              <a:buFont typeface="Courier New" pitchFamily="49" charset="0"/>
              <a:buChar char="o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spcAft>
                <a:spcPts val="600"/>
              </a:spcAft>
              <a:buFont typeface="Arial" pitchFamily="34" charset="0"/>
              <a:buChar char="-"/>
              <a:defRPr lang="nl-BE"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/>
              <a:t>3 Nodes</a:t>
            </a:r>
          </a:p>
          <a:p>
            <a:pPr marL="0" indent="0">
              <a:buNone/>
            </a:pPr>
            <a:r>
              <a:rPr lang="en-GB" dirty="0" smtClean="0"/>
              <a:t>High Availability in </a:t>
            </a:r>
            <a:r>
              <a:rPr lang="en-GB" i="1" dirty="0" err="1" smtClean="0"/>
              <a:t>PgpoolNode</a:t>
            </a:r>
            <a:endParaRPr lang="en-GB" i="1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0000" y="1349375"/>
            <a:ext cx="5669453" cy="380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4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Doelstelling 1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Vereenvoudiging</a:t>
            </a:r>
            <a:r>
              <a:rPr lang="en-GB" dirty="0" smtClean="0"/>
              <a:t> </a:t>
            </a:r>
            <a:r>
              <a:rPr lang="en-GB" dirty="0" err="1" smtClean="0"/>
              <a:t>installatie</a:t>
            </a:r>
            <a:r>
              <a:rPr lang="en-GB" dirty="0" smtClean="0"/>
              <a:t> en </a:t>
            </a:r>
            <a:r>
              <a:rPr lang="en-GB" dirty="0" err="1" smtClean="0"/>
              <a:t>configuratie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355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Nieuwe</a:t>
            </a:r>
            <a:r>
              <a:rPr lang="en-GB" dirty="0" smtClean="0"/>
              <a:t> </a:t>
            </a:r>
            <a:r>
              <a:rPr lang="en-GB" dirty="0" err="1" smtClean="0"/>
              <a:t>installatie</a:t>
            </a:r>
            <a:r>
              <a:rPr lang="en-GB" dirty="0" smtClean="0"/>
              <a:t> in </a:t>
            </a:r>
            <a:r>
              <a:rPr lang="en-GB" dirty="0" err="1" smtClean="0"/>
              <a:t>configuratie</a:t>
            </a:r>
            <a:r>
              <a:rPr lang="en-GB" dirty="0" smtClean="0"/>
              <a:t> procedure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Installatie</a:t>
            </a:r>
            <a:r>
              <a:rPr lang="en-GB" dirty="0" smtClean="0"/>
              <a:t> en </a:t>
            </a:r>
            <a:r>
              <a:rPr lang="en-GB" dirty="0" err="1" smtClean="0"/>
              <a:t>configuratie</a:t>
            </a:r>
            <a:r>
              <a:rPr lang="en-GB" dirty="0" smtClean="0"/>
              <a:t> van IMP Server, </a:t>
            </a:r>
            <a:r>
              <a:rPr lang="en-GB" dirty="0"/>
              <a:t>1 </a:t>
            </a:r>
            <a:r>
              <a:rPr lang="en-GB" dirty="0" smtClean="0"/>
              <a:t>node</a:t>
            </a:r>
          </a:p>
          <a:p>
            <a:r>
              <a:rPr lang="en-GB" dirty="0" err="1" smtClean="0"/>
              <a:t>Configuratie</a:t>
            </a:r>
            <a:r>
              <a:rPr lang="en-GB" dirty="0" smtClean="0"/>
              <a:t> van IMP Nodes, </a:t>
            </a:r>
            <a:r>
              <a:rPr lang="en-GB" dirty="0" err="1" smtClean="0"/>
              <a:t>alle</a:t>
            </a:r>
            <a:r>
              <a:rPr lang="en-GB" dirty="0" smtClean="0"/>
              <a:t> </a:t>
            </a:r>
            <a:r>
              <a:rPr lang="en-GB" dirty="0" err="1" smtClean="0"/>
              <a:t>andere</a:t>
            </a:r>
            <a:r>
              <a:rPr lang="en-GB" dirty="0" smtClean="0"/>
              <a:t> nodes</a:t>
            </a:r>
          </a:p>
          <a:p>
            <a:r>
              <a:rPr lang="en-GB" dirty="0" err="1" smtClean="0"/>
              <a:t>Inladen</a:t>
            </a:r>
            <a:r>
              <a:rPr lang="en-GB" dirty="0" smtClean="0"/>
              <a:t> en </a:t>
            </a:r>
            <a:r>
              <a:rPr lang="en-GB" dirty="0" err="1" smtClean="0"/>
              <a:t>configuren</a:t>
            </a:r>
            <a:r>
              <a:rPr lang="en-GB" dirty="0" smtClean="0"/>
              <a:t> van software in IMP, </a:t>
            </a:r>
            <a:r>
              <a:rPr lang="en-GB" dirty="0"/>
              <a:t>1 node</a:t>
            </a:r>
            <a:endParaRPr lang="en-GB" dirty="0" smtClean="0"/>
          </a:p>
          <a:p>
            <a:r>
              <a:rPr lang="en-GB" dirty="0" err="1" smtClean="0"/>
              <a:t>Uitrol</a:t>
            </a:r>
            <a:r>
              <a:rPr lang="en-GB" dirty="0" smtClean="0"/>
              <a:t> </a:t>
            </a:r>
            <a:r>
              <a:rPr lang="en-GB" dirty="0" err="1" smtClean="0"/>
              <a:t>d.m.v</a:t>
            </a:r>
            <a:r>
              <a:rPr lang="en-GB" dirty="0" smtClean="0"/>
              <a:t>. IMP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715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Eenvoudiger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Installatie</a:t>
            </a:r>
            <a:r>
              <a:rPr lang="en-GB" b="1" dirty="0"/>
              <a:t> en </a:t>
            </a:r>
            <a:r>
              <a:rPr lang="en-GB" b="1" dirty="0" err="1"/>
              <a:t>configuratie</a:t>
            </a:r>
            <a:r>
              <a:rPr lang="en-GB" b="1" dirty="0"/>
              <a:t> van IMP Server, 1 node</a:t>
            </a:r>
          </a:p>
          <a:p>
            <a:pPr lvl="1"/>
            <a:r>
              <a:rPr lang="en-GB" dirty="0" err="1" smtClean="0"/>
              <a:t>Ongeachte</a:t>
            </a:r>
            <a:r>
              <a:rPr lang="en-GB" dirty="0" smtClean="0"/>
              <a:t> </a:t>
            </a:r>
            <a:r>
              <a:rPr lang="en-GB" dirty="0"/>
              <a:t>van </a:t>
            </a:r>
            <a:r>
              <a:rPr lang="en-GB" dirty="0" err="1" smtClean="0"/>
              <a:t>welke</a:t>
            </a:r>
            <a:r>
              <a:rPr lang="en-GB" dirty="0" smtClean="0"/>
              <a:t> </a:t>
            </a:r>
            <a:r>
              <a:rPr lang="en-GB" dirty="0" err="1" smtClean="0"/>
              <a:t>installatie</a:t>
            </a:r>
            <a:endParaRPr lang="en-GB" dirty="0" smtClean="0"/>
          </a:p>
          <a:p>
            <a:pPr lvl="1"/>
            <a:r>
              <a:rPr lang="en-GB" dirty="0" smtClean="0"/>
              <a:t>60 regels: yum, git clone, </a:t>
            </a:r>
            <a:r>
              <a:rPr lang="en-GB" dirty="0" err="1" smtClean="0"/>
              <a:t>inladen</a:t>
            </a:r>
            <a:r>
              <a:rPr lang="en-GB" dirty="0" smtClean="0"/>
              <a:t> </a:t>
            </a:r>
            <a:r>
              <a:rPr lang="en-GB" dirty="0" err="1" smtClean="0"/>
              <a:t>sleutels</a:t>
            </a:r>
            <a:r>
              <a:rPr lang="en-GB" dirty="0" smtClean="0"/>
              <a:t>, </a:t>
            </a:r>
            <a:r>
              <a:rPr lang="en-GB" dirty="0" err="1" smtClean="0"/>
              <a:t>uitschakelen</a:t>
            </a:r>
            <a:r>
              <a:rPr lang="en-GB" dirty="0" smtClean="0"/>
              <a:t> firewall</a:t>
            </a:r>
          </a:p>
          <a:p>
            <a:r>
              <a:rPr lang="en-GB" dirty="0" err="1"/>
              <a:t>Configuratie</a:t>
            </a:r>
            <a:r>
              <a:rPr lang="en-GB" dirty="0"/>
              <a:t> van IMP Nodes, </a:t>
            </a: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nodes</a:t>
            </a:r>
          </a:p>
          <a:p>
            <a:r>
              <a:rPr lang="en-GB" dirty="0" err="1"/>
              <a:t>Inladen</a:t>
            </a:r>
            <a:r>
              <a:rPr lang="en-GB" dirty="0"/>
              <a:t> en </a:t>
            </a:r>
            <a:r>
              <a:rPr lang="en-GB" dirty="0" err="1"/>
              <a:t>configuren</a:t>
            </a:r>
            <a:r>
              <a:rPr lang="en-GB" dirty="0"/>
              <a:t> van software in IMP, 1 node</a:t>
            </a:r>
          </a:p>
          <a:p>
            <a:r>
              <a:rPr lang="en-GB" dirty="0" err="1" smtClean="0"/>
              <a:t>Uitrol</a:t>
            </a:r>
            <a:r>
              <a:rPr lang="en-GB" dirty="0" smtClean="0"/>
              <a:t> </a:t>
            </a:r>
            <a:r>
              <a:rPr lang="en-GB" dirty="0" err="1" smtClean="0"/>
              <a:t>d.m.v</a:t>
            </a:r>
            <a:r>
              <a:rPr lang="en-GB" dirty="0" smtClean="0"/>
              <a:t>. IMP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963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Eenvoudiger</a:t>
            </a:r>
            <a:r>
              <a:rPr lang="en-GB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Installatie</a:t>
            </a:r>
            <a:r>
              <a:rPr lang="en-GB" dirty="0"/>
              <a:t> en </a:t>
            </a:r>
            <a:r>
              <a:rPr lang="en-GB" dirty="0" err="1"/>
              <a:t>configuratie</a:t>
            </a:r>
            <a:r>
              <a:rPr lang="en-GB" dirty="0"/>
              <a:t> van IMP Server, 1 node</a:t>
            </a:r>
          </a:p>
          <a:p>
            <a:r>
              <a:rPr lang="en-GB" b="1" dirty="0" err="1"/>
              <a:t>Configuratie</a:t>
            </a:r>
            <a:r>
              <a:rPr lang="en-GB" b="1" dirty="0"/>
              <a:t> van IMP Nodes, </a:t>
            </a:r>
            <a:r>
              <a:rPr lang="en-GB" b="1" dirty="0" err="1"/>
              <a:t>alle</a:t>
            </a:r>
            <a:r>
              <a:rPr lang="en-GB" b="1" dirty="0"/>
              <a:t> </a:t>
            </a:r>
            <a:r>
              <a:rPr lang="en-GB" b="1" dirty="0" err="1"/>
              <a:t>andere</a:t>
            </a:r>
            <a:r>
              <a:rPr lang="en-GB" b="1" dirty="0"/>
              <a:t> nodes</a:t>
            </a:r>
          </a:p>
          <a:p>
            <a:pPr lvl="1"/>
            <a:r>
              <a:rPr lang="en-GB" dirty="0" err="1" smtClean="0"/>
              <a:t>Ongeachte</a:t>
            </a:r>
            <a:r>
              <a:rPr lang="en-GB" dirty="0" smtClean="0"/>
              <a:t> </a:t>
            </a:r>
            <a:r>
              <a:rPr lang="en-GB" dirty="0"/>
              <a:t>van </a:t>
            </a:r>
            <a:r>
              <a:rPr lang="en-GB" dirty="0" err="1"/>
              <a:t>welke</a:t>
            </a:r>
            <a:r>
              <a:rPr lang="en-GB" dirty="0"/>
              <a:t> </a:t>
            </a:r>
            <a:r>
              <a:rPr lang="en-GB" dirty="0" err="1"/>
              <a:t>installatie</a:t>
            </a:r>
            <a:endParaRPr lang="en-GB" dirty="0"/>
          </a:p>
          <a:p>
            <a:pPr lvl="1"/>
            <a:r>
              <a:rPr lang="en-GB" dirty="0" smtClean="0"/>
              <a:t>12 </a:t>
            </a:r>
            <a:r>
              <a:rPr lang="en-GB" dirty="0" err="1" smtClean="0"/>
              <a:t>lijnen</a:t>
            </a:r>
            <a:r>
              <a:rPr lang="en-GB" dirty="0" smtClean="0"/>
              <a:t>: </a:t>
            </a:r>
            <a:r>
              <a:rPr lang="en-GB" dirty="0"/>
              <a:t>yum, </a:t>
            </a:r>
            <a:r>
              <a:rPr lang="en-GB" dirty="0" err="1" smtClean="0"/>
              <a:t>inladen</a:t>
            </a:r>
            <a:r>
              <a:rPr lang="en-GB" dirty="0" smtClean="0"/>
              <a:t> </a:t>
            </a:r>
            <a:r>
              <a:rPr lang="en-GB" dirty="0" err="1" smtClean="0"/>
              <a:t>sleutels</a:t>
            </a:r>
            <a:r>
              <a:rPr lang="en-GB" dirty="0"/>
              <a:t>, </a:t>
            </a:r>
            <a:r>
              <a:rPr lang="en-GB" dirty="0" err="1"/>
              <a:t>uitschakelen</a:t>
            </a:r>
            <a:r>
              <a:rPr lang="en-GB" dirty="0"/>
              <a:t> </a:t>
            </a:r>
            <a:r>
              <a:rPr lang="en-GB" dirty="0" smtClean="0"/>
              <a:t>firewall</a:t>
            </a:r>
          </a:p>
          <a:p>
            <a:r>
              <a:rPr lang="en-GB" dirty="0" err="1"/>
              <a:t>Inladen</a:t>
            </a:r>
            <a:r>
              <a:rPr lang="en-GB" dirty="0"/>
              <a:t> en </a:t>
            </a:r>
            <a:r>
              <a:rPr lang="en-GB" dirty="0" err="1"/>
              <a:t>configuren</a:t>
            </a:r>
            <a:r>
              <a:rPr lang="en-GB" dirty="0"/>
              <a:t> van software in IMP, 1 node</a:t>
            </a:r>
          </a:p>
          <a:p>
            <a:r>
              <a:rPr lang="en-GB" dirty="0" err="1" smtClean="0"/>
              <a:t>Uitrol</a:t>
            </a:r>
            <a:r>
              <a:rPr lang="en-GB" dirty="0" smtClean="0"/>
              <a:t> </a:t>
            </a:r>
            <a:r>
              <a:rPr lang="en-GB" dirty="0" err="1" smtClean="0"/>
              <a:t>d.m.v</a:t>
            </a:r>
            <a:r>
              <a:rPr lang="en-GB" dirty="0" smtClean="0"/>
              <a:t>. IMP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073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 smtClean="0"/>
              <a:t>Agenda</a:t>
            </a:r>
            <a:endParaRPr lang="nl-BE" dirty="0"/>
          </a:p>
          <a:p>
            <a:r>
              <a:rPr lang="nl-BE" dirty="0" smtClean="0"/>
              <a:t>Probleem- </a:t>
            </a:r>
            <a:r>
              <a:rPr lang="nl-BE" dirty="0" smtClean="0"/>
              <a:t>en </a:t>
            </a:r>
            <a:r>
              <a:rPr lang="nl-BE" dirty="0" smtClean="0"/>
              <a:t>doelstelling</a:t>
            </a:r>
            <a:endParaRPr lang="nl-BE" b="1" dirty="0" smtClean="0"/>
          </a:p>
          <a:p>
            <a:r>
              <a:rPr lang="nl-BE" dirty="0" smtClean="0"/>
              <a:t>Selectie en configuratie van database systemen</a:t>
            </a:r>
          </a:p>
          <a:p>
            <a:r>
              <a:rPr lang="nl-BE" dirty="0" smtClean="0"/>
              <a:t>Resultaten: vereenvoudiging van installatie en configuratie</a:t>
            </a:r>
          </a:p>
          <a:p>
            <a:r>
              <a:rPr lang="nl-BE" dirty="0" smtClean="0"/>
              <a:t>Resultaten: </a:t>
            </a:r>
            <a:r>
              <a:rPr lang="en-GB" dirty="0" err="1"/>
              <a:t>Vergelijking</a:t>
            </a:r>
            <a:r>
              <a:rPr lang="en-GB" dirty="0"/>
              <a:t> van database </a:t>
            </a:r>
            <a:r>
              <a:rPr lang="en-GB" dirty="0" err="1"/>
              <a:t>systemen</a:t>
            </a:r>
            <a:r>
              <a:rPr lang="en-GB" dirty="0"/>
              <a:t> in </a:t>
            </a:r>
            <a:r>
              <a:rPr lang="en-GB" dirty="0" err="1"/>
              <a:t>beschikbaarheid</a:t>
            </a:r>
            <a:r>
              <a:rPr lang="en-GB" dirty="0"/>
              <a:t> en </a:t>
            </a:r>
            <a:r>
              <a:rPr lang="en-GB" dirty="0" err="1" smtClean="0"/>
              <a:t>consistentie</a:t>
            </a:r>
            <a:endParaRPr lang="en-GB" dirty="0" smtClean="0"/>
          </a:p>
          <a:p>
            <a:r>
              <a:rPr lang="nl-BE" dirty="0"/>
              <a:t>Problemen</a:t>
            </a:r>
          </a:p>
          <a:p>
            <a:r>
              <a:rPr lang="nl-BE" dirty="0" smtClean="0"/>
              <a:t>Conclusie</a:t>
            </a:r>
            <a:endParaRPr lang="nl-BE" dirty="0" smtClean="0"/>
          </a:p>
          <a:p>
            <a:endParaRPr lang="nl-BE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8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Eenvoudiger</a:t>
            </a:r>
            <a:r>
              <a:rPr lang="en-GB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Installatie</a:t>
            </a:r>
            <a:r>
              <a:rPr lang="en-GB" dirty="0"/>
              <a:t> en </a:t>
            </a:r>
            <a:r>
              <a:rPr lang="en-GB" dirty="0" err="1"/>
              <a:t>configuratie</a:t>
            </a:r>
            <a:r>
              <a:rPr lang="en-GB" dirty="0"/>
              <a:t> van IMP Server, 1 node</a:t>
            </a:r>
          </a:p>
          <a:p>
            <a:r>
              <a:rPr lang="en-GB" dirty="0" err="1"/>
              <a:t>Configuratie</a:t>
            </a:r>
            <a:r>
              <a:rPr lang="en-GB" dirty="0"/>
              <a:t> van IMP Nodes, </a:t>
            </a: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nodes</a:t>
            </a:r>
          </a:p>
          <a:p>
            <a:r>
              <a:rPr lang="en-GB" b="1" dirty="0" err="1"/>
              <a:t>Inladen</a:t>
            </a:r>
            <a:r>
              <a:rPr lang="en-GB" b="1" dirty="0"/>
              <a:t> en </a:t>
            </a:r>
            <a:r>
              <a:rPr lang="en-GB" b="1" dirty="0" err="1"/>
              <a:t>configuren</a:t>
            </a:r>
            <a:r>
              <a:rPr lang="en-GB" b="1" dirty="0"/>
              <a:t> van software in IMP, 1 </a:t>
            </a:r>
            <a:r>
              <a:rPr lang="en-GB" b="1" dirty="0" smtClean="0"/>
              <a:t>node</a:t>
            </a:r>
            <a:endParaRPr lang="en-GB" dirty="0" smtClean="0"/>
          </a:p>
          <a:p>
            <a:pPr lvl="1"/>
            <a:r>
              <a:rPr lang="en-GB" dirty="0" err="1" smtClean="0"/>
              <a:t>Inladen</a:t>
            </a:r>
            <a:r>
              <a:rPr lang="en-GB" dirty="0" smtClean="0"/>
              <a:t>: 1 </a:t>
            </a:r>
            <a:r>
              <a:rPr lang="en-GB" dirty="0" err="1" smtClean="0"/>
              <a:t>lijn</a:t>
            </a:r>
            <a:r>
              <a:rPr lang="en-GB" dirty="0" smtClean="0"/>
              <a:t> (git clone)</a:t>
            </a:r>
          </a:p>
          <a:p>
            <a:pPr lvl="1"/>
            <a:r>
              <a:rPr lang="en-GB" dirty="0" err="1" smtClean="0"/>
              <a:t>Configuren</a:t>
            </a:r>
            <a:r>
              <a:rPr lang="en-GB" dirty="0" smtClean="0"/>
              <a:t> </a:t>
            </a:r>
            <a:r>
              <a:rPr lang="en-GB" dirty="0" err="1" smtClean="0"/>
              <a:t>bestand</a:t>
            </a:r>
            <a:r>
              <a:rPr lang="en-GB" dirty="0" smtClean="0"/>
              <a:t>: 6 </a:t>
            </a:r>
            <a:r>
              <a:rPr lang="en-GB" dirty="0" err="1" smtClean="0"/>
              <a:t>lijnen</a:t>
            </a:r>
            <a:r>
              <a:rPr lang="en-GB" dirty="0" smtClean="0"/>
              <a:t> (</a:t>
            </a:r>
            <a:r>
              <a:rPr lang="en-GB" dirty="0" err="1" smtClean="0"/>
              <a:t>Pgpool</a:t>
            </a:r>
            <a:r>
              <a:rPr lang="en-GB" dirty="0" smtClean="0"/>
              <a:t>-II) tot 42 </a:t>
            </a:r>
            <a:r>
              <a:rPr lang="en-GB" dirty="0" err="1" smtClean="0"/>
              <a:t>lijnen</a:t>
            </a:r>
            <a:r>
              <a:rPr lang="en-GB" dirty="0" smtClean="0"/>
              <a:t> (</a:t>
            </a:r>
            <a:r>
              <a:rPr lang="en-GB" dirty="0" err="1" smtClean="0"/>
              <a:t>MongoDB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Uitrol</a:t>
            </a:r>
            <a:r>
              <a:rPr lang="en-GB" dirty="0" smtClean="0"/>
              <a:t> </a:t>
            </a:r>
            <a:r>
              <a:rPr lang="en-GB" dirty="0" err="1" smtClean="0"/>
              <a:t>d.m.v</a:t>
            </a:r>
            <a:r>
              <a:rPr lang="en-GB" dirty="0" smtClean="0"/>
              <a:t>. IMP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848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Voorbeeld</a:t>
            </a:r>
            <a:r>
              <a:rPr lang="en-GB" dirty="0" smtClean="0"/>
              <a:t> IMP Code: </a:t>
            </a:r>
            <a:r>
              <a:rPr lang="en-GB" dirty="0" err="1" smtClean="0"/>
              <a:t>MongoDB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156845"/>
            <a:ext cx="8334000" cy="4428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vmMDB1 = </a:t>
            </a:r>
            <a:r>
              <a:rPr lang="en-GB" sz="1600" dirty="0" err="1"/>
              <a:t>ip</a:t>
            </a:r>
            <a:r>
              <a:rPr lang="en-GB" sz="1600" dirty="0"/>
              <a:t>::Host(name = "vmmdb1", </a:t>
            </a:r>
            <a:r>
              <a:rPr lang="en-GB" sz="1600" dirty="0" err="1"/>
              <a:t>os</a:t>
            </a:r>
            <a:r>
              <a:rPr lang="en-GB" sz="1600" dirty="0"/>
              <a:t> = "fedora-18", </a:t>
            </a:r>
            <a:r>
              <a:rPr lang="en-GB" sz="1600" dirty="0" err="1"/>
              <a:t>ip</a:t>
            </a:r>
            <a:r>
              <a:rPr lang="en-GB" sz="1600" dirty="0"/>
              <a:t> = "172.16.32.4")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mongo1 = </a:t>
            </a:r>
            <a:r>
              <a:rPr lang="en-GB" sz="1600" dirty="0" err="1"/>
              <a:t>mongodb</a:t>
            </a:r>
            <a:r>
              <a:rPr lang="en-GB" sz="1600" dirty="0"/>
              <a:t>::</a:t>
            </a:r>
            <a:r>
              <a:rPr lang="en-GB" sz="1600" dirty="0" err="1"/>
              <a:t>MongoDB</a:t>
            </a:r>
            <a:r>
              <a:rPr lang="en-GB" sz="1600" dirty="0"/>
              <a:t>(host = vmMDB1)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mongo1Server = </a:t>
            </a:r>
            <a:r>
              <a:rPr lang="en-GB" sz="1600" dirty="0" err="1"/>
              <a:t>mongodb</a:t>
            </a:r>
            <a:r>
              <a:rPr lang="en-GB" sz="1600" dirty="0"/>
              <a:t>::</a:t>
            </a:r>
            <a:r>
              <a:rPr lang="en-GB" sz="1600" dirty="0" err="1"/>
              <a:t>MongoDBServer</a:t>
            </a:r>
            <a:r>
              <a:rPr lang="en-GB" sz="1600" dirty="0"/>
              <a:t>(host=vmMDB1)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mongoN1 = </a:t>
            </a:r>
            <a:r>
              <a:rPr lang="en-GB" sz="1600" dirty="0" err="1"/>
              <a:t>mongodb</a:t>
            </a:r>
            <a:r>
              <a:rPr lang="en-GB" sz="1600" dirty="0"/>
              <a:t>::</a:t>
            </a:r>
            <a:r>
              <a:rPr lang="en-GB" sz="1600" dirty="0" err="1"/>
              <a:t>MongoDBNode</a:t>
            </a:r>
            <a:r>
              <a:rPr lang="en-GB" sz="1600" dirty="0"/>
              <a:t>(host=mongo1, server=mongo1Server, 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		</a:t>
            </a:r>
            <a:r>
              <a:rPr lang="en-GB" sz="1600" dirty="0" err="1" smtClean="0"/>
              <a:t>datadir</a:t>
            </a:r>
            <a:r>
              <a:rPr lang="en-GB" sz="1600" dirty="0" smtClean="0"/>
              <a:t> </a:t>
            </a:r>
            <a:r>
              <a:rPr lang="en-GB" sz="1600" dirty="0"/>
              <a:t>= "/</a:t>
            </a:r>
            <a:r>
              <a:rPr lang="en-GB" sz="1600" dirty="0" err="1"/>
              <a:t>mnt</a:t>
            </a:r>
            <a:r>
              <a:rPr lang="en-GB" sz="1600" dirty="0"/>
              <a:t>/</a:t>
            </a:r>
            <a:r>
              <a:rPr lang="en-GB" sz="1600" dirty="0" err="1"/>
              <a:t>mongod</a:t>
            </a:r>
            <a:r>
              <a:rPr lang="en-GB" sz="1600" dirty="0"/>
              <a:t>" 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set1 = </a:t>
            </a:r>
            <a:r>
              <a:rPr lang="en-GB" sz="1600" dirty="0" err="1"/>
              <a:t>mongodb</a:t>
            </a:r>
            <a:r>
              <a:rPr lang="en-GB" sz="1600" dirty="0"/>
              <a:t>::</a:t>
            </a:r>
            <a:r>
              <a:rPr lang="en-GB" sz="1600" dirty="0" err="1"/>
              <a:t>MongoDBReplicaSet</a:t>
            </a:r>
            <a:r>
              <a:rPr lang="en-GB" sz="1600" dirty="0"/>
              <a:t>(name="repl1", 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		nodes </a:t>
            </a:r>
            <a:r>
              <a:rPr lang="en-GB" sz="1600" dirty="0"/>
              <a:t>= [mongoN1, mongoN2, mongoN3])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controller1 = </a:t>
            </a:r>
            <a:r>
              <a:rPr lang="en-GB" sz="1600" dirty="0" err="1"/>
              <a:t>mongodb</a:t>
            </a:r>
            <a:r>
              <a:rPr lang="en-GB" sz="1600" dirty="0"/>
              <a:t>::</a:t>
            </a:r>
            <a:r>
              <a:rPr lang="en-GB" sz="1600" dirty="0" err="1"/>
              <a:t>MongoDBReplicaSetController</a:t>
            </a:r>
            <a:r>
              <a:rPr lang="en-GB" sz="1600" dirty="0"/>
              <a:t>(host=mongo1, 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		</a:t>
            </a:r>
            <a:r>
              <a:rPr lang="en-GB" sz="1600" dirty="0" err="1" smtClean="0"/>
              <a:t>replicaSet</a:t>
            </a:r>
            <a:r>
              <a:rPr lang="en-GB" sz="1600" dirty="0" smtClean="0"/>
              <a:t> </a:t>
            </a:r>
            <a:r>
              <a:rPr lang="en-GB" sz="1600" dirty="0"/>
              <a:t>= set1, </a:t>
            </a:r>
            <a:r>
              <a:rPr lang="en-GB" sz="1600" dirty="0" err="1"/>
              <a:t>connectingNode</a:t>
            </a:r>
            <a:r>
              <a:rPr lang="en-GB" sz="1600" dirty="0"/>
              <a:t> = mongoN1)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/>
              <a:t>mongoDBCluster</a:t>
            </a:r>
            <a:r>
              <a:rPr lang="en-GB" sz="1600" dirty="0"/>
              <a:t> = </a:t>
            </a:r>
            <a:r>
              <a:rPr lang="en-GB" sz="1600" dirty="0" err="1"/>
              <a:t>mongodb</a:t>
            </a:r>
            <a:r>
              <a:rPr lang="en-GB" sz="1600" dirty="0"/>
              <a:t>::</a:t>
            </a:r>
            <a:r>
              <a:rPr lang="en-GB" sz="1600" dirty="0" err="1"/>
              <a:t>MongoDBShardCluster</a:t>
            </a:r>
            <a:r>
              <a:rPr lang="en-GB" sz="1600" dirty="0"/>
              <a:t>(</a:t>
            </a:r>
            <a:r>
              <a:rPr lang="en-GB" sz="1600" dirty="0" err="1"/>
              <a:t>replicaSets</a:t>
            </a:r>
            <a:r>
              <a:rPr lang="en-GB" sz="1600" dirty="0"/>
              <a:t> = [set1, set2])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/>
              <a:t>shardController</a:t>
            </a:r>
            <a:r>
              <a:rPr lang="en-GB" sz="1600" dirty="0"/>
              <a:t> = </a:t>
            </a:r>
            <a:r>
              <a:rPr lang="en-GB" sz="1600" dirty="0" err="1"/>
              <a:t>mongodb</a:t>
            </a:r>
            <a:r>
              <a:rPr lang="en-GB" sz="1600" dirty="0"/>
              <a:t>::</a:t>
            </a:r>
            <a:r>
              <a:rPr lang="en-GB" sz="1600" dirty="0" err="1"/>
              <a:t>MongoDBShardController</a:t>
            </a:r>
            <a:r>
              <a:rPr lang="en-GB" sz="1600" dirty="0"/>
              <a:t>(host=mongo5, 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		</a:t>
            </a:r>
            <a:r>
              <a:rPr lang="en-GB" sz="1600" dirty="0" err="1" smtClean="0"/>
              <a:t>accessServer</a:t>
            </a:r>
            <a:r>
              <a:rPr lang="en-GB" sz="1600" dirty="0" smtClean="0"/>
              <a:t> </a:t>
            </a:r>
            <a:r>
              <a:rPr lang="en-GB" sz="1600" dirty="0"/>
              <a:t>= access3, </a:t>
            </a:r>
            <a:r>
              <a:rPr lang="en-GB" sz="1600" dirty="0" err="1"/>
              <a:t>shardCluster</a:t>
            </a:r>
            <a:r>
              <a:rPr lang="en-GB" sz="1600" dirty="0"/>
              <a:t> = </a:t>
            </a:r>
            <a:r>
              <a:rPr lang="en-GB" sz="1600" dirty="0" err="1"/>
              <a:t>mongoDBCluster</a:t>
            </a:r>
            <a:r>
              <a:rPr lang="en-GB" sz="1600" dirty="0"/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access1 = </a:t>
            </a:r>
            <a:r>
              <a:rPr lang="en-GB" sz="1600" dirty="0" err="1"/>
              <a:t>mongodb</a:t>
            </a:r>
            <a:r>
              <a:rPr lang="en-GB" sz="1600" dirty="0"/>
              <a:t>::</a:t>
            </a:r>
            <a:r>
              <a:rPr lang="en-GB" sz="1600" dirty="0" err="1"/>
              <a:t>MongoDBAccessServer</a:t>
            </a:r>
            <a:r>
              <a:rPr lang="en-GB" sz="1600" dirty="0"/>
              <a:t>(host=mongo2, 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		server</a:t>
            </a:r>
            <a:r>
              <a:rPr lang="en-GB" sz="1600" dirty="0"/>
              <a:t>= mongo2Server, </a:t>
            </a:r>
            <a:r>
              <a:rPr lang="en-GB" sz="1600" dirty="0" err="1"/>
              <a:t>shardCluster</a:t>
            </a:r>
            <a:r>
              <a:rPr lang="en-GB" sz="1600" dirty="0"/>
              <a:t> = </a:t>
            </a:r>
            <a:r>
              <a:rPr lang="en-GB" sz="1600" dirty="0" err="1"/>
              <a:t>mongoDBCluster</a:t>
            </a:r>
            <a:r>
              <a:rPr lang="en-GB" sz="1600" dirty="0" smtClean="0"/>
              <a:t>)</a:t>
            </a:r>
            <a:endParaRPr lang="en-GB" sz="16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smtClean="0"/>
              <a:t>config1 </a:t>
            </a:r>
            <a:r>
              <a:rPr lang="en-GB" sz="1600" dirty="0"/>
              <a:t>= </a:t>
            </a:r>
            <a:r>
              <a:rPr lang="en-GB" sz="1600" dirty="0" err="1"/>
              <a:t>mongodb</a:t>
            </a:r>
            <a:r>
              <a:rPr lang="en-GB" sz="1600" dirty="0"/>
              <a:t>::</a:t>
            </a:r>
            <a:r>
              <a:rPr lang="en-GB" sz="1600" dirty="0" err="1"/>
              <a:t>MongoDBConfigServer</a:t>
            </a:r>
            <a:r>
              <a:rPr lang="en-GB" sz="1600" dirty="0"/>
              <a:t>(host=mongo2, 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		server</a:t>
            </a:r>
            <a:r>
              <a:rPr lang="en-GB" sz="1600" dirty="0"/>
              <a:t>= mongo2Server, </a:t>
            </a:r>
            <a:r>
              <a:rPr lang="en-GB" sz="1600" dirty="0" err="1"/>
              <a:t>shardCluster</a:t>
            </a:r>
            <a:r>
              <a:rPr lang="en-GB" sz="1600" dirty="0"/>
              <a:t> = </a:t>
            </a:r>
            <a:r>
              <a:rPr lang="en-GB" sz="1600" dirty="0" err="1"/>
              <a:t>mongoDBCluster</a:t>
            </a:r>
            <a:r>
              <a:rPr lang="en-GB" sz="1600" dirty="0"/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7884368" y="1390060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5x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84368" y="2830639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2</a:t>
            </a:r>
            <a:r>
              <a:rPr lang="en-GB" sz="2800" b="1" dirty="0" smtClean="0"/>
              <a:t>x</a:t>
            </a:r>
            <a:endParaRPr lang="en-GB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95536" y="1091829"/>
            <a:ext cx="8136904" cy="1358921"/>
          </a:xfrm>
          <a:prstGeom prst="roundRect">
            <a:avLst/>
          </a:prstGeom>
          <a:solidFill>
            <a:srgbClr val="116E8A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395536" y="2591325"/>
            <a:ext cx="8136904" cy="1076569"/>
          </a:xfrm>
          <a:prstGeom prst="roundRect">
            <a:avLst/>
          </a:prstGeom>
          <a:solidFill>
            <a:srgbClr val="116E8A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395536" y="3811910"/>
            <a:ext cx="8136904" cy="844350"/>
          </a:xfrm>
          <a:prstGeom prst="roundRect">
            <a:avLst/>
          </a:prstGeom>
          <a:solidFill>
            <a:srgbClr val="116E8A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395536" y="4796835"/>
            <a:ext cx="8136904" cy="553763"/>
          </a:xfrm>
          <a:prstGeom prst="roundRect">
            <a:avLst/>
          </a:prstGeom>
          <a:solidFill>
            <a:srgbClr val="116E8A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383162" y="5517232"/>
            <a:ext cx="8136904" cy="540000"/>
          </a:xfrm>
          <a:prstGeom prst="roundRect">
            <a:avLst/>
          </a:prstGeom>
          <a:solidFill>
            <a:srgbClr val="116E8A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7884368" y="3952485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5x</a:t>
            </a:r>
            <a:endParaRPr lang="en-GB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871994" y="4827378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3</a:t>
            </a:r>
            <a:r>
              <a:rPr lang="en-GB" sz="2800" b="1" dirty="0" smtClean="0"/>
              <a:t>x</a:t>
            </a:r>
            <a:endParaRPr lang="en-GB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871994" y="5599042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1x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74557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Eenvoudiger</a:t>
            </a:r>
            <a:r>
              <a:rPr lang="en-GB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Installatie</a:t>
            </a:r>
            <a:r>
              <a:rPr lang="en-GB" dirty="0"/>
              <a:t> en </a:t>
            </a:r>
            <a:r>
              <a:rPr lang="en-GB" dirty="0" err="1"/>
              <a:t>configuratie</a:t>
            </a:r>
            <a:r>
              <a:rPr lang="en-GB" dirty="0"/>
              <a:t> van IMP Server, 1 node</a:t>
            </a:r>
          </a:p>
          <a:p>
            <a:r>
              <a:rPr lang="en-GB" dirty="0" err="1"/>
              <a:t>Configuratie</a:t>
            </a:r>
            <a:r>
              <a:rPr lang="en-GB" dirty="0"/>
              <a:t> van IMP Nodes, </a:t>
            </a: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nodes</a:t>
            </a:r>
          </a:p>
          <a:p>
            <a:r>
              <a:rPr lang="en-GB" dirty="0" err="1"/>
              <a:t>Inladen</a:t>
            </a:r>
            <a:r>
              <a:rPr lang="en-GB" dirty="0"/>
              <a:t> en </a:t>
            </a:r>
            <a:r>
              <a:rPr lang="en-GB" dirty="0" err="1"/>
              <a:t>configuren</a:t>
            </a:r>
            <a:r>
              <a:rPr lang="en-GB" dirty="0"/>
              <a:t> van software in IMP, 1 node</a:t>
            </a:r>
          </a:p>
          <a:p>
            <a:r>
              <a:rPr lang="en-GB" b="1" dirty="0" err="1" smtClean="0"/>
              <a:t>Uitrol</a:t>
            </a:r>
            <a:r>
              <a:rPr lang="en-GB" b="1" dirty="0" smtClean="0"/>
              <a:t> </a:t>
            </a:r>
            <a:r>
              <a:rPr lang="en-GB" b="1" dirty="0" err="1" smtClean="0"/>
              <a:t>d.m.v</a:t>
            </a:r>
            <a:r>
              <a:rPr lang="en-GB" b="1" dirty="0" smtClean="0"/>
              <a:t>. IMP</a:t>
            </a:r>
          </a:p>
          <a:p>
            <a:pPr lvl="1"/>
            <a:r>
              <a:rPr lang="en-GB" dirty="0" err="1" smtClean="0"/>
              <a:t>Voor</a:t>
            </a:r>
            <a:r>
              <a:rPr lang="en-GB" dirty="0" smtClean="0"/>
              <a:t> </a:t>
            </a:r>
            <a:r>
              <a:rPr lang="en-GB" dirty="0" err="1" smtClean="0"/>
              <a:t>elke</a:t>
            </a:r>
            <a:r>
              <a:rPr lang="en-GB" dirty="0" smtClean="0"/>
              <a:t> node 1 </a:t>
            </a:r>
            <a:r>
              <a:rPr lang="en-GB" dirty="0" err="1" smtClean="0"/>
              <a:t>lijn</a:t>
            </a:r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06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Eenvoudiger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Volledige</a:t>
            </a:r>
            <a:r>
              <a:rPr lang="en-GB" dirty="0" smtClean="0"/>
              <a:t> </a:t>
            </a:r>
            <a:r>
              <a:rPr lang="en-GB" dirty="0" err="1" smtClean="0"/>
              <a:t>opstelling</a:t>
            </a:r>
            <a:r>
              <a:rPr lang="en-GB" dirty="0" smtClean="0"/>
              <a:t>: 1 IMP Server, 5 </a:t>
            </a:r>
            <a:r>
              <a:rPr lang="en-GB" dirty="0" err="1" smtClean="0"/>
              <a:t>Hbase</a:t>
            </a:r>
            <a:r>
              <a:rPr lang="en-GB" dirty="0" smtClean="0"/>
              <a:t>, 5 </a:t>
            </a:r>
            <a:r>
              <a:rPr lang="en-GB" dirty="0" err="1" smtClean="0"/>
              <a:t>MongoDB</a:t>
            </a:r>
            <a:r>
              <a:rPr lang="en-GB" dirty="0" smtClean="0"/>
              <a:t>, 3 </a:t>
            </a:r>
            <a:r>
              <a:rPr lang="en-GB" dirty="0" err="1" smtClean="0"/>
              <a:t>Pgpool</a:t>
            </a:r>
            <a:r>
              <a:rPr lang="en-GB" dirty="0" smtClean="0"/>
              <a:t>-II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00109"/>
              </p:ext>
            </p:extLst>
          </p:nvPr>
        </p:nvGraphicFramePr>
        <p:xfrm>
          <a:off x="827584" y="2204864"/>
          <a:ext cx="7755958" cy="3108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680"/>
                <a:gridCol w="2075180"/>
                <a:gridCol w="1071880"/>
                <a:gridCol w="1962218"/>
              </a:tblGrid>
              <a:tr h="44404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#</a:t>
                      </a:r>
                      <a:r>
                        <a:rPr lang="en-GB" dirty="0" err="1" smtClean="0"/>
                        <a:t>Lijnen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per node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#Nodes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#</a:t>
                      </a:r>
                      <a:r>
                        <a:rPr lang="en-GB" dirty="0" err="1" smtClean="0"/>
                        <a:t>Lijnen</a:t>
                      </a:r>
                      <a:endParaRPr lang="en-GB" dirty="0"/>
                    </a:p>
                  </a:txBody>
                  <a:tcPr/>
                </a:tc>
              </a:tr>
              <a:tr h="444049">
                <a:tc>
                  <a:txBody>
                    <a:bodyPr/>
                    <a:lstStyle/>
                    <a:p>
                      <a:r>
                        <a:rPr lang="en-GB" dirty="0" smtClean="0"/>
                        <a:t>IMP Server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60 (35)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60 (35)</a:t>
                      </a:r>
                      <a:endParaRPr lang="en-GB" dirty="0"/>
                    </a:p>
                  </a:txBody>
                  <a:tcPr/>
                </a:tc>
              </a:tr>
              <a:tr h="444049">
                <a:tc>
                  <a:txBody>
                    <a:bodyPr/>
                    <a:lstStyle/>
                    <a:p>
                      <a:r>
                        <a:rPr lang="en-GB" dirty="0" smtClean="0"/>
                        <a:t>IMP Node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156</a:t>
                      </a:r>
                      <a:endParaRPr lang="en-GB" dirty="0"/>
                    </a:p>
                  </a:txBody>
                  <a:tcPr/>
                </a:tc>
              </a:tr>
              <a:tr h="444049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Inladen</a:t>
                      </a:r>
                      <a:r>
                        <a:rPr lang="en-GB" dirty="0" smtClean="0"/>
                        <a:t> en </a:t>
                      </a:r>
                      <a:r>
                        <a:rPr lang="en-GB" baseline="0" dirty="0" err="1" smtClean="0"/>
                        <a:t>configureren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65</a:t>
                      </a:r>
                      <a:endParaRPr lang="en-GB" dirty="0"/>
                    </a:p>
                  </a:txBody>
                  <a:tcPr/>
                </a:tc>
              </a:tr>
              <a:tr h="444049">
                <a:tc>
                  <a:txBody>
                    <a:bodyPr/>
                    <a:lstStyle/>
                    <a:p>
                      <a:r>
                        <a:rPr lang="en-GB" dirty="0" smtClean="0"/>
                        <a:t>IMP </a:t>
                      </a:r>
                      <a:r>
                        <a:rPr lang="en-GB" dirty="0" err="1" smtClean="0"/>
                        <a:t>Uitrol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</a:tr>
              <a:tr h="444049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Pgpool</a:t>
                      </a:r>
                      <a:r>
                        <a:rPr lang="en-GB" dirty="0" smtClean="0"/>
                        <a:t>-II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configuratie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110 (60)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330 (180)</a:t>
                      </a:r>
                      <a:endParaRPr lang="en-GB" dirty="0"/>
                    </a:p>
                  </a:txBody>
                  <a:tcPr/>
                </a:tc>
              </a:tr>
              <a:tr h="444049">
                <a:tc>
                  <a:txBody>
                    <a:bodyPr/>
                    <a:lstStyle/>
                    <a:p>
                      <a:pPr algn="r"/>
                      <a:r>
                        <a:rPr lang="en-GB" b="1" dirty="0" err="1" smtClean="0"/>
                        <a:t>Totaal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248 (173)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 err="1" smtClean="0"/>
                        <a:t>Totaal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625 (450)</a:t>
                      </a:r>
                      <a:endParaRPr lang="en-GB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08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Voorbeeld</a:t>
            </a:r>
            <a:r>
              <a:rPr lang="en-GB" dirty="0" smtClean="0"/>
              <a:t> IMP Code: </a:t>
            </a:r>
            <a:r>
              <a:rPr lang="en-GB" dirty="0" err="1" smtClean="0"/>
              <a:t>Pgpool</a:t>
            </a:r>
            <a:r>
              <a:rPr lang="en-GB" dirty="0" smtClean="0"/>
              <a:t>-II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395536" y="5229199"/>
            <a:ext cx="8478464" cy="792089"/>
          </a:xfrm>
          <a:prstGeom prst="roundRect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349999"/>
            <a:ext cx="8334000" cy="467129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vmPG1 = </a:t>
            </a:r>
            <a:r>
              <a:rPr lang="en-GB" sz="2000" dirty="0" err="1"/>
              <a:t>ip</a:t>
            </a:r>
            <a:r>
              <a:rPr lang="en-GB" sz="2000" dirty="0"/>
              <a:t>::Host(name = "vmpg1", </a:t>
            </a:r>
            <a:r>
              <a:rPr lang="en-GB" sz="2000" dirty="0" err="1"/>
              <a:t>os</a:t>
            </a:r>
            <a:r>
              <a:rPr lang="en-GB" sz="2000" dirty="0"/>
              <a:t> = "fedora-18", </a:t>
            </a:r>
            <a:r>
              <a:rPr lang="en-GB" sz="2000" dirty="0" err="1"/>
              <a:t>ip</a:t>
            </a:r>
            <a:r>
              <a:rPr lang="en-GB" sz="2000" dirty="0"/>
              <a:t> = "172.16.32.14")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vmPG2 = </a:t>
            </a:r>
            <a:r>
              <a:rPr lang="en-GB" sz="2000" dirty="0" err="1"/>
              <a:t>ip</a:t>
            </a:r>
            <a:r>
              <a:rPr lang="en-GB" sz="2000" dirty="0"/>
              <a:t>::Host(name = "vmpg2", </a:t>
            </a:r>
            <a:r>
              <a:rPr lang="en-GB" sz="2000" dirty="0" err="1"/>
              <a:t>os</a:t>
            </a:r>
            <a:r>
              <a:rPr lang="en-GB" sz="2000" dirty="0"/>
              <a:t> = "fedora-18", </a:t>
            </a:r>
            <a:r>
              <a:rPr lang="en-GB" sz="2000" dirty="0" err="1"/>
              <a:t>ip</a:t>
            </a:r>
            <a:r>
              <a:rPr lang="en-GB" sz="2000" dirty="0"/>
              <a:t> = "172.16.32.15")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vmPG3 = </a:t>
            </a:r>
            <a:r>
              <a:rPr lang="en-GB" sz="2000" dirty="0" err="1"/>
              <a:t>ip</a:t>
            </a:r>
            <a:r>
              <a:rPr lang="en-GB" sz="2000" dirty="0"/>
              <a:t>::Host(name = "vmpg3", </a:t>
            </a:r>
            <a:r>
              <a:rPr lang="en-GB" sz="2000" dirty="0" err="1"/>
              <a:t>os</a:t>
            </a:r>
            <a:r>
              <a:rPr lang="en-GB" sz="2000" dirty="0"/>
              <a:t> = "fedora-18", </a:t>
            </a:r>
            <a:r>
              <a:rPr lang="en-GB" sz="2000" dirty="0" err="1"/>
              <a:t>ip</a:t>
            </a:r>
            <a:r>
              <a:rPr lang="en-GB" sz="2000" dirty="0"/>
              <a:t> = "172.16.32.16</a:t>
            </a:r>
            <a:r>
              <a:rPr lang="en-GB" sz="2000" dirty="0" smtClean="0"/>
              <a:t>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smtClean="0"/>
              <a:t>pgNode1 </a:t>
            </a:r>
            <a:r>
              <a:rPr lang="en-GB" sz="2000" dirty="0"/>
              <a:t>= </a:t>
            </a:r>
            <a:r>
              <a:rPr lang="en-GB" sz="2000" dirty="0" err="1"/>
              <a:t>postgresql</a:t>
            </a:r>
            <a:r>
              <a:rPr lang="en-GB" sz="2000" dirty="0"/>
              <a:t>::</a:t>
            </a:r>
            <a:r>
              <a:rPr lang="en-GB" sz="2000" dirty="0" err="1"/>
              <a:t>PgpoolNode</a:t>
            </a:r>
            <a:r>
              <a:rPr lang="en-GB" sz="2000" dirty="0"/>
              <a:t>(host = vmPG1, 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		</a:t>
            </a:r>
            <a:r>
              <a:rPr lang="en-GB" sz="2000" dirty="0" err="1" smtClean="0"/>
              <a:t>datadir</a:t>
            </a:r>
            <a:r>
              <a:rPr lang="en-GB" sz="2000" dirty="0" smtClean="0"/>
              <a:t> </a:t>
            </a:r>
            <a:r>
              <a:rPr lang="en-GB" sz="2000" dirty="0"/>
              <a:t>= </a:t>
            </a:r>
            <a:r>
              <a:rPr lang="en-GB" sz="2000" dirty="0" smtClean="0"/>
              <a:t>"/</a:t>
            </a:r>
            <a:r>
              <a:rPr lang="en-GB" sz="2000" dirty="0" err="1"/>
              <a:t>mnt</a:t>
            </a:r>
            <a:r>
              <a:rPr lang="en-GB" sz="2000" dirty="0"/>
              <a:t>/</a:t>
            </a:r>
            <a:r>
              <a:rPr lang="en-GB" sz="2000" dirty="0" err="1"/>
              <a:t>pgsql</a:t>
            </a:r>
            <a:r>
              <a:rPr lang="en-GB" sz="2000" dirty="0"/>
              <a:t>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pgNode2 = </a:t>
            </a:r>
            <a:r>
              <a:rPr lang="en-GB" sz="2000" dirty="0" err="1"/>
              <a:t>postgresql</a:t>
            </a:r>
            <a:r>
              <a:rPr lang="en-GB" sz="2000" dirty="0"/>
              <a:t>::</a:t>
            </a:r>
            <a:r>
              <a:rPr lang="en-GB" sz="2000" dirty="0" err="1"/>
              <a:t>PgpoolNode</a:t>
            </a:r>
            <a:r>
              <a:rPr lang="en-GB" sz="2000" dirty="0"/>
              <a:t>(host = vmPG2, 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		</a:t>
            </a:r>
            <a:r>
              <a:rPr lang="en-GB" sz="2000" dirty="0" err="1" smtClean="0"/>
              <a:t>datadir</a:t>
            </a:r>
            <a:r>
              <a:rPr lang="en-GB" sz="2000" dirty="0" smtClean="0"/>
              <a:t> </a:t>
            </a:r>
            <a:r>
              <a:rPr lang="en-GB" sz="2000" dirty="0"/>
              <a:t>= </a:t>
            </a:r>
            <a:r>
              <a:rPr lang="en-GB" sz="2000" dirty="0" smtClean="0"/>
              <a:t>"/</a:t>
            </a:r>
            <a:r>
              <a:rPr lang="en-GB" sz="2000" dirty="0" err="1"/>
              <a:t>mnt</a:t>
            </a:r>
            <a:r>
              <a:rPr lang="en-GB" sz="2000" dirty="0"/>
              <a:t>/</a:t>
            </a:r>
            <a:r>
              <a:rPr lang="en-GB" sz="2000" dirty="0" err="1"/>
              <a:t>pgsql</a:t>
            </a:r>
            <a:r>
              <a:rPr lang="en-GB" sz="2000" dirty="0" smtClean="0"/>
              <a:t>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err="1" smtClean="0"/>
              <a:t>pgMaster</a:t>
            </a:r>
            <a:r>
              <a:rPr lang="en-GB" sz="2000" dirty="0" smtClean="0"/>
              <a:t> </a:t>
            </a:r>
            <a:r>
              <a:rPr lang="en-GB" sz="2000" dirty="0"/>
              <a:t>= </a:t>
            </a:r>
            <a:r>
              <a:rPr lang="en-GB" sz="2000" dirty="0" err="1"/>
              <a:t>postgresql</a:t>
            </a:r>
            <a:r>
              <a:rPr lang="en-GB" sz="2000" dirty="0"/>
              <a:t>::</a:t>
            </a:r>
            <a:r>
              <a:rPr lang="en-GB" sz="2000" dirty="0" err="1"/>
              <a:t>PgpoolMain</a:t>
            </a:r>
            <a:r>
              <a:rPr lang="en-GB" sz="2000" dirty="0"/>
              <a:t>(host = vmPG3, 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		</a:t>
            </a:r>
            <a:r>
              <a:rPr lang="en-GB" sz="2000" dirty="0" err="1" smtClean="0"/>
              <a:t>pgpoolNodes</a:t>
            </a:r>
            <a:r>
              <a:rPr lang="en-GB" sz="2000" dirty="0" smtClean="0"/>
              <a:t> </a:t>
            </a:r>
            <a:r>
              <a:rPr lang="en-GB" sz="2000" dirty="0"/>
              <a:t>= </a:t>
            </a:r>
            <a:r>
              <a:rPr lang="en-GB" sz="2000" dirty="0" smtClean="0"/>
              <a:t>[</a:t>
            </a:r>
            <a:r>
              <a:rPr lang="en-GB" sz="2000" dirty="0"/>
              <a:t>pgNode1, pgNode2</a:t>
            </a:r>
            <a:r>
              <a:rPr lang="en-GB" sz="2000" dirty="0" smtClean="0"/>
              <a:t>])</a:t>
            </a:r>
          </a:p>
          <a:p>
            <a:pPr marL="0" indent="0">
              <a:buNone/>
            </a:pPr>
            <a:endParaRPr lang="en-GB" sz="2000" dirty="0" smtClean="0"/>
          </a:p>
          <a:p>
            <a:r>
              <a:rPr lang="en-GB" sz="2000" dirty="0" smtClean="0"/>
              <a:t>Extra </a:t>
            </a:r>
            <a:r>
              <a:rPr lang="en-GB" sz="2000" dirty="0" err="1" smtClean="0"/>
              <a:t>configuratie</a:t>
            </a:r>
            <a:r>
              <a:rPr lang="en-GB" sz="2000" dirty="0" smtClean="0"/>
              <a:t> </a:t>
            </a:r>
            <a:r>
              <a:rPr lang="en-GB" sz="2000" dirty="0" err="1" smtClean="0"/>
              <a:t>nodig</a:t>
            </a:r>
            <a:r>
              <a:rPr lang="en-GB" sz="2000" dirty="0" smtClean="0"/>
              <a:t> </a:t>
            </a:r>
            <a:r>
              <a:rPr lang="en-GB" sz="2000" dirty="0" err="1" smtClean="0"/>
              <a:t>bij</a:t>
            </a:r>
            <a:r>
              <a:rPr lang="en-GB" sz="2000" dirty="0" smtClean="0"/>
              <a:t> </a:t>
            </a:r>
            <a:r>
              <a:rPr lang="en-GB" sz="2000" dirty="0" err="1" smtClean="0"/>
              <a:t>Pgpool</a:t>
            </a:r>
            <a:r>
              <a:rPr lang="en-GB" sz="2000" dirty="0" smtClean="0"/>
              <a:t>-II: </a:t>
            </a:r>
            <a:r>
              <a:rPr lang="en-GB" sz="2000" dirty="0" err="1" smtClean="0"/>
              <a:t>ssh</a:t>
            </a:r>
            <a:r>
              <a:rPr lang="en-GB" sz="2000" dirty="0" smtClean="0"/>
              <a:t>-key </a:t>
            </a:r>
            <a:r>
              <a:rPr lang="en-GB" sz="2000" dirty="0" err="1" smtClean="0"/>
              <a:t>uitwisseling</a:t>
            </a:r>
            <a:endParaRPr lang="en-GB" sz="2000" dirty="0" smtClean="0"/>
          </a:p>
          <a:p>
            <a:pPr lvl="1"/>
            <a:r>
              <a:rPr lang="en-GB" sz="2000" dirty="0" smtClean="0"/>
              <a:t>140 </a:t>
            </a:r>
            <a:r>
              <a:rPr lang="en-GB" sz="2000" dirty="0" err="1" smtClean="0"/>
              <a:t>lijnen</a:t>
            </a:r>
            <a:r>
              <a:rPr lang="en-GB" sz="2000" dirty="0" smtClean="0"/>
              <a:t> per node (</a:t>
            </a:r>
            <a:r>
              <a:rPr lang="en-GB" sz="2000" dirty="0" err="1" smtClean="0"/>
              <a:t>hoofdzakelijk</a:t>
            </a:r>
            <a:r>
              <a:rPr lang="en-GB" sz="2000" dirty="0" smtClean="0"/>
              <a:t> private &amp; public keys)</a:t>
            </a:r>
            <a:endParaRPr lang="en-GB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395536" y="1273969"/>
            <a:ext cx="8478464" cy="1074911"/>
          </a:xfrm>
          <a:prstGeom prst="roundRect">
            <a:avLst/>
          </a:prstGeom>
          <a:solidFill>
            <a:srgbClr val="116E8A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395536" y="2542849"/>
            <a:ext cx="8465211" cy="1320885"/>
          </a:xfrm>
          <a:prstGeom prst="roundRect">
            <a:avLst/>
          </a:prstGeom>
          <a:solidFill>
            <a:srgbClr val="116E8A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395536" y="4057703"/>
            <a:ext cx="8478464" cy="721415"/>
          </a:xfrm>
          <a:prstGeom prst="roundRect">
            <a:avLst/>
          </a:prstGeom>
          <a:solidFill>
            <a:srgbClr val="116E8A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1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Doelstelling </a:t>
            </a:r>
            <a:r>
              <a:rPr lang="nl-BE" dirty="0" smtClean="0"/>
              <a:t>2a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Vergelijking</a:t>
            </a:r>
            <a:r>
              <a:rPr lang="en-GB" dirty="0" smtClean="0"/>
              <a:t> </a:t>
            </a:r>
            <a:r>
              <a:rPr lang="en-GB" dirty="0" smtClean="0"/>
              <a:t>in </a:t>
            </a:r>
            <a:r>
              <a:rPr lang="en-GB" b="1" dirty="0" err="1" smtClean="0"/>
              <a:t>beschikbaarheid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7230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Vergelijking</a:t>
            </a:r>
            <a:r>
              <a:rPr lang="en-GB" dirty="0"/>
              <a:t> van database </a:t>
            </a:r>
            <a:r>
              <a:rPr lang="en-GB" dirty="0" err="1" smtClean="0"/>
              <a:t>systemen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000" lvl="1" indent="-360000">
              <a:buSzPct val="110000"/>
              <a:buFont typeface="Arial" pitchFamily="34" charset="0"/>
              <a:buChar char="•"/>
            </a:pPr>
            <a:r>
              <a:rPr lang="en-GB" dirty="0" smtClean="0"/>
              <a:t>Benchmarking </a:t>
            </a:r>
            <a:r>
              <a:rPr lang="en-GB" dirty="0" err="1" smtClean="0"/>
              <a:t>m.b.v</a:t>
            </a:r>
            <a:r>
              <a:rPr lang="en-GB" dirty="0" smtClean="0"/>
              <a:t>. </a:t>
            </a:r>
            <a:r>
              <a:rPr lang="nl-BE" dirty="0"/>
              <a:t>Yahoo! Cloud </a:t>
            </a:r>
            <a:r>
              <a:rPr lang="nl-BE" dirty="0" err="1"/>
              <a:t>Serving</a:t>
            </a:r>
            <a:r>
              <a:rPr lang="nl-BE" dirty="0"/>
              <a:t> Benchmark (YCSB</a:t>
            </a:r>
            <a:r>
              <a:rPr lang="nl-BE" dirty="0" smtClean="0"/>
              <a:t>)</a:t>
            </a:r>
            <a:endParaRPr lang="nl-BE" dirty="0"/>
          </a:p>
          <a:p>
            <a:pPr lvl="1"/>
            <a:r>
              <a:rPr lang="en-GB" dirty="0" err="1" smtClean="0"/>
              <a:t>Eenvoudige</a:t>
            </a:r>
            <a:r>
              <a:rPr lang="en-GB" dirty="0" smtClean="0"/>
              <a:t> queries (Read, Scan, Insert, Update)</a:t>
            </a:r>
          </a:p>
          <a:p>
            <a:pPr lvl="1"/>
            <a:r>
              <a:rPr lang="en-GB" dirty="0" smtClean="0"/>
              <a:t>Multi-threaded </a:t>
            </a:r>
            <a:r>
              <a:rPr lang="en-GB" dirty="0" err="1" smtClean="0"/>
              <a:t>aanleggen</a:t>
            </a:r>
            <a:r>
              <a:rPr lang="en-GB" dirty="0" smtClean="0"/>
              <a:t> van </a:t>
            </a:r>
            <a:r>
              <a:rPr lang="en-GB" dirty="0" err="1" smtClean="0"/>
              <a:t>belasting</a:t>
            </a:r>
            <a:endParaRPr lang="en-GB" dirty="0" smtClean="0"/>
          </a:p>
          <a:p>
            <a:pPr lvl="1"/>
            <a:r>
              <a:rPr lang="en-GB" dirty="0" err="1" smtClean="0"/>
              <a:t>Uitbreiding</a:t>
            </a:r>
            <a:r>
              <a:rPr lang="en-GB" dirty="0" smtClean="0"/>
              <a:t> </a:t>
            </a:r>
            <a:r>
              <a:rPr lang="en-GB" dirty="0" err="1" smtClean="0"/>
              <a:t>voor</a:t>
            </a:r>
            <a:r>
              <a:rPr lang="en-GB" dirty="0" smtClean="0"/>
              <a:t> event-based support</a:t>
            </a:r>
          </a:p>
          <a:p>
            <a:pPr lvl="2"/>
            <a:r>
              <a:rPr lang="en-GB" dirty="0" err="1" smtClean="0"/>
              <a:t>Uitvoeren</a:t>
            </a:r>
            <a:r>
              <a:rPr lang="en-GB" dirty="0" smtClean="0"/>
              <a:t> van </a:t>
            </a:r>
            <a:r>
              <a:rPr lang="en-GB" dirty="0" err="1" smtClean="0"/>
              <a:t>een</a:t>
            </a:r>
            <a:r>
              <a:rPr lang="en-GB" dirty="0" smtClean="0"/>
              <a:t> commando op </a:t>
            </a:r>
            <a:r>
              <a:rPr lang="en-GB" dirty="0" err="1" smtClean="0"/>
              <a:t>een</a:t>
            </a:r>
            <a:r>
              <a:rPr lang="en-GB" dirty="0" smtClean="0"/>
              <a:t> </a:t>
            </a:r>
            <a:r>
              <a:rPr lang="en-GB" dirty="0" err="1" smtClean="0"/>
              <a:t>gegeven</a:t>
            </a:r>
            <a:r>
              <a:rPr lang="en-GB" dirty="0" smtClean="0"/>
              <a:t> </a:t>
            </a:r>
            <a:r>
              <a:rPr lang="en-GB" dirty="0" err="1" smtClean="0"/>
              <a:t>tijdstip</a:t>
            </a:r>
            <a:endParaRPr lang="en-GB" dirty="0" smtClean="0"/>
          </a:p>
          <a:p>
            <a:pPr lvl="1"/>
            <a:r>
              <a:rPr lang="en-GB" dirty="0" err="1" smtClean="0"/>
              <a:t>Uitbreiding</a:t>
            </a:r>
            <a:r>
              <a:rPr lang="en-GB" dirty="0" smtClean="0"/>
              <a:t> </a:t>
            </a:r>
            <a:r>
              <a:rPr lang="en-GB" dirty="0" err="1" smtClean="0"/>
              <a:t>voor</a:t>
            </a:r>
            <a:r>
              <a:rPr lang="en-GB" dirty="0" smtClean="0"/>
              <a:t> consistency support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70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</a:t>
            </a:r>
            <a:r>
              <a:rPr lang="en-GB" dirty="0" err="1" smtClean="0"/>
              <a:t>Hoge</a:t>
            </a:r>
            <a:r>
              <a:rPr lang="en-GB" dirty="0" smtClean="0"/>
              <a:t>) </a:t>
            </a:r>
            <a:r>
              <a:rPr lang="en-GB" dirty="0" err="1" smtClean="0"/>
              <a:t>Beschikbaarheid</a:t>
            </a:r>
            <a:r>
              <a:rPr lang="en-GB" dirty="0" smtClean="0"/>
              <a:t>: Principe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Principe: Test van 15 </a:t>
            </a:r>
            <a:r>
              <a:rPr lang="en-GB" dirty="0" err="1"/>
              <a:t>minuten</a:t>
            </a:r>
            <a:r>
              <a:rPr lang="en-GB" dirty="0"/>
              <a:t>, </a:t>
            </a:r>
          </a:p>
          <a:p>
            <a:pPr lvl="1"/>
            <a:r>
              <a:rPr lang="en-GB" dirty="0" smtClean="0"/>
              <a:t>Pre: </a:t>
            </a:r>
            <a:r>
              <a:rPr lang="en-GB" dirty="0" err="1" smtClean="0"/>
              <a:t>maak</a:t>
            </a:r>
            <a:r>
              <a:rPr lang="en-GB" dirty="0" smtClean="0"/>
              <a:t> database en </a:t>
            </a:r>
            <a:r>
              <a:rPr lang="en-GB" dirty="0" err="1" smtClean="0"/>
              <a:t>laadt</a:t>
            </a:r>
            <a:r>
              <a:rPr lang="en-GB" dirty="0" smtClean="0"/>
              <a:t> 300 </a:t>
            </a:r>
            <a:r>
              <a:rPr lang="en-GB" dirty="0"/>
              <a:t>000 entries</a:t>
            </a:r>
          </a:p>
          <a:p>
            <a:pPr lvl="1"/>
            <a:r>
              <a:rPr lang="en-GB" dirty="0" err="1"/>
              <a:t>Actie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5 </a:t>
            </a:r>
            <a:r>
              <a:rPr lang="en-GB" dirty="0" err="1"/>
              <a:t>minuten</a:t>
            </a:r>
            <a:r>
              <a:rPr lang="en-GB" dirty="0"/>
              <a:t>: Shutdown 1 </a:t>
            </a:r>
            <a:r>
              <a:rPr lang="en-GB" dirty="0" err="1"/>
              <a:t>datanode</a:t>
            </a:r>
            <a:endParaRPr lang="en-GB" dirty="0"/>
          </a:p>
          <a:p>
            <a:pPr lvl="1"/>
            <a:r>
              <a:rPr lang="en-GB" dirty="0" err="1"/>
              <a:t>Actie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10 </a:t>
            </a:r>
            <a:r>
              <a:rPr lang="en-GB" dirty="0" err="1"/>
              <a:t>minuten</a:t>
            </a:r>
            <a:r>
              <a:rPr lang="en-GB" dirty="0"/>
              <a:t>: </a:t>
            </a:r>
            <a:r>
              <a:rPr lang="en-GB" dirty="0" err="1"/>
              <a:t>Herstart</a:t>
            </a:r>
            <a:r>
              <a:rPr lang="en-GB" dirty="0"/>
              <a:t> en recovery 1 </a:t>
            </a:r>
            <a:r>
              <a:rPr lang="en-GB" dirty="0" err="1" smtClean="0"/>
              <a:t>datanode</a:t>
            </a:r>
            <a:endParaRPr lang="en-GB" dirty="0" smtClean="0"/>
          </a:p>
          <a:p>
            <a:r>
              <a:rPr lang="en-GB" dirty="0"/>
              <a:t>B</a:t>
            </a:r>
            <a:r>
              <a:rPr lang="en-GB" dirty="0" smtClean="0"/>
              <a:t>asic load </a:t>
            </a:r>
            <a:r>
              <a:rPr lang="en-GB" dirty="0" err="1" smtClean="0"/>
              <a:t>voor</a:t>
            </a:r>
            <a:r>
              <a:rPr lang="en-GB" dirty="0" smtClean="0"/>
              <a:t> </a:t>
            </a:r>
            <a:r>
              <a:rPr lang="en-GB" dirty="0" err="1" smtClean="0"/>
              <a:t>elke</a:t>
            </a:r>
            <a:r>
              <a:rPr lang="en-GB" dirty="0" smtClean="0"/>
              <a:t> database </a:t>
            </a:r>
            <a:br>
              <a:rPr lang="en-GB" dirty="0" smtClean="0"/>
            </a:br>
            <a:r>
              <a:rPr lang="en-GB" dirty="0" smtClean="0"/>
              <a:t>(40% read, 20% update, 20% scan, 20% insert)</a:t>
            </a:r>
          </a:p>
          <a:p>
            <a:pPr lvl="1"/>
            <a:r>
              <a:rPr lang="en-GB" dirty="0" err="1" smtClean="0"/>
              <a:t>MongoDB</a:t>
            </a:r>
            <a:r>
              <a:rPr lang="en-GB" dirty="0" smtClean="0"/>
              <a:t>: 200 operations/s, 20 threads</a:t>
            </a:r>
          </a:p>
          <a:p>
            <a:pPr lvl="1"/>
            <a:r>
              <a:rPr lang="en-GB" dirty="0" err="1" smtClean="0"/>
              <a:t>HBase</a:t>
            </a:r>
            <a:r>
              <a:rPr lang="en-GB" dirty="0" smtClean="0"/>
              <a:t>: 200 </a:t>
            </a:r>
            <a:r>
              <a:rPr lang="en-GB" dirty="0"/>
              <a:t>operations/s, 20 </a:t>
            </a:r>
            <a:r>
              <a:rPr lang="en-GB" dirty="0" smtClean="0"/>
              <a:t>threads</a:t>
            </a:r>
          </a:p>
          <a:p>
            <a:pPr lvl="1"/>
            <a:r>
              <a:rPr lang="en-GB" dirty="0" err="1" smtClean="0"/>
              <a:t>PostgreSQL</a:t>
            </a:r>
            <a:r>
              <a:rPr lang="en-GB" dirty="0" smtClean="0"/>
              <a:t>: 20 operations/s</a:t>
            </a:r>
            <a:r>
              <a:rPr lang="en-GB" dirty="0"/>
              <a:t>, 20 </a:t>
            </a:r>
            <a:r>
              <a:rPr lang="en-GB" dirty="0" smtClean="0"/>
              <a:t>threads</a:t>
            </a:r>
          </a:p>
          <a:p>
            <a:pPr marL="359637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39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213"/>
          <a:stretch/>
        </p:blipFill>
        <p:spPr>
          <a:xfrm>
            <a:off x="539750" y="1259468"/>
            <a:ext cx="8334375" cy="389772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</a:t>
            </a:r>
            <a:r>
              <a:rPr lang="en-GB" dirty="0" err="1" smtClean="0"/>
              <a:t>Hoge</a:t>
            </a:r>
            <a:r>
              <a:rPr lang="en-GB" dirty="0" smtClean="0"/>
              <a:t>) </a:t>
            </a:r>
            <a:r>
              <a:rPr lang="en-GB" dirty="0" err="1" smtClean="0"/>
              <a:t>beschikbaarheid</a:t>
            </a:r>
            <a:r>
              <a:rPr lang="en-GB" dirty="0" smtClean="0"/>
              <a:t>: </a:t>
            </a:r>
            <a:r>
              <a:rPr lang="en-GB" dirty="0" err="1" smtClean="0"/>
              <a:t>PostgreSQL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322990" y="12484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724128" y="1259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0000" y="4941168"/>
            <a:ext cx="8334000" cy="76482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110000"/>
              <a:buFont typeface="Arial" pitchFamily="34" charset="0"/>
              <a:buChar char="•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75000"/>
              <a:buFont typeface="Courier New" pitchFamily="49" charset="0"/>
              <a:buChar char="o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spcAft>
                <a:spcPts val="600"/>
              </a:spcAft>
              <a:buFont typeface="Arial" pitchFamily="34" charset="0"/>
              <a:buChar char="-"/>
              <a:defRPr lang="nl-BE"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9637" lvl="1" indent="0">
              <a:buFont typeface="Courier New" pitchFamily="49" charset="0"/>
              <a:buNone/>
            </a:pPr>
            <a:r>
              <a:rPr lang="en-GB" dirty="0" err="1" smtClean="0"/>
              <a:t>Piek</a:t>
            </a:r>
            <a:r>
              <a:rPr lang="en-GB" dirty="0" smtClean="0"/>
              <a:t> </a:t>
            </a:r>
            <a:r>
              <a:rPr lang="en-GB" dirty="0" err="1" smtClean="0"/>
              <a:t>wanneer</a:t>
            </a:r>
            <a:r>
              <a:rPr lang="en-GB" dirty="0" smtClean="0"/>
              <a:t> stop: </a:t>
            </a:r>
            <a:r>
              <a:rPr lang="en-GB" dirty="0" err="1" smtClean="0"/>
              <a:t>disconnecten</a:t>
            </a:r>
            <a:r>
              <a:rPr lang="en-GB" dirty="0" smtClean="0"/>
              <a:t> van </a:t>
            </a:r>
            <a:r>
              <a:rPr lang="en-GB" dirty="0" err="1" smtClean="0"/>
              <a:t>alle</a:t>
            </a:r>
            <a:r>
              <a:rPr lang="en-GB" dirty="0" smtClean="0"/>
              <a:t> </a:t>
            </a:r>
            <a:r>
              <a:rPr lang="en-GB" dirty="0" err="1" smtClean="0"/>
              <a:t>connecties</a:t>
            </a:r>
            <a:endParaRPr lang="en-GB" dirty="0" smtClean="0"/>
          </a:p>
          <a:p>
            <a:pPr marL="359637" lvl="1" indent="0">
              <a:buFont typeface="Courier New" pitchFamily="49" charset="0"/>
              <a:buNone/>
            </a:pPr>
            <a:r>
              <a:rPr lang="en-GB" dirty="0" err="1" smtClean="0"/>
              <a:t>Tijdens</a:t>
            </a:r>
            <a:r>
              <a:rPr lang="en-GB" dirty="0" smtClean="0"/>
              <a:t> downtime: Insert &amp; Update </a:t>
            </a:r>
            <a:r>
              <a:rPr lang="en-GB" dirty="0" err="1" smtClean="0"/>
              <a:t>gaan</a:t>
            </a:r>
            <a:r>
              <a:rPr lang="en-GB" dirty="0" smtClean="0"/>
              <a:t> </a:t>
            </a:r>
            <a:r>
              <a:rPr lang="en-GB" dirty="0" err="1" smtClean="0"/>
              <a:t>sneller</a:t>
            </a:r>
            <a:endParaRPr lang="en-GB" dirty="0" smtClean="0"/>
          </a:p>
          <a:p>
            <a:pPr marL="359637" lvl="1" indent="0">
              <a:buFont typeface="Courier New" pitchFamily="49" charset="0"/>
              <a:buNone/>
            </a:pPr>
            <a:r>
              <a:rPr lang="en-GB" dirty="0" smtClean="0"/>
              <a:t>Recovery </a:t>
            </a:r>
            <a:r>
              <a:rPr lang="en-GB" dirty="0" err="1" smtClean="0"/>
              <a:t>faalt</a:t>
            </a:r>
            <a:r>
              <a:rPr lang="en-GB" dirty="0" smtClean="0"/>
              <a:t>: </a:t>
            </a:r>
            <a:r>
              <a:rPr lang="en-GB" dirty="0" err="1" smtClean="0"/>
              <a:t>Geen</a:t>
            </a:r>
            <a:r>
              <a:rPr lang="en-GB" dirty="0" smtClean="0"/>
              <a:t> </a:t>
            </a:r>
            <a:r>
              <a:rPr lang="en-GB" dirty="0" err="1" smtClean="0"/>
              <a:t>connecties</a:t>
            </a:r>
            <a:r>
              <a:rPr lang="en-GB" dirty="0" smtClean="0"/>
              <a:t> </a:t>
            </a:r>
            <a:r>
              <a:rPr lang="en-GB" dirty="0" err="1" smtClean="0"/>
              <a:t>bij</a:t>
            </a:r>
            <a:r>
              <a:rPr lang="en-GB" dirty="0" smtClean="0"/>
              <a:t> recovery</a:t>
            </a:r>
          </a:p>
        </p:txBody>
      </p:sp>
    </p:spTree>
    <p:extLst>
      <p:ext uri="{BB962C8B-B14F-4D97-AF65-F5344CB8AC3E}">
        <p14:creationId xmlns:p14="http://schemas.microsoft.com/office/powerpoint/2010/main" val="230034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Hoge</a:t>
            </a:r>
            <a:r>
              <a:rPr lang="en-GB" dirty="0" smtClean="0"/>
              <a:t> </a:t>
            </a:r>
            <a:r>
              <a:rPr lang="en-GB" dirty="0" err="1" smtClean="0"/>
              <a:t>beschikbaarheid</a:t>
            </a:r>
            <a:r>
              <a:rPr lang="en-GB" dirty="0" smtClean="0"/>
              <a:t>: </a:t>
            </a:r>
            <a:r>
              <a:rPr lang="en-GB" dirty="0" err="1" smtClean="0"/>
              <a:t>HBase</a:t>
            </a:r>
            <a:r>
              <a:rPr lang="en-GB" dirty="0" smtClean="0"/>
              <a:t>: stop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45" b="3676"/>
          <a:stretch/>
        </p:blipFill>
        <p:spPr>
          <a:xfrm>
            <a:off x="216492" y="1408460"/>
            <a:ext cx="8942127" cy="3569662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40000" y="4941167"/>
            <a:ext cx="8334000" cy="83683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110000"/>
              <a:buFont typeface="Arial" pitchFamily="34" charset="0"/>
              <a:buChar char="•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75000"/>
              <a:buFont typeface="Courier New" pitchFamily="49" charset="0"/>
              <a:buChar char="o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spcAft>
                <a:spcPts val="600"/>
              </a:spcAft>
              <a:buFont typeface="Arial" pitchFamily="34" charset="0"/>
              <a:buChar char="-"/>
              <a:defRPr lang="nl-BE"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9637" lvl="1" indent="0">
              <a:buFont typeface="Courier New" pitchFamily="49" charset="0"/>
              <a:buNone/>
            </a:pPr>
            <a:r>
              <a:rPr lang="en-GB" dirty="0" err="1" smtClean="0"/>
              <a:t>Piek</a:t>
            </a:r>
            <a:r>
              <a:rPr lang="en-GB" dirty="0" smtClean="0"/>
              <a:t> </a:t>
            </a:r>
            <a:r>
              <a:rPr lang="en-GB" dirty="0" err="1" smtClean="0"/>
              <a:t>wanneer</a:t>
            </a:r>
            <a:r>
              <a:rPr lang="en-GB" dirty="0" smtClean="0"/>
              <a:t> </a:t>
            </a:r>
            <a:r>
              <a:rPr lang="en-GB" dirty="0" err="1" smtClean="0"/>
              <a:t>Regionserver</a:t>
            </a:r>
            <a:r>
              <a:rPr lang="en-GB" dirty="0" smtClean="0"/>
              <a:t> plat</a:t>
            </a:r>
          </a:p>
          <a:p>
            <a:pPr marL="359637" lvl="1" indent="0">
              <a:buFont typeface="Courier New" pitchFamily="49" charset="0"/>
              <a:buNone/>
            </a:pPr>
            <a:r>
              <a:rPr lang="en-GB" dirty="0" smtClean="0"/>
              <a:t>1 server minder </a:t>
            </a:r>
            <a:r>
              <a:rPr lang="en-GB" dirty="0" err="1" smtClean="0"/>
              <a:t>geen</a:t>
            </a:r>
            <a:r>
              <a:rPr lang="en-GB" dirty="0" smtClean="0"/>
              <a:t> effect op de </a:t>
            </a:r>
            <a:r>
              <a:rPr lang="en-GB" dirty="0" err="1" smtClean="0"/>
              <a:t>gemiddelde</a:t>
            </a:r>
            <a:r>
              <a:rPr lang="en-GB" dirty="0" smtClean="0"/>
              <a:t> latency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429799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843270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283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Probleem- en doelstelling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98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Hoge</a:t>
            </a:r>
            <a:r>
              <a:rPr lang="en-GB" dirty="0" smtClean="0"/>
              <a:t> </a:t>
            </a:r>
            <a:r>
              <a:rPr lang="en-GB" dirty="0" err="1" smtClean="0"/>
              <a:t>beschikbaarheid</a:t>
            </a:r>
            <a:r>
              <a:rPr lang="en-GB" dirty="0" smtClean="0"/>
              <a:t>: </a:t>
            </a:r>
            <a:r>
              <a:rPr lang="en-GB" dirty="0" err="1" smtClean="0"/>
              <a:t>HBase</a:t>
            </a:r>
            <a:r>
              <a:rPr lang="en-GB" dirty="0" smtClean="0"/>
              <a:t>: kill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45"/>
          <a:stretch/>
        </p:blipFill>
        <p:spPr>
          <a:xfrm>
            <a:off x="190952" y="1340769"/>
            <a:ext cx="8964488" cy="3672408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40000" y="5013177"/>
            <a:ext cx="8334000" cy="76482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110000"/>
              <a:buFont typeface="Arial" pitchFamily="34" charset="0"/>
              <a:buChar char="•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75000"/>
              <a:buFont typeface="Courier New" pitchFamily="49" charset="0"/>
              <a:buChar char="o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spcAft>
                <a:spcPts val="600"/>
              </a:spcAft>
              <a:buFont typeface="Arial" pitchFamily="34" charset="0"/>
              <a:buChar char="-"/>
              <a:defRPr lang="nl-BE"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9637" lvl="1" indent="0">
              <a:buFont typeface="Courier New" pitchFamily="49" charset="0"/>
              <a:buNone/>
            </a:pPr>
            <a:r>
              <a:rPr lang="en-GB" dirty="0" err="1" smtClean="0"/>
              <a:t>Zeer</a:t>
            </a:r>
            <a:r>
              <a:rPr lang="en-GB" dirty="0" smtClean="0"/>
              <a:t> </a:t>
            </a:r>
            <a:r>
              <a:rPr lang="en-GB" dirty="0" err="1" smtClean="0"/>
              <a:t>grote</a:t>
            </a:r>
            <a:r>
              <a:rPr lang="en-GB" dirty="0" smtClean="0"/>
              <a:t> </a:t>
            </a:r>
            <a:r>
              <a:rPr lang="en-GB" dirty="0" err="1" smtClean="0"/>
              <a:t>piek</a:t>
            </a:r>
            <a:r>
              <a:rPr lang="en-GB" dirty="0" smtClean="0"/>
              <a:t> </a:t>
            </a:r>
            <a:r>
              <a:rPr lang="en-GB" dirty="0" err="1" smtClean="0"/>
              <a:t>wanneer</a:t>
            </a:r>
            <a:r>
              <a:rPr lang="en-GB" dirty="0" smtClean="0"/>
              <a:t> </a:t>
            </a:r>
            <a:r>
              <a:rPr lang="en-GB" dirty="0" err="1" smtClean="0"/>
              <a:t>Regionserver</a:t>
            </a:r>
            <a:r>
              <a:rPr lang="en-GB" dirty="0" smtClean="0"/>
              <a:t> down: 20s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07426" y="1259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820897" y="1259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7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Hoge</a:t>
            </a:r>
            <a:r>
              <a:rPr lang="en-GB" dirty="0" smtClean="0"/>
              <a:t> </a:t>
            </a:r>
            <a:r>
              <a:rPr lang="en-GB" dirty="0" err="1" smtClean="0"/>
              <a:t>beschikbaarheid</a:t>
            </a:r>
            <a:r>
              <a:rPr lang="en-GB" dirty="0" smtClean="0"/>
              <a:t>: </a:t>
            </a:r>
            <a:r>
              <a:rPr lang="en-GB" dirty="0" err="1" smtClean="0"/>
              <a:t>MongoD</a:t>
            </a:r>
            <a:r>
              <a:rPr lang="en-GB" dirty="0" err="1" smtClean="0"/>
              <a:t>B</a:t>
            </a:r>
            <a:r>
              <a:rPr lang="en-GB" dirty="0" smtClean="0"/>
              <a:t>: (???)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>
          <a:xfrm>
            <a:off x="161355" y="1259468"/>
            <a:ext cx="8982645" cy="3609692"/>
          </a:xfrm>
        </p:spPr>
      </p:pic>
      <p:sp>
        <p:nvSpPr>
          <p:cNvPr id="5" name="TextBox 4"/>
          <p:cNvSpPr txBox="1"/>
          <p:nvPr/>
        </p:nvSpPr>
        <p:spPr>
          <a:xfrm>
            <a:off x="3407426" y="1259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820897" y="1259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40000" y="5013177"/>
            <a:ext cx="8334000" cy="76482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110000"/>
              <a:buFont typeface="Arial" pitchFamily="34" charset="0"/>
              <a:buChar char="•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75000"/>
              <a:buFont typeface="Courier New" pitchFamily="49" charset="0"/>
              <a:buChar char="o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spcAft>
                <a:spcPts val="600"/>
              </a:spcAft>
              <a:buFont typeface="Arial" pitchFamily="34" charset="0"/>
              <a:buChar char="-"/>
              <a:defRPr lang="nl-BE"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9637" lvl="1" indent="0">
              <a:buFont typeface="Courier New" pitchFamily="49" charset="0"/>
              <a:buNone/>
            </a:pPr>
            <a:r>
              <a:rPr lang="en-GB" dirty="0" err="1" smtClean="0"/>
              <a:t>Zonder</a:t>
            </a:r>
            <a:r>
              <a:rPr lang="en-GB" dirty="0" smtClean="0"/>
              <a:t> preload van 300 000 entries</a:t>
            </a:r>
          </a:p>
          <a:p>
            <a:pPr marL="359637" lvl="1" indent="0">
              <a:buFont typeface="Courier New" pitchFamily="49" charset="0"/>
              <a:buNone/>
            </a:pPr>
            <a:r>
              <a:rPr lang="en-GB" dirty="0"/>
              <a:t>	</a:t>
            </a:r>
            <a:r>
              <a:rPr lang="en-GB" dirty="0" err="1" smtClean="0"/>
              <a:t>Bij</a:t>
            </a:r>
            <a:r>
              <a:rPr lang="en-GB" dirty="0" smtClean="0"/>
              <a:t> </a:t>
            </a:r>
            <a:r>
              <a:rPr lang="en-GB" dirty="0" err="1" smtClean="0"/>
              <a:t>grotere</a:t>
            </a:r>
            <a:r>
              <a:rPr lang="en-GB" dirty="0" smtClean="0"/>
              <a:t> datasets </a:t>
            </a:r>
            <a:r>
              <a:rPr lang="en-GB" dirty="0" err="1" smtClean="0"/>
              <a:t>wordt</a:t>
            </a:r>
            <a:r>
              <a:rPr lang="en-GB" dirty="0" smtClean="0"/>
              <a:t> insert latency </a:t>
            </a:r>
            <a:r>
              <a:rPr lang="en-GB" dirty="0" err="1" smtClean="0"/>
              <a:t>groter</a:t>
            </a:r>
            <a:endParaRPr lang="en-GB" dirty="0" smtClean="0"/>
          </a:p>
        </p:txBody>
      </p:sp>
      <p:sp>
        <p:nvSpPr>
          <p:cNvPr id="16" name="Freeform 15"/>
          <p:cNvSpPr/>
          <p:nvPr/>
        </p:nvSpPr>
        <p:spPr>
          <a:xfrm>
            <a:off x="1482291" y="1203158"/>
            <a:ext cx="6988337" cy="2906829"/>
          </a:xfrm>
          <a:custGeom>
            <a:avLst/>
            <a:gdLst>
              <a:gd name="connsiteX0" fmla="*/ 0 w 6988337"/>
              <a:gd name="connsiteY0" fmla="*/ 2906829 h 2906829"/>
              <a:gd name="connsiteX1" fmla="*/ 1174282 w 6988337"/>
              <a:gd name="connsiteY1" fmla="*/ 2666198 h 2906829"/>
              <a:gd name="connsiteX2" fmla="*/ 3137835 w 6988337"/>
              <a:gd name="connsiteY2" fmla="*/ 2059806 h 2906829"/>
              <a:gd name="connsiteX3" fmla="*/ 4880008 w 6988337"/>
              <a:gd name="connsiteY3" fmla="*/ 1337911 h 2906829"/>
              <a:gd name="connsiteX4" fmla="*/ 6641431 w 6988337"/>
              <a:gd name="connsiteY4" fmla="*/ 250257 h 2906829"/>
              <a:gd name="connsiteX5" fmla="*/ 6987941 w 6988337"/>
              <a:gd name="connsiteY5" fmla="*/ 0 h 2906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88337" h="2906829">
                <a:moveTo>
                  <a:pt x="0" y="2906829"/>
                </a:moveTo>
                <a:cubicBezTo>
                  <a:pt x="325655" y="2857098"/>
                  <a:pt x="651310" y="2807368"/>
                  <a:pt x="1174282" y="2666198"/>
                </a:cubicBezTo>
                <a:cubicBezTo>
                  <a:pt x="1697254" y="2525028"/>
                  <a:pt x="2520214" y="2281187"/>
                  <a:pt x="3137835" y="2059806"/>
                </a:cubicBezTo>
                <a:cubicBezTo>
                  <a:pt x="3755456" y="1838425"/>
                  <a:pt x="4296075" y="1639502"/>
                  <a:pt x="4880008" y="1337911"/>
                </a:cubicBezTo>
                <a:cubicBezTo>
                  <a:pt x="5463941" y="1036319"/>
                  <a:pt x="6290109" y="473242"/>
                  <a:pt x="6641431" y="250257"/>
                </a:cubicBezTo>
                <a:cubicBezTo>
                  <a:pt x="6992753" y="27272"/>
                  <a:pt x="6990347" y="13636"/>
                  <a:pt x="6987941" y="0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6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Doelstelling </a:t>
            </a:r>
            <a:r>
              <a:rPr lang="nl-BE" dirty="0" smtClean="0"/>
              <a:t>2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Vergelijking</a:t>
            </a:r>
            <a:r>
              <a:rPr lang="en-GB" dirty="0" smtClean="0"/>
              <a:t> </a:t>
            </a:r>
            <a:r>
              <a:rPr lang="en-GB" dirty="0" smtClean="0"/>
              <a:t>in </a:t>
            </a:r>
            <a:r>
              <a:rPr lang="en-GB" b="1" dirty="0" err="1" smtClean="0"/>
              <a:t>consistentie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7315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Consistency: Principe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Principe: Hoe </a:t>
            </a:r>
            <a:r>
              <a:rPr lang="en-GB" dirty="0" err="1" smtClean="0"/>
              <a:t>lang</a:t>
            </a:r>
            <a:r>
              <a:rPr lang="en-GB" dirty="0"/>
              <a:t> </a:t>
            </a:r>
            <a:r>
              <a:rPr lang="en-GB" dirty="0" err="1" smtClean="0"/>
              <a:t>voor</a:t>
            </a:r>
            <a:r>
              <a:rPr lang="en-GB" dirty="0" smtClean="0"/>
              <a:t> data </a:t>
            </a:r>
            <a:r>
              <a:rPr lang="en-GB" dirty="0" err="1" smtClean="0"/>
              <a:t>overal</a:t>
            </a:r>
            <a:r>
              <a:rPr lang="en-GB" dirty="0" smtClean="0"/>
              <a:t> </a:t>
            </a:r>
            <a:r>
              <a:rPr lang="en-GB" dirty="0" err="1" smtClean="0"/>
              <a:t>beschikbaar</a:t>
            </a:r>
            <a:r>
              <a:rPr lang="en-GB" dirty="0" smtClean="0"/>
              <a:t> is?</a:t>
            </a:r>
          </a:p>
          <a:p>
            <a:pPr lvl="1"/>
            <a:r>
              <a:rPr lang="en-GB" dirty="0" smtClean="0"/>
              <a:t>Writer thread: Insert/update </a:t>
            </a:r>
            <a:r>
              <a:rPr lang="en-GB" dirty="0" err="1" smtClean="0"/>
              <a:t>een</a:t>
            </a:r>
            <a:r>
              <a:rPr lang="en-GB" dirty="0" smtClean="0"/>
              <a:t> </a:t>
            </a:r>
            <a:r>
              <a:rPr lang="en-GB" dirty="0" err="1" smtClean="0"/>
              <a:t>waarde</a:t>
            </a:r>
            <a:endParaRPr lang="en-GB" dirty="0"/>
          </a:p>
          <a:p>
            <a:pPr lvl="1"/>
            <a:r>
              <a:rPr lang="en-GB" dirty="0" smtClean="0"/>
              <a:t>Reader thread: Lees de </a:t>
            </a:r>
            <a:r>
              <a:rPr lang="en-GB" dirty="0" err="1" smtClean="0"/>
              <a:t>waarde</a:t>
            </a:r>
            <a:r>
              <a:rPr lang="en-GB" dirty="0" smtClean="0"/>
              <a:t> tot </a:t>
            </a:r>
            <a:r>
              <a:rPr lang="en-GB" dirty="0" err="1" smtClean="0"/>
              <a:t>beschikbaar</a:t>
            </a:r>
            <a:endParaRPr lang="en-GB" dirty="0" smtClean="0"/>
          </a:p>
          <a:p>
            <a:r>
              <a:rPr lang="en-GB" dirty="0" smtClean="0"/>
              <a:t>Parameters:</a:t>
            </a:r>
          </a:p>
          <a:p>
            <a:pPr lvl="1"/>
            <a:r>
              <a:rPr lang="en-GB" dirty="0" smtClean="0"/>
              <a:t>Writer interval, 500ms: </a:t>
            </a:r>
            <a:r>
              <a:rPr lang="en-GB" dirty="0" err="1" smtClean="0"/>
              <a:t>Schrijf</a:t>
            </a:r>
            <a:r>
              <a:rPr lang="en-GB" dirty="0" smtClean="0"/>
              <a:t> </a:t>
            </a:r>
            <a:r>
              <a:rPr lang="en-GB" dirty="0" err="1" smtClean="0"/>
              <a:t>elke</a:t>
            </a:r>
            <a:r>
              <a:rPr lang="en-GB" dirty="0" smtClean="0"/>
              <a:t> 500ms </a:t>
            </a:r>
          </a:p>
          <a:p>
            <a:pPr lvl="1"/>
            <a:r>
              <a:rPr lang="en-GB" dirty="0" smtClean="0"/>
              <a:t>Reader threads, 30: </a:t>
            </a:r>
            <a:r>
              <a:rPr lang="en-GB" dirty="0" err="1" smtClean="0"/>
              <a:t>Aantal</a:t>
            </a:r>
            <a:r>
              <a:rPr lang="en-GB" dirty="0" smtClean="0"/>
              <a:t> parallel lees threads</a:t>
            </a:r>
          </a:p>
          <a:p>
            <a:pPr lvl="1"/>
            <a:r>
              <a:rPr lang="en-GB" dirty="0" smtClean="0"/>
              <a:t>Reader interval, 100ms: </a:t>
            </a:r>
            <a:r>
              <a:rPr lang="en-GB" dirty="0" err="1" smtClean="0"/>
              <a:t>Elke</a:t>
            </a:r>
            <a:r>
              <a:rPr lang="en-GB" dirty="0" smtClean="0"/>
              <a:t> lees thread </a:t>
            </a:r>
            <a:r>
              <a:rPr lang="en-GB" dirty="0" err="1" smtClean="0"/>
              <a:t>probeert</a:t>
            </a:r>
            <a:r>
              <a:rPr lang="en-GB" dirty="0" smtClean="0"/>
              <a:t> </a:t>
            </a:r>
            <a:r>
              <a:rPr lang="en-GB" dirty="0" err="1" smtClean="0"/>
              <a:t>elke</a:t>
            </a:r>
            <a:r>
              <a:rPr lang="en-GB" dirty="0" smtClean="0"/>
              <a:t> 100ms</a:t>
            </a:r>
          </a:p>
          <a:p>
            <a:pPr lvl="2"/>
            <a:r>
              <a:rPr lang="en-GB" dirty="0" smtClean="0"/>
              <a:t>Start van reader thread: uniform </a:t>
            </a:r>
            <a:r>
              <a:rPr lang="en-GB" dirty="0" err="1" smtClean="0"/>
              <a:t>gepland</a:t>
            </a:r>
            <a:r>
              <a:rPr lang="en-GB" dirty="0" smtClean="0"/>
              <a:t> </a:t>
            </a:r>
            <a:r>
              <a:rPr lang="en-GB" dirty="0" err="1" smtClean="0"/>
              <a:t>tussen</a:t>
            </a:r>
            <a:r>
              <a:rPr lang="en-GB" dirty="0" smtClean="0"/>
              <a:t> 0 en 100ms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706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Consistency</a:t>
            </a:r>
            <a:r>
              <a:rPr lang="en-GB" dirty="0" smtClean="0"/>
              <a:t>: Schema</a:t>
            </a:r>
            <a:br>
              <a:rPr lang="en-GB" dirty="0" smtClean="0"/>
            </a:br>
            <a:r>
              <a:rPr lang="nl-BE" sz="2700" dirty="0" smtClean="0"/>
              <a:t>Schrijven </a:t>
            </a:r>
            <a:r>
              <a:rPr lang="nl-BE" sz="2700" dirty="0"/>
              <a:t>(elke 500ms), lezen (4 </a:t>
            </a:r>
            <a:r>
              <a:rPr lang="nl-BE" sz="2700" dirty="0" err="1"/>
              <a:t>threads</a:t>
            </a:r>
            <a:r>
              <a:rPr lang="nl-BE" sz="2700" dirty="0"/>
              <a:t>, </a:t>
            </a:r>
            <a:r>
              <a:rPr lang="nl-BE" sz="2700" dirty="0" smtClean="0"/>
              <a:t>100ms)</a:t>
            </a:r>
            <a:endParaRPr lang="en-GB" sz="27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122297"/>
              </p:ext>
            </p:extLst>
          </p:nvPr>
        </p:nvGraphicFramePr>
        <p:xfrm>
          <a:off x="323528" y="1349375"/>
          <a:ext cx="8550597" cy="4599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128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Consistency: </a:t>
            </a:r>
            <a:r>
              <a:rPr lang="en-GB" dirty="0" err="1" smtClean="0"/>
              <a:t>HBase</a:t>
            </a:r>
            <a:r>
              <a:rPr lang="en-GB" dirty="0" smtClean="0"/>
              <a:t>: </a:t>
            </a:r>
            <a:br>
              <a:rPr lang="en-GB" dirty="0" smtClean="0"/>
            </a:br>
            <a:r>
              <a:rPr lang="en-GB" sz="3100" dirty="0" err="1" smtClean="0"/>
              <a:t>Aantal</a:t>
            </a:r>
            <a:r>
              <a:rPr lang="en-GB" sz="3100" dirty="0" smtClean="0"/>
              <a:t> </a:t>
            </a:r>
            <a:r>
              <a:rPr lang="en-GB" sz="3100" dirty="0" err="1" smtClean="0"/>
              <a:t>verschillende</a:t>
            </a:r>
            <a:r>
              <a:rPr lang="en-GB" sz="3100" dirty="0" smtClean="0"/>
              <a:t> </a:t>
            </a:r>
            <a:r>
              <a:rPr lang="en-GB" sz="3100" dirty="0" err="1" smtClean="0"/>
              <a:t>waarden</a:t>
            </a:r>
            <a:r>
              <a:rPr lang="en-GB" sz="3100" dirty="0" smtClean="0"/>
              <a:t> </a:t>
            </a:r>
            <a:r>
              <a:rPr lang="en-GB" sz="3100" dirty="0" err="1" smtClean="0"/>
              <a:t>gelezen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338848" y="5926061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Amount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09167" y="1450802"/>
            <a:ext cx="461665" cy="41044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dirty="0" smtClean="0"/>
              <a:t>Lees thread ID</a:t>
            </a:r>
            <a:endParaRPr lang="en-GB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811" b="17280"/>
          <a:stretch/>
        </p:blipFill>
        <p:spPr>
          <a:xfrm>
            <a:off x="1187624" y="1340768"/>
            <a:ext cx="6408712" cy="4480248"/>
          </a:xfrm>
        </p:spPr>
      </p:pic>
    </p:spTree>
    <p:extLst>
      <p:ext uri="{BB962C8B-B14F-4D97-AF65-F5344CB8AC3E}">
        <p14:creationId xmlns:p14="http://schemas.microsoft.com/office/powerpoint/2010/main" val="25012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Consistency: </a:t>
            </a:r>
            <a:r>
              <a:rPr lang="en-GB" dirty="0" err="1" smtClean="0"/>
              <a:t>HBase</a:t>
            </a:r>
            <a:r>
              <a:rPr lang="en-GB" dirty="0"/>
              <a:t> </a:t>
            </a:r>
            <a:r>
              <a:rPr lang="en-GB" dirty="0" smtClean="0"/>
              <a:t>– Reader 0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984" y="248586"/>
            <a:ext cx="8766496" cy="6420774"/>
          </a:xfrm>
        </p:spPr>
      </p:pic>
    </p:spTree>
    <p:extLst>
      <p:ext uri="{BB962C8B-B14F-4D97-AF65-F5344CB8AC3E}">
        <p14:creationId xmlns:p14="http://schemas.microsoft.com/office/powerpoint/2010/main" val="369762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Consistency: </a:t>
            </a:r>
            <a:r>
              <a:rPr lang="en-GB" dirty="0" err="1" smtClean="0"/>
              <a:t>HBase</a:t>
            </a:r>
            <a:r>
              <a:rPr lang="en-GB" dirty="0"/>
              <a:t> </a:t>
            </a:r>
            <a:r>
              <a:rPr lang="en-GB" dirty="0" smtClean="0"/>
              <a:t>– Reader 0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984" y="248586"/>
            <a:ext cx="8766496" cy="6420774"/>
          </a:xfrm>
        </p:spPr>
      </p:pic>
      <p:sp>
        <p:nvSpPr>
          <p:cNvPr id="4" name="Rounded Rectangle 3"/>
          <p:cNvSpPr/>
          <p:nvPr/>
        </p:nvSpPr>
        <p:spPr>
          <a:xfrm>
            <a:off x="3237505" y="2868986"/>
            <a:ext cx="2808312" cy="3368325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1403648" y="4077072"/>
            <a:ext cx="1254450" cy="1826881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607" t="61195" r="70429" b="12255"/>
          <a:stretch/>
        </p:blipFill>
        <p:spPr>
          <a:xfrm>
            <a:off x="3473464" y="2868987"/>
            <a:ext cx="2409921" cy="335612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237505" y="247843"/>
            <a:ext cx="2808312" cy="2317062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607" t="24891" r="70429" b="55171"/>
          <a:stretch/>
        </p:blipFill>
        <p:spPr>
          <a:xfrm>
            <a:off x="3524075" y="197165"/>
            <a:ext cx="2409921" cy="252028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403648" y="1632092"/>
            <a:ext cx="1254450" cy="1826881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2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Consistency: </a:t>
            </a:r>
            <a:r>
              <a:rPr lang="en-GB" dirty="0" err="1"/>
              <a:t>HBase</a:t>
            </a:r>
            <a:r>
              <a:rPr lang="en-GB" dirty="0"/>
              <a:t> – Reader </a:t>
            </a:r>
            <a:r>
              <a:rPr lang="en-GB" dirty="0" smtClean="0"/>
              <a:t>1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812" b="4273"/>
          <a:stretch/>
        </p:blipFill>
        <p:spPr>
          <a:xfrm>
            <a:off x="251520" y="1080000"/>
            <a:ext cx="8537270" cy="5184576"/>
          </a:xfrm>
        </p:spPr>
      </p:pic>
    </p:spTree>
    <p:extLst>
      <p:ext uri="{BB962C8B-B14F-4D97-AF65-F5344CB8AC3E}">
        <p14:creationId xmlns:p14="http://schemas.microsoft.com/office/powerpoint/2010/main" val="355879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Consistency: </a:t>
            </a:r>
            <a:r>
              <a:rPr lang="en-GB" dirty="0" err="1"/>
              <a:t>HBase</a:t>
            </a:r>
            <a:r>
              <a:rPr lang="en-GB" dirty="0"/>
              <a:t> – Reader </a:t>
            </a:r>
            <a:r>
              <a:rPr lang="en-GB" dirty="0" smtClean="0"/>
              <a:t>1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812" b="4273"/>
          <a:stretch/>
        </p:blipFill>
        <p:spPr>
          <a:xfrm>
            <a:off x="251520" y="1080000"/>
            <a:ext cx="8537270" cy="5184576"/>
          </a:xfrm>
        </p:spPr>
      </p:pic>
      <p:sp>
        <p:nvSpPr>
          <p:cNvPr id="6" name="Rounded Rectangle 5"/>
          <p:cNvSpPr/>
          <p:nvPr/>
        </p:nvSpPr>
        <p:spPr>
          <a:xfrm>
            <a:off x="3237505" y="1223433"/>
            <a:ext cx="2808312" cy="468052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Content Placeholder 7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086" t="53118" r="67105" b="11183"/>
          <a:stretch/>
        </p:blipFill>
        <p:spPr>
          <a:xfrm>
            <a:off x="3672502" y="1322605"/>
            <a:ext cx="2068996" cy="458134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897845" y="3429000"/>
            <a:ext cx="1254450" cy="2474953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23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0000"/>
            <a:ext cx="8856984" cy="900000"/>
          </a:xfrm>
        </p:spPr>
        <p:txBody>
          <a:bodyPr>
            <a:normAutofit fontScale="90000"/>
          </a:bodyPr>
          <a:lstStyle/>
          <a:p>
            <a:r>
              <a:rPr lang="nl-BE" dirty="0" smtClean="0"/>
              <a:t>Huidige situatie voor gedistribueerde databases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Ingewikkeld installatie en uitrol van databases</a:t>
            </a:r>
          </a:p>
          <a:p>
            <a:pPr lvl="1"/>
            <a:r>
              <a:rPr lang="nl-BE" dirty="0"/>
              <a:t>K</a:t>
            </a:r>
            <a:r>
              <a:rPr lang="nl-BE" dirty="0" smtClean="0"/>
              <a:t>ennis van de installatie van het systeem</a:t>
            </a:r>
          </a:p>
          <a:p>
            <a:pPr lvl="1"/>
            <a:r>
              <a:rPr lang="nl-BE" dirty="0" smtClean="0"/>
              <a:t>Repetitieve stappen op verschillende noden</a:t>
            </a:r>
          </a:p>
          <a:p>
            <a:pPr lvl="1"/>
            <a:r>
              <a:rPr lang="nl-BE" dirty="0" smtClean="0"/>
              <a:t>Nauwe koppeling in configuratie</a:t>
            </a:r>
          </a:p>
          <a:p>
            <a:r>
              <a:rPr lang="nl-BE" dirty="0" smtClean="0"/>
              <a:t>Veel soorten gedistribueerde databases</a:t>
            </a:r>
          </a:p>
          <a:p>
            <a:pPr lvl="1"/>
            <a:r>
              <a:rPr lang="nl-BE" dirty="0" smtClean="0"/>
              <a:t>Vergelijken op basis van </a:t>
            </a:r>
            <a:r>
              <a:rPr lang="nl-BE" dirty="0" err="1" smtClean="0"/>
              <a:t>performantie</a:t>
            </a:r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8844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812" b="4273"/>
          <a:stretch/>
        </p:blipFill>
        <p:spPr>
          <a:xfrm>
            <a:off x="251520" y="1080000"/>
            <a:ext cx="8537270" cy="518457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Consistency: </a:t>
            </a:r>
            <a:r>
              <a:rPr lang="en-GB" dirty="0" err="1"/>
              <a:t>HBase</a:t>
            </a:r>
            <a:r>
              <a:rPr lang="en-GB" dirty="0"/>
              <a:t> – Reader </a:t>
            </a:r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899592" y="2525864"/>
            <a:ext cx="2808312" cy="3927471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918989" y="1196753"/>
            <a:ext cx="2808312" cy="864096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3892930" y="2924945"/>
            <a:ext cx="1254450" cy="1872208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3016" t="42754" r="43489" b="28211"/>
          <a:stretch/>
        </p:blipFill>
        <p:spPr>
          <a:xfrm>
            <a:off x="1096219" y="2525865"/>
            <a:ext cx="2376264" cy="3744416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3904531" y="1340769"/>
            <a:ext cx="1254450" cy="360039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Content Placeholder 7"/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2159732" y="1084243"/>
            <a:ext cx="648072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Consistency: </a:t>
            </a:r>
            <a:r>
              <a:rPr lang="en-GB" dirty="0" err="1" smtClean="0"/>
              <a:t>MongoDB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992791"/>
              </p:ext>
            </p:extLst>
          </p:nvPr>
        </p:nvGraphicFramePr>
        <p:xfrm>
          <a:off x="112440" y="1390452"/>
          <a:ext cx="8996064" cy="4132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80"/>
                <a:gridCol w="933952"/>
                <a:gridCol w="1012341"/>
                <a:gridCol w="1935480"/>
                <a:gridCol w="1311593"/>
                <a:gridCol w="2146618"/>
              </a:tblGrid>
              <a:tr h="454372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u="none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nearest</a:t>
                      </a:r>
                      <a:endParaRPr lang="en-GB" sz="1600" b="1" u="none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u="none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primary </a:t>
                      </a:r>
                      <a:endParaRPr lang="en-GB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u="none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primarypreferred</a:t>
                      </a:r>
                      <a:r>
                        <a:rPr lang="en-US" sz="1600" b="1" u="none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u="none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secondary </a:t>
                      </a:r>
                      <a:endParaRPr lang="en-GB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u="none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secondarypreferred</a:t>
                      </a:r>
                      <a:endParaRPr lang="en-GB" sz="1600" u="none" dirty="0"/>
                    </a:p>
                  </a:txBody>
                  <a:tcPr/>
                </a:tc>
              </a:tr>
              <a:tr h="61294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1294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1294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Safe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1294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Fsync_safe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1294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Replicas_safe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1294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Majority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835696" y="1916832"/>
            <a:ext cx="7128792" cy="3456384"/>
          </a:xfrm>
          <a:prstGeom prst="roundRect">
            <a:avLst/>
          </a:prstGeom>
          <a:solidFill>
            <a:srgbClr val="116E8A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700" b="1" dirty="0" smtClean="0"/>
              <a:t>?</a:t>
            </a:r>
            <a:endParaRPr lang="en-GB" sz="28700" b="1" dirty="0"/>
          </a:p>
        </p:txBody>
      </p:sp>
    </p:spTree>
    <p:extLst>
      <p:ext uri="{BB962C8B-B14F-4D97-AF65-F5344CB8AC3E}">
        <p14:creationId xmlns:p14="http://schemas.microsoft.com/office/powerpoint/2010/main" val="91036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Consistency: </a:t>
            </a:r>
            <a:r>
              <a:rPr lang="en-GB" dirty="0" err="1" smtClean="0"/>
              <a:t>MongoDB</a:t>
            </a:r>
            <a:r>
              <a:rPr lang="en-GB" dirty="0" smtClean="0"/>
              <a:t>: </a:t>
            </a:r>
            <a:r>
              <a:rPr lang="en-GB" dirty="0" err="1" smtClean="0"/>
              <a:t>Idee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111428"/>
              </p:ext>
            </p:extLst>
          </p:nvPr>
        </p:nvGraphicFramePr>
        <p:xfrm>
          <a:off x="112440" y="1390452"/>
          <a:ext cx="8996064" cy="4132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80"/>
                <a:gridCol w="933952"/>
                <a:gridCol w="1012341"/>
                <a:gridCol w="1935480"/>
                <a:gridCol w="1311593"/>
                <a:gridCol w="2146618"/>
              </a:tblGrid>
              <a:tr h="454372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u="none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nearest</a:t>
                      </a:r>
                      <a:endParaRPr lang="en-GB" sz="1600" b="1" u="none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u="none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primary </a:t>
                      </a:r>
                      <a:endParaRPr lang="en-GB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u="none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primarypreferred</a:t>
                      </a:r>
                      <a:r>
                        <a:rPr lang="en-US" sz="1600" b="1" u="none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u="none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secondary </a:t>
                      </a:r>
                      <a:endParaRPr lang="en-GB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u="none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secondarypreferred</a:t>
                      </a:r>
                      <a:endParaRPr lang="en-GB" sz="1600" u="none" dirty="0"/>
                    </a:p>
                  </a:txBody>
                  <a:tcPr/>
                </a:tc>
              </a:tr>
              <a:tr h="61294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61294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61294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Safe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61294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Fsync_safe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61294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Replicas_safe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61294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Majority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07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Problemen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13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Huidige</a:t>
            </a:r>
            <a:r>
              <a:rPr lang="en-GB" dirty="0" smtClean="0"/>
              <a:t> </a:t>
            </a:r>
            <a:r>
              <a:rPr lang="en-GB" dirty="0" err="1" smtClean="0"/>
              <a:t>problemen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Evenwaardige</a:t>
            </a:r>
            <a:r>
              <a:rPr lang="en-GB" dirty="0" smtClean="0"/>
              <a:t> </a:t>
            </a:r>
            <a:r>
              <a:rPr lang="en-GB" dirty="0" err="1" smtClean="0"/>
              <a:t>testen</a:t>
            </a:r>
            <a:r>
              <a:rPr lang="en-GB" dirty="0" smtClean="0"/>
              <a:t> </a:t>
            </a:r>
            <a:r>
              <a:rPr lang="en-GB" dirty="0" err="1" smtClean="0"/>
              <a:t>tussen</a:t>
            </a:r>
            <a:r>
              <a:rPr lang="en-GB" dirty="0" smtClean="0"/>
              <a:t> databases</a:t>
            </a:r>
          </a:p>
          <a:p>
            <a:r>
              <a:rPr lang="en-GB" dirty="0" err="1" smtClean="0"/>
              <a:t>MongoDB</a:t>
            </a:r>
            <a:r>
              <a:rPr lang="en-GB" dirty="0" smtClean="0"/>
              <a:t> </a:t>
            </a:r>
            <a:r>
              <a:rPr lang="en-GB" dirty="0" err="1" smtClean="0"/>
              <a:t>stabiele</a:t>
            </a:r>
            <a:r>
              <a:rPr lang="en-GB" dirty="0" smtClean="0"/>
              <a:t> throughput</a:t>
            </a:r>
            <a:endParaRPr lang="en-GB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8364854"/>
              </p:ext>
            </p:extLst>
          </p:nvPr>
        </p:nvGraphicFramePr>
        <p:xfrm>
          <a:off x="540000" y="2492896"/>
          <a:ext cx="7848424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71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Overwonnen</a:t>
            </a:r>
            <a:r>
              <a:rPr lang="en-US" dirty="0" smtClean="0"/>
              <a:t> en </a:t>
            </a:r>
            <a:r>
              <a:rPr lang="en-US" dirty="0" err="1" smtClean="0"/>
              <a:t>huidige</a:t>
            </a:r>
            <a:r>
              <a:rPr lang="en-US" dirty="0" smtClean="0"/>
              <a:t> </a:t>
            </a:r>
            <a:r>
              <a:rPr lang="en-US" dirty="0" err="1" smtClean="0"/>
              <a:t>problemen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Gebrekkige</a:t>
            </a:r>
            <a:r>
              <a:rPr lang="en-US" dirty="0" smtClean="0"/>
              <a:t> </a:t>
            </a:r>
            <a:r>
              <a:rPr lang="en-US" dirty="0" err="1" smtClean="0"/>
              <a:t>documentatie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verschillende</a:t>
            </a:r>
            <a:r>
              <a:rPr lang="en-US" dirty="0" smtClean="0"/>
              <a:t> </a:t>
            </a:r>
            <a:r>
              <a:rPr lang="en-US" dirty="0" err="1" smtClean="0"/>
              <a:t>systemen</a:t>
            </a:r>
            <a:endParaRPr lang="en-US" dirty="0" smtClean="0"/>
          </a:p>
          <a:p>
            <a:pPr lvl="1"/>
            <a:r>
              <a:rPr lang="en-US" dirty="0" err="1" smtClean="0"/>
              <a:t>O.a</a:t>
            </a:r>
            <a:r>
              <a:rPr lang="en-US" dirty="0" smtClean="0"/>
              <a:t>. </a:t>
            </a:r>
            <a:r>
              <a:rPr lang="en-US" dirty="0" err="1" smtClean="0"/>
              <a:t>Hbase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opzetten</a:t>
            </a:r>
            <a:r>
              <a:rPr lang="en-US" dirty="0" smtClean="0"/>
              <a:t> name- en </a:t>
            </a:r>
            <a:r>
              <a:rPr lang="en-US" dirty="0" err="1" smtClean="0"/>
              <a:t>datanode</a:t>
            </a:r>
            <a:endParaRPr lang="en-US" dirty="0" smtClean="0"/>
          </a:p>
          <a:p>
            <a:r>
              <a:rPr lang="en-US" dirty="0" err="1" smtClean="0"/>
              <a:t>Bepaalde</a:t>
            </a:r>
            <a:r>
              <a:rPr lang="en-US" dirty="0" smtClean="0"/>
              <a:t> databases </a:t>
            </a:r>
            <a:r>
              <a:rPr lang="en-US" dirty="0" err="1" smtClean="0"/>
              <a:t>enkel</a:t>
            </a:r>
            <a:r>
              <a:rPr lang="en-US" dirty="0" smtClean="0"/>
              <a:t> via shell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configureren</a:t>
            </a:r>
            <a:endParaRPr lang="en-US" dirty="0" smtClean="0"/>
          </a:p>
          <a:p>
            <a:pPr lvl="1"/>
            <a:r>
              <a:rPr lang="en-US" dirty="0" err="1" smtClean="0"/>
              <a:t>O.a</a:t>
            </a:r>
            <a:r>
              <a:rPr lang="en-US" dirty="0" smtClean="0"/>
              <a:t>. </a:t>
            </a:r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smtClean="0"/>
              <a:t>IMP</a:t>
            </a:r>
          </a:p>
          <a:p>
            <a:pPr lvl="1"/>
            <a:r>
              <a:rPr lang="en-US" dirty="0" err="1" smtClean="0"/>
              <a:t>Geen</a:t>
            </a:r>
            <a:r>
              <a:rPr lang="en-US" dirty="0" smtClean="0"/>
              <a:t> ‘requires’ en ‘provides’ </a:t>
            </a:r>
            <a:r>
              <a:rPr lang="en-US" dirty="0" err="1" smtClean="0"/>
              <a:t>tussen</a:t>
            </a:r>
            <a:r>
              <a:rPr lang="en-US" dirty="0" smtClean="0"/>
              <a:t> </a:t>
            </a:r>
            <a:r>
              <a:rPr lang="en-US" dirty="0" err="1" smtClean="0"/>
              <a:t>verschillende</a:t>
            </a:r>
            <a:r>
              <a:rPr lang="en-US" dirty="0" smtClean="0"/>
              <a:t> nodes</a:t>
            </a:r>
          </a:p>
          <a:p>
            <a:pPr lvl="1"/>
            <a:r>
              <a:rPr lang="en-US" dirty="0" err="1" smtClean="0"/>
              <a:t>Geen</a:t>
            </a:r>
            <a:r>
              <a:rPr lang="en-US" dirty="0" smtClean="0"/>
              <a:t> service </a:t>
            </a:r>
            <a:r>
              <a:rPr lang="en-US" dirty="0" err="1" smtClean="0"/>
              <a:t>init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047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Toekomstige</a:t>
            </a:r>
            <a:r>
              <a:rPr lang="en-US" dirty="0" smtClean="0"/>
              <a:t> </a:t>
            </a:r>
            <a:r>
              <a:rPr lang="en-US" dirty="0" err="1" smtClean="0"/>
              <a:t>problemen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Beschikbaarheid</a:t>
            </a:r>
            <a:r>
              <a:rPr lang="en-US" dirty="0" smtClean="0"/>
              <a:t> van de </a:t>
            </a:r>
            <a:r>
              <a:rPr lang="en-US" dirty="0" err="1" smtClean="0"/>
              <a:t>systemen</a:t>
            </a:r>
            <a:endParaRPr lang="en-US" dirty="0" smtClean="0"/>
          </a:p>
          <a:p>
            <a:pPr lvl="1"/>
            <a:r>
              <a:rPr lang="en-US" dirty="0" err="1" smtClean="0"/>
              <a:t>Testen</a:t>
            </a:r>
            <a:r>
              <a:rPr lang="en-US" dirty="0" smtClean="0"/>
              <a:t> </a:t>
            </a:r>
            <a:r>
              <a:rPr lang="en-US" dirty="0" err="1" smtClean="0"/>
              <a:t>moeten</a:t>
            </a:r>
            <a:r>
              <a:rPr lang="en-US" dirty="0" smtClean="0"/>
              <a:t> </a:t>
            </a:r>
            <a:r>
              <a:rPr lang="en-US" dirty="0" err="1" smtClean="0"/>
              <a:t>verschillen</a:t>
            </a:r>
            <a:r>
              <a:rPr lang="en-US" dirty="0" smtClean="0"/>
              <a:t> </a:t>
            </a:r>
            <a:r>
              <a:rPr lang="en-US" dirty="0" err="1" smtClean="0"/>
              <a:t>duidelijk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endParaRPr lang="en-US" dirty="0" smtClean="0"/>
          </a:p>
          <a:p>
            <a:pPr lvl="1"/>
            <a:r>
              <a:rPr lang="en-US" dirty="0" err="1" smtClean="0"/>
              <a:t>Resultaat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quantitatief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endParaRPr lang="en-US" dirty="0" smtClean="0"/>
          </a:p>
          <a:p>
            <a:pPr lvl="1"/>
            <a:r>
              <a:rPr lang="en-US" dirty="0" err="1" smtClean="0"/>
              <a:t>Resultaat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herhaalbaar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endParaRPr lang="en-US" dirty="0"/>
          </a:p>
          <a:p>
            <a:pPr marL="359637" lvl="1" indent="0">
              <a:buNone/>
            </a:pPr>
            <a:r>
              <a:rPr lang="en-US" dirty="0"/>
              <a:t>→</a:t>
            </a:r>
            <a:r>
              <a:rPr lang="en-US" dirty="0" smtClean="0"/>
              <a:t> </a:t>
            </a:r>
            <a:r>
              <a:rPr lang="en-US" dirty="0" err="1" smtClean="0"/>
              <a:t>Ik</a:t>
            </a:r>
            <a:r>
              <a:rPr lang="en-US" dirty="0" smtClean="0"/>
              <a:t> </a:t>
            </a:r>
            <a:r>
              <a:rPr lang="en-US" dirty="0" err="1" smtClean="0"/>
              <a:t>verwacht</a:t>
            </a:r>
            <a:r>
              <a:rPr lang="en-US" dirty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eenvoudig</a:t>
            </a:r>
            <a:r>
              <a:rPr lang="en-US" dirty="0" smtClean="0"/>
              <a:t> 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114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Conclusie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15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Conclusie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Met </a:t>
            </a:r>
            <a:r>
              <a:rPr lang="en-GB" dirty="0" err="1" smtClean="0"/>
              <a:t>behulp</a:t>
            </a:r>
            <a:r>
              <a:rPr lang="en-GB" dirty="0" smtClean="0"/>
              <a:t> van IMP </a:t>
            </a:r>
            <a:r>
              <a:rPr lang="en-GB" dirty="0" err="1" smtClean="0"/>
              <a:t>vereenvoudiging</a:t>
            </a:r>
            <a:r>
              <a:rPr lang="en-GB" dirty="0" smtClean="0"/>
              <a:t> in </a:t>
            </a:r>
            <a:r>
              <a:rPr lang="en-GB" dirty="0" err="1" smtClean="0"/>
              <a:t>uitrol</a:t>
            </a:r>
            <a:r>
              <a:rPr lang="en-GB" dirty="0" smtClean="0"/>
              <a:t> </a:t>
            </a:r>
            <a:r>
              <a:rPr lang="en-GB" dirty="0" err="1" smtClean="0"/>
              <a:t>mogelijk</a:t>
            </a:r>
            <a:endParaRPr lang="en-GB" dirty="0" smtClean="0"/>
          </a:p>
          <a:p>
            <a:r>
              <a:rPr lang="en-GB" dirty="0" err="1" smtClean="0"/>
              <a:t>Hoge</a:t>
            </a:r>
            <a:r>
              <a:rPr lang="en-GB" dirty="0" smtClean="0"/>
              <a:t> </a:t>
            </a:r>
            <a:r>
              <a:rPr lang="en-GB" dirty="0" err="1" smtClean="0"/>
              <a:t>beschikbaarheid</a:t>
            </a:r>
            <a:r>
              <a:rPr lang="en-GB" dirty="0"/>
              <a:t> </a:t>
            </a:r>
            <a:r>
              <a:rPr lang="en-GB" dirty="0" err="1" smtClean="0"/>
              <a:t>onder</a:t>
            </a:r>
            <a:r>
              <a:rPr lang="en-GB" dirty="0" smtClean="0"/>
              <a:t> </a:t>
            </a:r>
            <a:r>
              <a:rPr lang="en-GB" dirty="0" err="1" smtClean="0"/>
              <a:t>lage</a:t>
            </a:r>
            <a:r>
              <a:rPr lang="en-GB" dirty="0" smtClean="0"/>
              <a:t> load: </a:t>
            </a:r>
          </a:p>
          <a:p>
            <a:pPr lvl="1"/>
            <a:r>
              <a:rPr lang="en-GB" dirty="0" err="1" smtClean="0"/>
              <a:t>Overgangssituatie</a:t>
            </a:r>
            <a:r>
              <a:rPr lang="en-GB" dirty="0" smtClean="0"/>
              <a:t>: </a:t>
            </a:r>
            <a:r>
              <a:rPr lang="en-GB" dirty="0" err="1" smtClean="0"/>
              <a:t>tijdelijk</a:t>
            </a:r>
            <a:r>
              <a:rPr lang="en-GB" dirty="0" smtClean="0"/>
              <a:t> </a:t>
            </a:r>
            <a:r>
              <a:rPr lang="en-GB" dirty="0" err="1" smtClean="0"/>
              <a:t>hogere</a:t>
            </a:r>
            <a:r>
              <a:rPr lang="en-GB" dirty="0" smtClean="0"/>
              <a:t> latency</a:t>
            </a:r>
          </a:p>
          <a:p>
            <a:pPr lvl="1"/>
            <a:r>
              <a:rPr lang="en-GB" dirty="0" err="1" smtClean="0"/>
              <a:t>HBase</a:t>
            </a:r>
            <a:r>
              <a:rPr lang="en-GB" dirty="0" smtClean="0"/>
              <a:t>: </a:t>
            </a:r>
            <a:r>
              <a:rPr lang="en-GB" dirty="0" err="1" smtClean="0"/>
              <a:t>zelfde</a:t>
            </a:r>
            <a:r>
              <a:rPr lang="en-GB" dirty="0" smtClean="0"/>
              <a:t> latency, </a:t>
            </a:r>
            <a:r>
              <a:rPr lang="en-GB" dirty="0" err="1" smtClean="0"/>
              <a:t>PostgreSQL</a:t>
            </a:r>
            <a:r>
              <a:rPr lang="en-GB" dirty="0" smtClean="0"/>
              <a:t>: </a:t>
            </a:r>
            <a:r>
              <a:rPr lang="en-GB" dirty="0" err="1" smtClean="0"/>
              <a:t>lagere</a:t>
            </a:r>
            <a:r>
              <a:rPr lang="en-GB" dirty="0" smtClean="0"/>
              <a:t> latency</a:t>
            </a:r>
          </a:p>
          <a:p>
            <a:r>
              <a:rPr lang="en-GB" dirty="0" smtClean="0"/>
              <a:t>Consistency</a:t>
            </a:r>
          </a:p>
          <a:p>
            <a:pPr lvl="1"/>
            <a:r>
              <a:rPr lang="en-GB" dirty="0" err="1" smtClean="0"/>
              <a:t>HBase</a:t>
            </a:r>
            <a:r>
              <a:rPr lang="en-GB" dirty="0" smtClean="0"/>
              <a:t>: </a:t>
            </a:r>
            <a:r>
              <a:rPr lang="en-GB" dirty="0" err="1" smtClean="0"/>
              <a:t>Stricte</a:t>
            </a:r>
            <a:r>
              <a:rPr lang="en-GB" dirty="0" smtClean="0"/>
              <a:t> </a:t>
            </a:r>
            <a:r>
              <a:rPr lang="en-GB" dirty="0" err="1" smtClean="0"/>
              <a:t>consistentie</a:t>
            </a:r>
            <a:r>
              <a:rPr lang="en-GB" dirty="0" smtClean="0"/>
              <a:t>: </a:t>
            </a:r>
            <a:r>
              <a:rPr lang="en-GB" dirty="0" err="1" smtClean="0"/>
              <a:t>afgedwongen</a:t>
            </a:r>
            <a:r>
              <a:rPr lang="en-GB" dirty="0" smtClean="0"/>
              <a:t> door queries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laten</a:t>
            </a:r>
            <a:r>
              <a:rPr lang="en-GB" dirty="0" smtClean="0"/>
              <a:t> </a:t>
            </a:r>
            <a:r>
              <a:rPr lang="en-GB" dirty="0" err="1" smtClean="0"/>
              <a:t>wachten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781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Vragen?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62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Doelstelling 1: Vereenvoudiging uitrol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Op basis van IMP</a:t>
            </a:r>
            <a:endParaRPr lang="en-GB" dirty="0" smtClean="0"/>
          </a:p>
          <a:p>
            <a:pPr lvl="1"/>
            <a:r>
              <a:rPr lang="nl-BE" dirty="0" smtClean="0"/>
              <a:t>Set-up uitschrijven in IMP</a:t>
            </a:r>
          </a:p>
          <a:p>
            <a:pPr lvl="1"/>
            <a:r>
              <a:rPr lang="nl-BE" dirty="0" smtClean="0"/>
              <a:t>Installatie en configuratie d.m.v.. IMP</a:t>
            </a:r>
          </a:p>
          <a:p>
            <a:r>
              <a:rPr lang="nl-BE" dirty="0" smtClean="0"/>
              <a:t>Voordelen</a:t>
            </a:r>
          </a:p>
          <a:p>
            <a:pPr lvl="1"/>
            <a:r>
              <a:rPr lang="nl-BE" dirty="0" smtClean="0"/>
              <a:t>Minder kennis nodig van installatie</a:t>
            </a:r>
          </a:p>
          <a:p>
            <a:pPr lvl="2"/>
            <a:r>
              <a:rPr lang="nl-BE" dirty="0" smtClean="0"/>
              <a:t>‘Black box’ principe</a:t>
            </a:r>
          </a:p>
          <a:p>
            <a:pPr lvl="1"/>
            <a:r>
              <a:rPr lang="nl-BE" dirty="0" smtClean="0"/>
              <a:t>Repetitieve stappen in IMP</a:t>
            </a:r>
          </a:p>
          <a:p>
            <a:pPr lvl="1"/>
            <a:r>
              <a:rPr lang="nl-BE" dirty="0" smtClean="0"/>
              <a:t>Koppeling afgehandeld in IMP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6399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000" dirty="0" smtClean="0"/>
              <a:t>Beschikbaarheid gedistribueerd gedeelde data</a:t>
            </a:r>
            <a:r>
              <a:rPr lang="en-US" sz="3200" baseline="30000" dirty="0" smtClean="0"/>
              <a:t>1</a:t>
            </a:r>
            <a:endParaRPr lang="en-GB" sz="3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 </a:t>
            </a:r>
          </a:p>
          <a:p>
            <a:pPr lvl="1"/>
            <a:r>
              <a:rPr lang="en-US" b="1" dirty="0" smtClean="0"/>
              <a:t>C</a:t>
            </a:r>
            <a:r>
              <a:rPr lang="en-US" dirty="0" smtClean="0"/>
              <a:t>onsistency: </a:t>
            </a:r>
            <a:r>
              <a:rPr lang="en-US" dirty="0" err="1" smtClean="0"/>
              <a:t>Elke</a:t>
            </a:r>
            <a:r>
              <a:rPr lang="en-US" dirty="0" smtClean="0"/>
              <a:t> </a:t>
            </a:r>
            <a:r>
              <a:rPr lang="en-US" dirty="0" err="1" smtClean="0"/>
              <a:t>lezer</a:t>
            </a:r>
            <a:r>
              <a:rPr lang="en-US" dirty="0" smtClean="0"/>
              <a:t> </a:t>
            </a:r>
            <a:r>
              <a:rPr lang="en-US" dirty="0" err="1" smtClean="0"/>
              <a:t>ziet</a:t>
            </a:r>
            <a:r>
              <a:rPr lang="en-US" dirty="0" smtClean="0"/>
              <a:t> </a:t>
            </a:r>
            <a:r>
              <a:rPr lang="en-US" dirty="0" err="1" smtClean="0"/>
              <a:t>dezelfde</a:t>
            </a:r>
            <a:r>
              <a:rPr lang="en-US" dirty="0" smtClean="0"/>
              <a:t> data </a:t>
            </a:r>
            <a:r>
              <a:rPr lang="en-US" dirty="0" err="1" smtClean="0"/>
              <a:t>na</a:t>
            </a:r>
            <a:r>
              <a:rPr lang="en-US" dirty="0" smtClean="0"/>
              <a:t> update</a:t>
            </a:r>
            <a:endParaRPr lang="en-US" b="1" dirty="0" smtClean="0"/>
          </a:p>
          <a:p>
            <a:pPr lvl="1"/>
            <a:r>
              <a:rPr lang="en-US" dirty="0" smtClean="0"/>
              <a:t>(High) </a:t>
            </a:r>
            <a:r>
              <a:rPr lang="en-US" b="1" dirty="0" smtClean="0"/>
              <a:t>A</a:t>
            </a:r>
            <a:r>
              <a:rPr lang="en-US" dirty="0" smtClean="0"/>
              <a:t>vailability: </a:t>
            </a:r>
            <a:r>
              <a:rPr lang="en-US" dirty="0" err="1" smtClean="0"/>
              <a:t>Lezen</a:t>
            </a:r>
            <a:r>
              <a:rPr lang="en-US" dirty="0" smtClean="0"/>
              <a:t> en </a:t>
            </a:r>
            <a:r>
              <a:rPr lang="en-US" dirty="0" err="1" smtClean="0"/>
              <a:t>schrijven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bepaalde</a:t>
            </a:r>
            <a:r>
              <a:rPr lang="en-US" dirty="0" smtClean="0"/>
              <a:t> nodes </a:t>
            </a:r>
            <a:r>
              <a:rPr lang="en-US" dirty="0" err="1" smtClean="0"/>
              <a:t>niet</a:t>
            </a:r>
            <a:r>
              <a:rPr lang="en-US" dirty="0" smtClean="0"/>
              <a:t> online </a:t>
            </a:r>
            <a:r>
              <a:rPr lang="en-US" dirty="0" err="1" smtClean="0"/>
              <a:t>zijn</a:t>
            </a:r>
            <a:endParaRPr lang="en-US" b="1" dirty="0" smtClean="0"/>
          </a:p>
          <a:p>
            <a:pPr lvl="1"/>
            <a:r>
              <a:rPr lang="en-US" b="1" dirty="0" smtClean="0"/>
              <a:t>P</a:t>
            </a:r>
            <a:r>
              <a:rPr lang="en-US" dirty="0" smtClean="0"/>
              <a:t>artition tolerance: 2 of </a:t>
            </a:r>
            <a:r>
              <a:rPr lang="en-US" dirty="0" err="1" smtClean="0"/>
              <a:t>meer</a:t>
            </a:r>
            <a:r>
              <a:rPr lang="en-US" dirty="0" smtClean="0"/>
              <a:t> </a:t>
            </a:r>
            <a:r>
              <a:rPr lang="en-US" dirty="0" err="1" smtClean="0"/>
              <a:t>groepen</a:t>
            </a:r>
            <a:r>
              <a:rPr lang="en-US" dirty="0" smtClean="0"/>
              <a:t> van nodes </a:t>
            </a:r>
            <a:r>
              <a:rPr lang="en-US" dirty="0" err="1" smtClean="0"/>
              <a:t>zonder</a:t>
            </a:r>
            <a:r>
              <a:rPr lang="en-US" dirty="0" smtClean="0"/>
              <a:t> </a:t>
            </a:r>
            <a:r>
              <a:rPr lang="en-US" dirty="0" err="1" smtClean="0"/>
              <a:t>communicatie</a:t>
            </a:r>
            <a:endParaRPr lang="en-US" dirty="0" smtClean="0"/>
          </a:p>
          <a:p>
            <a:r>
              <a:rPr lang="en-US" dirty="0" smtClean="0"/>
              <a:t>E. Brewer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een</a:t>
            </a:r>
            <a:r>
              <a:rPr lang="en-US" dirty="0"/>
              <a:t> </a:t>
            </a:r>
            <a:r>
              <a:rPr lang="en-US" dirty="0" err="1" smtClean="0"/>
              <a:t>gedeeld</a:t>
            </a:r>
            <a:r>
              <a:rPr lang="en-US" dirty="0" smtClean="0"/>
              <a:t> </a:t>
            </a:r>
            <a:r>
              <a:rPr lang="en-US" dirty="0" err="1" smtClean="0"/>
              <a:t>datasysteem</a:t>
            </a:r>
            <a:r>
              <a:rPr lang="en-US" dirty="0" smtClean="0"/>
              <a:t>, </a:t>
            </a:r>
            <a:r>
              <a:rPr lang="en-US" dirty="0" err="1" smtClean="0"/>
              <a:t>enkel</a:t>
            </a:r>
            <a:r>
              <a:rPr lang="en-US" dirty="0" smtClean="0"/>
              <a:t> 2 van de 3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combineren</a:t>
            </a:r>
            <a:endParaRPr lang="en-US" dirty="0" smtClean="0"/>
          </a:p>
          <a:p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553657" y="5665603"/>
            <a:ext cx="7848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i="1" baseline="30000" dirty="0" smtClean="0"/>
              <a:t>1</a:t>
            </a:r>
            <a:r>
              <a:rPr lang="en-GB" sz="1600" dirty="0"/>
              <a:t> </a:t>
            </a:r>
            <a:r>
              <a:rPr lang="en-US" sz="1600" dirty="0"/>
              <a:t>Eric Brewer, "CAP Twelve Years Later: How the "Rules" Have Changed," Computer, vol. 45, no. 2, pp. 23-29, Feb. 2012, </a:t>
            </a:r>
            <a:endParaRPr lang="en-GB" sz="1600" i="1" baseline="30000" dirty="0"/>
          </a:p>
        </p:txBody>
      </p:sp>
    </p:spTree>
    <p:extLst>
      <p:ext uri="{BB962C8B-B14F-4D97-AF65-F5344CB8AC3E}">
        <p14:creationId xmlns:p14="http://schemas.microsoft.com/office/powerpoint/2010/main" val="392449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Doelstelling 2: Vergelijking van databases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Vergelijking verschillende databases</a:t>
            </a:r>
          </a:p>
          <a:p>
            <a:pPr lvl="1"/>
            <a:r>
              <a:rPr lang="nl-BE" dirty="0" err="1" smtClean="0"/>
              <a:t>Availibility</a:t>
            </a:r>
            <a:r>
              <a:rPr lang="nl-BE" dirty="0" smtClean="0"/>
              <a:t>: Status bij </a:t>
            </a:r>
            <a:r>
              <a:rPr lang="nl-BE" dirty="0" err="1" smtClean="0"/>
              <a:t>onbeschikbaarheid</a:t>
            </a:r>
            <a:r>
              <a:rPr lang="nl-BE" dirty="0" smtClean="0"/>
              <a:t> van node</a:t>
            </a:r>
          </a:p>
          <a:p>
            <a:pPr lvl="1"/>
            <a:r>
              <a:rPr lang="nl-BE" dirty="0" err="1" smtClean="0"/>
              <a:t>Consistency</a:t>
            </a:r>
            <a:r>
              <a:rPr lang="nl-BE" dirty="0" smtClean="0"/>
              <a:t>: Wanneer is de data leesbaar?</a:t>
            </a:r>
          </a:p>
          <a:p>
            <a:r>
              <a:rPr lang="nl-BE" dirty="0" smtClean="0"/>
              <a:t>Testsuites voor iedereen beschikbaar</a:t>
            </a:r>
          </a:p>
          <a:p>
            <a:pPr lvl="1"/>
            <a:r>
              <a:rPr lang="nl-BE" dirty="0" smtClean="0"/>
              <a:t>Mogelijkheid tot verificatie</a:t>
            </a:r>
          </a:p>
          <a:p>
            <a:r>
              <a:rPr lang="nl-BE" dirty="0" smtClean="0"/>
              <a:t>Nauwelijks gerelateerde studie</a:t>
            </a:r>
          </a:p>
          <a:p>
            <a:pPr lvl="1"/>
            <a:r>
              <a:rPr lang="en-US" dirty="0" smtClean="0"/>
              <a:t>Methods of quantifying consistency </a:t>
            </a:r>
            <a:r>
              <a:rPr lang="en-US" b="1" dirty="0" smtClean="0"/>
              <a:t>(or lack thereof) </a:t>
            </a:r>
            <a:r>
              <a:rPr lang="en-US" dirty="0" smtClean="0"/>
              <a:t>in eventually consistent storage systems</a:t>
            </a:r>
            <a:br>
              <a:rPr lang="en-US" dirty="0" smtClean="0"/>
            </a:br>
            <a:r>
              <a:rPr lang="pl-PL" sz="1800" dirty="0" smtClean="0"/>
              <a:t>by </a:t>
            </a:r>
            <a:r>
              <a:rPr lang="pl-PL" sz="1800" dirty="0"/>
              <a:t>Wojciech Golab, et. al. | February 18, </a:t>
            </a:r>
            <a:r>
              <a:rPr lang="pl-PL" sz="1800" dirty="0" smtClean="0"/>
              <a:t>2014</a:t>
            </a:r>
            <a:r>
              <a:rPr lang="nl-BE" sz="1800" dirty="0" smtClean="0"/>
              <a:t> | ACM Queue</a:t>
            </a:r>
            <a:r>
              <a:rPr lang="en-US" dirty="0"/>
              <a:t/>
            </a:r>
            <a:br>
              <a:rPr lang="en-US" dirty="0"/>
            </a:br>
            <a:endParaRPr lang="nl-BE" dirty="0" smtClean="0"/>
          </a:p>
          <a:p>
            <a:pPr lvl="1"/>
            <a:endParaRPr lang="nl-BE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474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Selectie</a:t>
            </a:r>
            <a:r>
              <a:rPr lang="en-GB" dirty="0" smtClean="0"/>
              <a:t> van de database </a:t>
            </a:r>
            <a:r>
              <a:rPr lang="en-GB" dirty="0" err="1" smtClean="0"/>
              <a:t>systemen</a:t>
            </a:r>
            <a:r>
              <a:rPr lang="en-GB" dirty="0" smtClean="0"/>
              <a:t> en </a:t>
            </a:r>
            <a:r>
              <a:rPr lang="en-GB" dirty="0" err="1" smtClean="0"/>
              <a:t>configuratie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2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Overzicht</a:t>
            </a:r>
            <a:r>
              <a:rPr lang="en-GB" dirty="0" smtClean="0"/>
              <a:t> van databases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415435"/>
              </p:ext>
            </p:extLst>
          </p:nvPr>
        </p:nvGraphicFramePr>
        <p:xfrm>
          <a:off x="539750" y="1349375"/>
          <a:ext cx="817378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444"/>
                <a:gridCol w="2252980"/>
                <a:gridCol w="2722880"/>
                <a:gridCol w="168148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Key –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Document storage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Column-based storage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Relational </a:t>
                      </a:r>
                      <a:r>
                        <a:rPr lang="en-GB" dirty="0" err="1" smtClean="0"/>
                        <a:t>db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LightCloud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CouchDB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Cassandra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MySQL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Memcache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ElasticSearch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HBase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Pgpool</a:t>
                      </a:r>
                      <a:r>
                        <a:rPr lang="en-GB" baseline="0" dirty="0" smtClean="0"/>
                        <a:t> – II (</a:t>
                      </a:r>
                      <a:r>
                        <a:rPr lang="en-GB" baseline="0" dirty="0" err="1" smtClean="0"/>
                        <a:t>PostgreSQL</a:t>
                      </a:r>
                      <a:r>
                        <a:rPr lang="en-GB" baseline="0" dirty="0" smtClean="0"/>
                        <a:t>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Redis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MongoDB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Riak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Voldemort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540000" y="5013176"/>
            <a:ext cx="8334000" cy="93610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110000"/>
              <a:buFont typeface="Arial" pitchFamily="34" charset="0"/>
              <a:buChar char="•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75000"/>
              <a:buFont typeface="Courier New" pitchFamily="49" charset="0"/>
              <a:buChar char="o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spcAft>
                <a:spcPts val="600"/>
              </a:spcAft>
              <a:buFont typeface="Arial" pitchFamily="34" charset="0"/>
              <a:buChar char="-"/>
              <a:defRPr lang="nl-BE"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 smtClean="0"/>
              <a:t>Selectie op basis van </a:t>
            </a:r>
            <a:r>
              <a:rPr lang="en-US" dirty="0" err="1" smtClean="0"/>
              <a:t>Christof</a:t>
            </a:r>
            <a:r>
              <a:rPr lang="en-US" dirty="0" smtClean="0"/>
              <a:t> </a:t>
            </a:r>
            <a:r>
              <a:rPr lang="en-US" dirty="0" err="1" smtClean="0"/>
              <a:t>Strauch</a:t>
            </a:r>
            <a:r>
              <a:rPr lang="en-US" dirty="0" smtClean="0"/>
              <a:t>,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smtClean="0"/>
              <a:t>Databases</a:t>
            </a:r>
          </a:p>
          <a:p>
            <a:pPr marL="0" indent="0" algn="r">
              <a:buNone/>
            </a:pPr>
            <a:r>
              <a:rPr lang="en-US" dirty="0" smtClean="0">
                <a:hlinkClick r:id="rId2"/>
              </a:rPr>
              <a:t>http://www.christofstrauch.de/nosqldbs.pdf</a:t>
            </a:r>
            <a:r>
              <a:rPr lang="en-US" dirty="0" smtClean="0"/>
              <a:t> </a:t>
            </a:r>
            <a:endParaRPr lang="nl-BE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40000" y="4077072"/>
            <a:ext cx="8334000" cy="93610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110000"/>
              <a:buFont typeface="Arial" pitchFamily="34" charset="0"/>
              <a:buChar char="•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75000"/>
              <a:buFont typeface="Courier New" pitchFamily="49" charset="0"/>
              <a:buChar char="o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spcAft>
                <a:spcPts val="600"/>
              </a:spcAft>
              <a:buFont typeface="Arial" pitchFamily="34" charset="0"/>
              <a:buChar char="-"/>
              <a:defRPr lang="nl-BE"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 smtClean="0"/>
              <a:t>Geen </a:t>
            </a:r>
            <a:r>
              <a:rPr lang="nl-BE" dirty="0" err="1" smtClean="0"/>
              <a:t>Graph</a:t>
            </a:r>
            <a:r>
              <a:rPr lang="nl-BE" dirty="0" smtClean="0"/>
              <a:t> storage: te verschillend</a:t>
            </a:r>
          </a:p>
        </p:txBody>
      </p:sp>
    </p:spTree>
    <p:extLst>
      <p:ext uri="{BB962C8B-B14F-4D97-AF65-F5344CB8AC3E}">
        <p14:creationId xmlns:p14="http://schemas.microsoft.com/office/powerpoint/2010/main" val="412059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-KU Leuven-Liggend-Achtergrond Wit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52BDEC"/>
      </a:accent3>
      <a:accent4>
        <a:srgbClr val="00407A"/>
      </a:accent4>
      <a:accent5>
        <a:srgbClr val="7F7F7F"/>
      </a:accent5>
      <a:accent6>
        <a:srgbClr val="595959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corporate-KULeuven</Template>
  <TotalTime>25362</TotalTime>
  <Words>1362</Words>
  <Application>Microsoft Office PowerPoint</Application>
  <PresentationFormat>On-screen Show (4:3)</PresentationFormat>
  <Paragraphs>333</Paragraphs>
  <Slides>49</Slides>
  <Notes>8</Notes>
  <HiddenSlides>12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Courier New</vt:lpstr>
      <vt:lpstr>Corporate-KU Leuven-Liggend-Achtergrond Wit</vt:lpstr>
      <vt:lpstr>Uitrol gedistribueerde databases Tussentijdse presentatie</vt:lpstr>
      <vt:lpstr>Agenda</vt:lpstr>
      <vt:lpstr>Probleem- en doelstelling</vt:lpstr>
      <vt:lpstr>Huidige situatie voor gedistribueerde databases</vt:lpstr>
      <vt:lpstr>Doelstelling 1: Vereenvoudiging uitrol</vt:lpstr>
      <vt:lpstr>Beschikbaarheid gedistribueerd gedeelde data1</vt:lpstr>
      <vt:lpstr>Doelstelling 2: Vergelijking van databases </vt:lpstr>
      <vt:lpstr>Selectie van de database systemen en configuratie</vt:lpstr>
      <vt:lpstr>Overzicht van databases</vt:lpstr>
      <vt:lpstr>Geselecteerde databases</vt:lpstr>
      <vt:lpstr>Configuratie van de databases</vt:lpstr>
      <vt:lpstr>Configuratie van de databases</vt:lpstr>
      <vt:lpstr>Configuratie MongoDB </vt:lpstr>
      <vt:lpstr>Configuratie HBase</vt:lpstr>
      <vt:lpstr>Configuratie Pgpool-II (PostgreSQL)</vt:lpstr>
      <vt:lpstr>Doelstelling 1</vt:lpstr>
      <vt:lpstr>Nieuwe installatie in configuratie procedure</vt:lpstr>
      <vt:lpstr>Eenvoudiger?</vt:lpstr>
      <vt:lpstr>Eenvoudiger?</vt:lpstr>
      <vt:lpstr>Eenvoudiger?</vt:lpstr>
      <vt:lpstr>Voorbeeld IMP Code: MongoDB</vt:lpstr>
      <vt:lpstr>Eenvoudiger?</vt:lpstr>
      <vt:lpstr>Eenvoudiger?</vt:lpstr>
      <vt:lpstr>Voorbeeld IMP Code: Pgpool-II</vt:lpstr>
      <vt:lpstr>Doelstelling 2a</vt:lpstr>
      <vt:lpstr>Vergelijking van database systemen</vt:lpstr>
      <vt:lpstr>(Hoge) Beschikbaarheid: Principe</vt:lpstr>
      <vt:lpstr>(Hoge) beschikbaarheid: PostgreSQL</vt:lpstr>
      <vt:lpstr>Hoge beschikbaarheid: HBase: stop</vt:lpstr>
      <vt:lpstr>Hoge beschikbaarheid: HBase: kill</vt:lpstr>
      <vt:lpstr>Hoge beschikbaarheid: MongoDB: (???)</vt:lpstr>
      <vt:lpstr>Doelstelling 2</vt:lpstr>
      <vt:lpstr>Consistency: Principe</vt:lpstr>
      <vt:lpstr>Consistency: Schema Schrijven (elke 500ms), lezen (4 threads, 100ms)</vt:lpstr>
      <vt:lpstr>Consistency: HBase:  Aantal verschillende waarden gelezen</vt:lpstr>
      <vt:lpstr>Consistency: HBase – Reader 0</vt:lpstr>
      <vt:lpstr>Consistency: HBase – Reader 0</vt:lpstr>
      <vt:lpstr>Consistency: HBase – Reader 1</vt:lpstr>
      <vt:lpstr>Consistency: HBase – Reader 1</vt:lpstr>
      <vt:lpstr>Consistency: HBase – Reader 1</vt:lpstr>
      <vt:lpstr>Consistency: MongoDB</vt:lpstr>
      <vt:lpstr>Consistency: MongoDB: Idee</vt:lpstr>
      <vt:lpstr>Problemen </vt:lpstr>
      <vt:lpstr>Huidige problemen</vt:lpstr>
      <vt:lpstr>Overwonnen en huidige problemen</vt:lpstr>
      <vt:lpstr>Toekomstige problemen</vt:lpstr>
      <vt:lpstr>Conclusie</vt:lpstr>
      <vt:lpstr>Conclusie</vt:lpstr>
      <vt:lpstr>Vragen?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ICTS | Communicatie, Servicepunt en Opleiding;Laurens Sion</dc:creator>
  <dc:description>Huisstijl KU Leuven - versie 24 juli 2012</dc:description>
  <cp:lastModifiedBy>Thomas Uyttendaele</cp:lastModifiedBy>
  <cp:revision>232</cp:revision>
  <dcterms:created xsi:type="dcterms:W3CDTF">2012-07-10T07:57:57Z</dcterms:created>
  <dcterms:modified xsi:type="dcterms:W3CDTF">2014-04-04T18:22:51Z</dcterms:modified>
</cp:coreProperties>
</file>