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404263" cy="30279975"/>
  <p:notesSz cx="6858000" cy="91440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42">
          <p15:clr>
            <a:srgbClr val="A4A3A4"/>
          </p15:clr>
        </p15:guide>
        <p15:guide id="3" orient="horz" pos="9637">
          <p15:clr>
            <a:srgbClr val="A4A3A4"/>
          </p15:clr>
        </p15:guide>
        <p15:guide id="4" pos="6741">
          <p15:clr>
            <a:srgbClr val="A4A3A4"/>
          </p15:clr>
        </p15:guide>
        <p15:guide id="5" orient="horz" pos="9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8"/>
    <a:srgbClr val="BDE3E4"/>
    <a:srgbClr val="ADDADD"/>
    <a:srgbClr val="AADADC"/>
    <a:srgbClr val="515355"/>
    <a:srgbClr val="273A6D"/>
    <a:srgbClr val="D6EE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954" y="-6624"/>
      </p:cViewPr>
      <p:guideLst>
        <p:guide orient="horz" pos="9537"/>
        <p:guide pos="6742"/>
        <p:guide orient="horz" pos="9637"/>
        <p:guide pos="6741"/>
        <p:guide orient="horz" pos="9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64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65963"/>
            <a:ext cx="19264313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193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9400" y="1212850"/>
            <a:ext cx="4814888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2850"/>
            <a:ext cx="14297025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03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65963"/>
            <a:ext cx="19264313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2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19457988"/>
            <a:ext cx="18194337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688" y="12833350"/>
            <a:ext cx="18194337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59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65963"/>
            <a:ext cx="9555163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7538" y="7065963"/>
            <a:ext cx="9556750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31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78625"/>
            <a:ext cx="9456738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602788"/>
            <a:ext cx="9456738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2788" y="6778625"/>
            <a:ext cx="94615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72788" y="9602788"/>
            <a:ext cx="94615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8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64313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291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7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4215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713" y="1204913"/>
            <a:ext cx="11966575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4215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22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763" y="21196300"/>
            <a:ext cx="12842875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5763" y="2705100"/>
            <a:ext cx="12842875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5763" y="23698200"/>
            <a:ext cx="12842875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93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idee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63"/>
            <a:ext cx="21401087" cy="302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1108075" indent="-1108075" algn="l" defTabSz="2952750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923925" algn="l" defTabSz="2952750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938" indent="-738188" algn="l" defTabSz="2952750" rtl="0" eaLnBrk="0" fontAlgn="base" hangingPunct="0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68900" indent="-738188" algn="l" defTabSz="2952750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5275" indent="-738188" algn="l" defTabSz="2952750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1024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6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168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474075" indent="-738188" algn="l" defTabSz="2952750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3"/>
          <p:cNvSpPr>
            <a:spLocks noChangeArrowheads="1"/>
          </p:cNvSpPr>
          <p:nvPr/>
        </p:nvSpPr>
        <p:spPr bwMode="auto">
          <a:xfrm>
            <a:off x="3613150" y="11450638"/>
            <a:ext cx="17241838" cy="1008062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051" name="AutoShape 52"/>
          <p:cNvSpPr>
            <a:spLocks noChangeArrowheads="1"/>
          </p:cNvSpPr>
          <p:nvPr/>
        </p:nvSpPr>
        <p:spPr bwMode="auto">
          <a:xfrm>
            <a:off x="3613150" y="20612100"/>
            <a:ext cx="17233900" cy="1008063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052" name="AutoShape 51"/>
          <p:cNvSpPr>
            <a:spLocks noChangeArrowheads="1"/>
          </p:cNvSpPr>
          <p:nvPr/>
        </p:nvSpPr>
        <p:spPr bwMode="auto">
          <a:xfrm>
            <a:off x="12358688" y="3059113"/>
            <a:ext cx="8496300" cy="1008062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3613150" y="12552363"/>
            <a:ext cx="17233900" cy="7861300"/>
          </a:xfrm>
          <a:prstGeom prst="rect">
            <a:avLst/>
          </a:prstGeom>
          <a:gradFill rotWithShape="0">
            <a:gsLst>
              <a:gs pos="0">
                <a:srgbClr val="ADDADD"/>
              </a:gs>
              <a:gs pos="100000">
                <a:srgbClr val="BDE3E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949" tIns="91476" rIns="182949" bIns="91476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nl-BE" sz="4000"/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en-US" altLang="nl-BE" sz="4000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3789363" y="20699413"/>
            <a:ext cx="1667986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nl-BE" sz="4500" b="1">
              <a:solidFill>
                <a:schemeClr val="bg1"/>
              </a:solidFill>
              <a:ea typeface="ヒラギノ角ゴ Pro W3" pitchFamily="80" charset="-128"/>
            </a:endParaRPr>
          </a:p>
        </p:txBody>
      </p:sp>
      <p:sp>
        <p:nvSpPr>
          <p:cNvPr id="2055" name="Rectangle 34"/>
          <p:cNvSpPr>
            <a:spLocks noChangeArrowheads="1"/>
          </p:cNvSpPr>
          <p:nvPr/>
        </p:nvSpPr>
        <p:spPr bwMode="auto">
          <a:xfrm>
            <a:off x="12355513" y="2987675"/>
            <a:ext cx="88979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nl-BE" sz="4500" b="1">
              <a:solidFill>
                <a:schemeClr val="bg1"/>
              </a:solidFill>
              <a:ea typeface="ヒラギノ角ゴ Pro W3" pitchFamily="80" charset="-128"/>
            </a:endParaRPr>
          </a:p>
        </p:txBody>
      </p:sp>
      <p:sp>
        <p:nvSpPr>
          <p:cNvPr id="2056" name="Rectangle 35"/>
          <p:cNvSpPr>
            <a:spLocks noChangeArrowheads="1"/>
          </p:cNvSpPr>
          <p:nvPr/>
        </p:nvSpPr>
        <p:spPr bwMode="auto">
          <a:xfrm>
            <a:off x="3573463" y="4140200"/>
            <a:ext cx="8496300" cy="68405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l-BE" altLang="nl-BE" sz="4000" b="1" i="1">
                <a:latin typeface="Calibri" panose="020F0502020204030204" pitchFamily="34" charset="0"/>
              </a:rPr>
              <a:t>Kies twee eigenschappen</a:t>
            </a:r>
          </a:p>
          <a:p>
            <a:pPr eaLnBrk="1" hangingPunct="1">
              <a:spcBef>
                <a:spcPct val="20000"/>
              </a:spcBef>
            </a:pPr>
            <a:endParaRPr lang="en-US" altLang="nl-BE" sz="4000">
              <a:latin typeface="Calibri" panose="020F0502020204030204" pitchFamily="34" charset="0"/>
            </a:endParaRPr>
          </a:p>
        </p:txBody>
      </p:sp>
      <p:sp>
        <p:nvSpPr>
          <p:cNvPr id="2057" name="Rectangle 36"/>
          <p:cNvSpPr>
            <a:spLocks noChangeArrowheads="1"/>
          </p:cNvSpPr>
          <p:nvPr/>
        </p:nvSpPr>
        <p:spPr bwMode="auto">
          <a:xfrm>
            <a:off x="12358688" y="4140200"/>
            <a:ext cx="8488362" cy="68405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36575" indent="-536575"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4000" dirty="0">
                <a:latin typeface="Calibri" panose="020F0502020204030204" pitchFamily="34" charset="0"/>
              </a:rPr>
              <a:t>Document database systeem</a:t>
            </a:r>
          </a:p>
          <a:p>
            <a:pPr marL="536575" indent="-536575"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 err="1">
                <a:latin typeface="Calibri" panose="020F0502020204030204" pitchFamily="34" charset="0"/>
              </a:rPr>
              <a:t>Replicatie</a:t>
            </a:r>
            <a:r>
              <a:rPr lang="en-GB" altLang="nl-BE" sz="4000" dirty="0">
                <a:latin typeface="Calibri" panose="020F0502020204030204" pitchFamily="34" charset="0"/>
              </a:rPr>
              <a:t> met </a:t>
            </a:r>
            <a:r>
              <a:rPr lang="en-GB" altLang="nl-BE" sz="4000" dirty="0" err="1">
                <a:latin typeface="Calibri" panose="020F0502020204030204" pitchFamily="34" charset="0"/>
              </a:rPr>
              <a:t>ReplicaSets</a:t>
            </a:r>
            <a:endParaRPr lang="en-GB" altLang="nl-BE" sz="4000" dirty="0">
              <a:latin typeface="Calibri" panose="020F0502020204030204" pitchFamily="34" charset="0"/>
            </a:endParaRPr>
          </a:p>
          <a:p>
            <a:pPr marL="536575" indent="-536575"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 err="1">
                <a:latin typeface="Calibri" panose="020F0502020204030204" pitchFamily="34" charset="0"/>
              </a:rPr>
              <a:t>Datadistributie</a:t>
            </a:r>
            <a:r>
              <a:rPr lang="en-GB" altLang="nl-BE" sz="4000" dirty="0">
                <a:latin typeface="Calibri" panose="020F0502020204030204" pitchFamily="34" charset="0"/>
              </a:rPr>
              <a:t> met </a:t>
            </a:r>
            <a:r>
              <a:rPr lang="en-GB" altLang="nl-BE" sz="4000" dirty="0" err="1">
                <a:latin typeface="Calibri" panose="020F0502020204030204" pitchFamily="34" charset="0"/>
              </a:rPr>
              <a:t>sharding</a:t>
            </a:r>
            <a:endParaRPr lang="nl-BE" altLang="nl-BE" sz="4000" dirty="0">
              <a:latin typeface="Calibri" panose="020F0502020204030204" pitchFamily="34" charset="0"/>
            </a:endParaRPr>
          </a:p>
          <a:p>
            <a:pPr marL="536575" indent="-536575"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>
                <a:latin typeface="Calibri" panose="020F0502020204030204" pitchFamily="34" charset="0"/>
              </a:rPr>
              <a:t>5 lees- en 5 </a:t>
            </a:r>
            <a:r>
              <a:rPr lang="en-GB" altLang="nl-BE" sz="4000" dirty="0" err="1">
                <a:latin typeface="Calibri" panose="020F0502020204030204" pitchFamily="34" charset="0"/>
              </a:rPr>
              <a:t>schrijfconfiguraties</a:t>
            </a:r>
            <a:endParaRPr lang="en-GB" altLang="nl-BE" sz="4000" dirty="0">
              <a:latin typeface="Calibri" panose="020F0502020204030204" pitchFamily="34" charset="0"/>
            </a:endParaRPr>
          </a:p>
          <a:p>
            <a:pPr marL="536575" indent="-536575" eaLnBrk="1" hangingPunct="1">
              <a:spcBef>
                <a:spcPct val="20000"/>
              </a:spcBef>
              <a:buFontTx/>
              <a:buChar char="•"/>
            </a:pPr>
            <a:endParaRPr lang="nl-BE" altLang="nl-BE" sz="4000" dirty="0" smtClean="0">
              <a:latin typeface="Calibri" panose="020F0502020204030204" pitchFamily="34" charset="0"/>
            </a:endParaRPr>
          </a:p>
          <a:p>
            <a:pPr marL="536575" indent="-536575"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 err="1" smtClean="0">
                <a:latin typeface="Calibri" panose="020F0502020204030204" pitchFamily="34" charset="0"/>
              </a:rPr>
              <a:t>Strikte</a:t>
            </a:r>
            <a:r>
              <a:rPr lang="en-GB" altLang="nl-BE" sz="4000" dirty="0" smtClean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consistentie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bij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standaard</a:t>
            </a:r>
            <a:r>
              <a:rPr lang="en-GB" altLang="nl-BE" sz="4000" dirty="0">
                <a:latin typeface="Calibri" panose="020F0502020204030204" pitchFamily="34" charset="0"/>
              </a:rPr>
              <a:t> lees- en </a:t>
            </a:r>
            <a:r>
              <a:rPr lang="en-GB" altLang="nl-BE" sz="4000" dirty="0" err="1">
                <a:latin typeface="Calibri" panose="020F0502020204030204" pitchFamily="34" charset="0"/>
              </a:rPr>
              <a:t>schrijfbewerking</a:t>
            </a:r>
            <a:endParaRPr lang="nl-BE" altLang="nl-BE" sz="4000" dirty="0">
              <a:latin typeface="Calibri" panose="020F0502020204030204" pitchFamily="34" charset="0"/>
            </a:endParaRPr>
          </a:p>
          <a:p>
            <a:pPr marL="536575" indent="-536575" eaLnBrk="1" hangingPunct="1">
              <a:spcBef>
                <a:spcPct val="20000"/>
              </a:spcBef>
              <a:buFontTx/>
              <a:buChar char="•"/>
            </a:pPr>
            <a:r>
              <a:rPr lang="en-GB" altLang="nl-BE" sz="4000" dirty="0" err="1">
                <a:latin typeface="Calibri" panose="020F0502020204030204" pitchFamily="34" charset="0"/>
              </a:rPr>
              <a:t>Partitie</a:t>
            </a:r>
            <a:r>
              <a:rPr lang="en-GB" altLang="nl-BE" sz="4000" dirty="0">
                <a:latin typeface="Calibri" panose="020F0502020204030204" pitchFamily="34" charset="0"/>
              </a:rPr>
              <a:t> tolerant met </a:t>
            </a:r>
            <a:r>
              <a:rPr lang="en-GB" altLang="nl-BE" sz="4000" dirty="0" err="1">
                <a:latin typeface="Calibri" panose="020F0502020204030204" pitchFamily="34" charset="0"/>
              </a:rPr>
              <a:t>beschikbaarheid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voor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meerderheid</a:t>
            </a:r>
            <a:r>
              <a:rPr lang="en-GB" altLang="nl-BE" sz="4000" dirty="0">
                <a:latin typeface="Calibri" panose="020F0502020204030204" pitchFamily="34" charset="0"/>
              </a:rPr>
              <a:t> </a:t>
            </a:r>
            <a:r>
              <a:rPr lang="en-GB" altLang="nl-BE" sz="4000" dirty="0" err="1">
                <a:latin typeface="Calibri" panose="020F0502020204030204" pitchFamily="34" charset="0"/>
              </a:rPr>
              <a:t>partitie</a:t>
            </a:r>
            <a:endParaRPr lang="en-US" altLang="nl-BE" sz="4000" dirty="0">
              <a:latin typeface="Calibri" panose="020F0502020204030204" pitchFamily="34" charset="0"/>
            </a:endParaRPr>
          </a:p>
        </p:txBody>
      </p:sp>
      <p:sp>
        <p:nvSpPr>
          <p:cNvPr id="2058" name="Rectangle 37"/>
          <p:cNvSpPr>
            <a:spLocks noChangeArrowheads="1"/>
          </p:cNvSpPr>
          <p:nvPr/>
        </p:nvSpPr>
        <p:spPr bwMode="auto">
          <a:xfrm>
            <a:off x="3613150" y="21726525"/>
            <a:ext cx="17241838" cy="82470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 sz="3500"/>
          </a:p>
        </p:txBody>
      </p:sp>
      <p:sp>
        <p:nvSpPr>
          <p:cNvPr id="2059" name="AutoShape 50"/>
          <p:cNvSpPr>
            <a:spLocks noChangeArrowheads="1"/>
          </p:cNvSpPr>
          <p:nvPr/>
        </p:nvSpPr>
        <p:spPr bwMode="auto">
          <a:xfrm>
            <a:off x="3573463" y="3059113"/>
            <a:ext cx="8496300" cy="1008062"/>
          </a:xfrm>
          <a:prstGeom prst="flowChartProcess">
            <a:avLst/>
          </a:prstGeom>
          <a:solidFill>
            <a:srgbClr val="273A6D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060" name="Rectangle 15"/>
          <p:cNvSpPr>
            <a:spLocks noChangeArrowheads="1"/>
          </p:cNvSpPr>
          <p:nvPr/>
        </p:nvSpPr>
        <p:spPr bwMode="auto">
          <a:xfrm>
            <a:off x="3573463" y="2970213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nl-BE" sz="4500" b="1">
              <a:solidFill>
                <a:schemeClr val="bg1"/>
              </a:solidFill>
              <a:latin typeface="Calibri" panose="020F0502020204030204" pitchFamily="34" charset="0"/>
              <a:ea typeface="ヒラギノ角ゴ Pro W3" pitchFamily="80" charset="-128"/>
            </a:endParaRPr>
          </a:p>
        </p:txBody>
      </p:sp>
      <p:sp>
        <p:nvSpPr>
          <p:cNvPr id="2061" name="Rectangle 55"/>
          <p:cNvSpPr>
            <a:spLocks noChangeArrowheads="1"/>
          </p:cNvSpPr>
          <p:nvPr/>
        </p:nvSpPr>
        <p:spPr bwMode="auto">
          <a:xfrm>
            <a:off x="3789363" y="19550063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5969" tIns="245969" rIns="245969" bIns="245969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nl-BE" sz="4500" b="1">
              <a:solidFill>
                <a:schemeClr val="bg1"/>
              </a:solidFill>
              <a:ea typeface="ヒラギノ角ゴ Pro W3" pitchFamily="80" charset="-128"/>
            </a:endParaRPr>
          </a:p>
        </p:txBody>
      </p:sp>
      <p:sp>
        <p:nvSpPr>
          <p:cNvPr id="2062" name="Rectangle 39"/>
          <p:cNvSpPr>
            <a:spLocks noChangeArrowheads="1"/>
          </p:cNvSpPr>
          <p:nvPr/>
        </p:nvSpPr>
        <p:spPr bwMode="auto">
          <a:xfrm>
            <a:off x="3487738" y="495300"/>
            <a:ext cx="173593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nl-BE" sz="8000" b="1">
                <a:solidFill>
                  <a:srgbClr val="FFFFFF"/>
                </a:solidFill>
                <a:latin typeface="Calibri" panose="020F0502020204030204" pitchFamily="34" charset="0"/>
                <a:ea typeface="ヒラギノ角ゴ Pro W3" pitchFamily="80" charset="-128"/>
              </a:rPr>
              <a:t>CAP in praktijk: MongoDB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771900" y="3055938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Het CAP </a:t>
            </a:r>
            <a:r>
              <a:rPr lang="nl-BE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Theorema</a:t>
            </a:r>
          </a:p>
        </p:txBody>
      </p:sp>
      <p:sp>
        <p:nvSpPr>
          <p:cNvPr id="2064" name="Rectangle 12"/>
          <p:cNvSpPr>
            <a:spLocks noChangeArrowheads="1"/>
          </p:cNvSpPr>
          <p:nvPr/>
        </p:nvSpPr>
        <p:spPr bwMode="auto">
          <a:xfrm>
            <a:off x="3959225" y="20626388"/>
            <a:ext cx="166798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Resultaten</a:t>
            </a:r>
          </a:p>
        </p:txBody>
      </p:sp>
      <p:sp>
        <p:nvSpPr>
          <p:cNvPr id="2065" name="Rectangle 34"/>
          <p:cNvSpPr>
            <a:spLocks noChangeArrowheads="1"/>
          </p:cNvSpPr>
          <p:nvPr/>
        </p:nvSpPr>
        <p:spPr bwMode="auto">
          <a:xfrm>
            <a:off x="12355513" y="3055938"/>
            <a:ext cx="84915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MongoDB</a:t>
            </a:r>
          </a:p>
        </p:txBody>
      </p:sp>
      <p:sp>
        <p:nvSpPr>
          <p:cNvPr id="2066" name="Rectangle 55"/>
          <p:cNvSpPr>
            <a:spLocks noChangeArrowheads="1"/>
          </p:cNvSpPr>
          <p:nvPr/>
        </p:nvSpPr>
        <p:spPr bwMode="auto">
          <a:xfrm>
            <a:off x="3789363" y="11426825"/>
            <a:ext cx="86280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5969" tIns="245969" rIns="245969" bIns="245969" anchor="ctr"/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80" charset="-128"/>
              </a:rPr>
              <a:t>Test methodiek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0" y="7067550"/>
            <a:ext cx="3281363" cy="715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830388">
              <a:defRPr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Master </a:t>
            </a:r>
          </a:p>
          <a:p>
            <a:pPr algn="ctr" defTabSz="1830388">
              <a:defRPr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Computer-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ヒラギノ角ゴ Pro W3" pitchFamily="80" charset="-128"/>
              </a:rPr>
              <a:t>wetenschappen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r>
              <a:rPr lang="en-US" sz="3200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Masterproef</a:t>
            </a: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r>
              <a:rPr lang="en-US" sz="3200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Thomas Uyttendaele</a:t>
            </a: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r>
              <a:rPr lang="en-US" sz="3200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Promotor</a:t>
            </a:r>
            <a:endParaRPr lang="en-US" sz="3200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  <a:p>
            <a:pPr algn="ctr" defTabSz="1830388">
              <a:defRPr/>
            </a:pPr>
            <a:r>
              <a:rPr lang="en-US" sz="3200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Professor </a:t>
            </a:r>
            <a:r>
              <a:rPr lang="en-US" sz="3200" i="1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Wouter</a:t>
            </a:r>
            <a:r>
              <a:rPr lang="en-US" sz="3200" i="1" dirty="0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 </a:t>
            </a:r>
            <a:r>
              <a:rPr lang="en-US" sz="3200" i="1" dirty="0" err="1">
                <a:solidFill>
                  <a:srgbClr val="273A6D"/>
                </a:solidFill>
                <a:latin typeface="Calibri" pitchFamily="34" charset="0"/>
                <a:ea typeface="ヒラギノ角ゴ Pro W3" pitchFamily="80" charset="-128"/>
              </a:rPr>
              <a:t>Joosen</a:t>
            </a:r>
            <a:endParaRPr lang="en-US" sz="3200" i="1" dirty="0">
              <a:solidFill>
                <a:srgbClr val="273A6D"/>
              </a:solidFill>
              <a:latin typeface="Calibri" pitchFamily="34" charset="0"/>
              <a:ea typeface="ヒラギノ角ゴ Pro W3" pitchFamily="80" charset="-128"/>
            </a:endParaRPr>
          </a:p>
        </p:txBody>
      </p:sp>
      <p:sp>
        <p:nvSpPr>
          <p:cNvPr id="2068" name="Rectangle 43"/>
          <p:cNvSpPr>
            <a:spLocks noChangeArrowheads="1"/>
          </p:cNvSpPr>
          <p:nvPr/>
        </p:nvSpPr>
        <p:spPr bwMode="auto">
          <a:xfrm>
            <a:off x="0" y="15449550"/>
            <a:ext cx="3168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nl-BE" sz="320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  <a:t>Academiejaar</a:t>
            </a:r>
            <a:br>
              <a:rPr lang="it-IT" altLang="nl-BE" sz="320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</a:br>
            <a:r>
              <a:rPr lang="it-IT" altLang="nl-BE" sz="3200">
                <a:solidFill>
                  <a:srgbClr val="273A6D"/>
                </a:solidFill>
                <a:latin typeface="Calibri" panose="020F0502020204030204" pitchFamily="34" charset="0"/>
                <a:ea typeface="ヒラギノ角ゴ Pro W3" pitchFamily="80" charset="-128"/>
              </a:rPr>
              <a:t>2013-2014</a:t>
            </a:r>
          </a:p>
        </p:txBody>
      </p:sp>
      <p:grpSp>
        <p:nvGrpSpPr>
          <p:cNvPr id="2069" name="Group 4"/>
          <p:cNvGrpSpPr>
            <a:grpSpLocks/>
          </p:cNvGrpSpPr>
          <p:nvPr/>
        </p:nvGrpSpPr>
        <p:grpSpPr bwMode="auto">
          <a:xfrm>
            <a:off x="5311775" y="5783263"/>
            <a:ext cx="4903788" cy="4154487"/>
            <a:chOff x="5373539" y="6355011"/>
            <a:chExt cx="4903291" cy="4153917"/>
          </a:xfrm>
        </p:grpSpPr>
        <p:sp>
          <p:nvSpPr>
            <p:cNvPr id="2110" name="Oval 33"/>
            <p:cNvSpPr>
              <a:spLocks noChangeArrowheads="1"/>
            </p:cNvSpPr>
            <p:nvPr/>
          </p:nvSpPr>
          <p:spPr bwMode="auto">
            <a:xfrm>
              <a:off x="6412037" y="7856216"/>
              <a:ext cx="2826295" cy="2652712"/>
            </a:xfrm>
            <a:prstGeom prst="ellipse">
              <a:avLst/>
            </a:prstGeom>
            <a:solidFill>
              <a:srgbClr val="515355">
                <a:alpha val="50195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2111" name="Oval 34"/>
            <p:cNvSpPr>
              <a:spLocks noChangeArrowheads="1"/>
            </p:cNvSpPr>
            <p:nvPr/>
          </p:nvSpPr>
          <p:spPr bwMode="auto">
            <a:xfrm>
              <a:off x="5373539" y="6355011"/>
              <a:ext cx="2826295" cy="2652712"/>
            </a:xfrm>
            <a:prstGeom prst="ellipse">
              <a:avLst/>
            </a:prstGeom>
            <a:solidFill>
              <a:srgbClr val="273A6D">
                <a:alpha val="50195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2112" name="Oval 35"/>
            <p:cNvSpPr>
              <a:spLocks noChangeArrowheads="1"/>
            </p:cNvSpPr>
            <p:nvPr/>
          </p:nvSpPr>
          <p:spPr bwMode="auto">
            <a:xfrm>
              <a:off x="7450535" y="6423273"/>
              <a:ext cx="2826295" cy="2652712"/>
            </a:xfrm>
            <a:prstGeom prst="ellipse">
              <a:avLst/>
            </a:prstGeom>
            <a:solidFill>
              <a:srgbClr val="70ABBB">
                <a:alpha val="50195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5275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</p:grpSp>
      <p:sp>
        <p:nvSpPr>
          <p:cNvPr id="2070" name="TextBox 2"/>
          <p:cNvSpPr txBox="1">
            <a:spLocks noChangeArrowheads="1"/>
          </p:cNvSpPr>
          <p:nvPr/>
        </p:nvSpPr>
        <p:spPr bwMode="auto">
          <a:xfrm rot="-3600000">
            <a:off x="3843338" y="6011863"/>
            <a:ext cx="2740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nl-BE" sz="4000">
                <a:latin typeface="Calibri" panose="020F0502020204030204" pitchFamily="34" charset="0"/>
              </a:rPr>
              <a:t>Consistentie</a:t>
            </a:r>
            <a:endParaRPr lang="nl-BE" altLang="nl-BE" sz="4000">
              <a:latin typeface="Calibri" panose="020F0502020204030204" pitchFamily="34" charset="0"/>
            </a:endParaRPr>
          </a:p>
        </p:txBody>
      </p:sp>
      <p:sp>
        <p:nvSpPr>
          <p:cNvPr id="2071" name="TextBox 38"/>
          <p:cNvSpPr txBox="1">
            <a:spLocks noChangeArrowheads="1"/>
          </p:cNvSpPr>
          <p:nvPr/>
        </p:nvSpPr>
        <p:spPr bwMode="auto">
          <a:xfrm rot="3600000">
            <a:off x="8702675" y="6188075"/>
            <a:ext cx="360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nl-BE" sz="4000">
                <a:latin typeface="Calibri" panose="020F0502020204030204" pitchFamily="34" charset="0"/>
              </a:rPr>
              <a:t>Beschikbaarheid</a:t>
            </a:r>
            <a:endParaRPr lang="nl-BE" altLang="nl-BE" sz="4000">
              <a:latin typeface="Calibri" panose="020F0502020204030204" pitchFamily="34" charset="0"/>
            </a:endParaRPr>
          </a:p>
        </p:txBody>
      </p:sp>
      <p:sp>
        <p:nvSpPr>
          <p:cNvPr id="2072" name="TextBox 39"/>
          <p:cNvSpPr txBox="1">
            <a:spLocks noChangeArrowheads="1"/>
          </p:cNvSpPr>
          <p:nvPr/>
        </p:nvSpPr>
        <p:spPr bwMode="auto">
          <a:xfrm>
            <a:off x="5849938" y="9913938"/>
            <a:ext cx="38417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nl-BE" sz="4000">
                <a:latin typeface="Calibri" panose="020F0502020204030204" pitchFamily="34" charset="0"/>
              </a:rPr>
              <a:t>Partitie tolerantie</a:t>
            </a:r>
            <a:endParaRPr lang="nl-BE" altLang="nl-BE" sz="4000">
              <a:latin typeface="Calibri" panose="020F0502020204030204" pitchFamily="34" charset="0"/>
            </a:endParaRPr>
          </a:p>
        </p:txBody>
      </p:sp>
      <p:pic>
        <p:nvPicPr>
          <p:cNvPr id="2073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7294563"/>
            <a:ext cx="7683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20"/>
          <p:cNvSpPr/>
          <p:nvPr/>
        </p:nvSpPr>
        <p:spPr bwMode="auto">
          <a:xfrm>
            <a:off x="3959818" y="12735258"/>
            <a:ext cx="16679417" cy="2350283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0401300" lvl="8" indent="-533400">
              <a:spcBef>
                <a:spcPct val="20000"/>
              </a:spcBef>
              <a:defRPr/>
            </a:pPr>
            <a:r>
              <a:rPr lang="en-US" altLang="nl-BE" sz="4000" b="1" dirty="0" err="1">
                <a:latin typeface="Calibri" panose="020F0502020204030204" pitchFamily="34" charset="0"/>
              </a:rPr>
              <a:t>Beschikbaarheid</a:t>
            </a:r>
            <a:endParaRPr lang="en-US" altLang="nl-BE" sz="4000" b="1" dirty="0">
              <a:latin typeface="Calibri" panose="020F0502020204030204" pitchFamily="34" charset="0"/>
            </a:endParaRPr>
          </a:p>
          <a:p>
            <a:pPr marL="10401300" lvl="8" indent="-533400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dirty="0" smtClean="0">
                <a:latin typeface="Calibri" panose="020F0502020204030204" pitchFamily="34" charset="0"/>
              </a:rPr>
              <a:t>Op 300s</a:t>
            </a:r>
            <a:r>
              <a:rPr lang="en-US" altLang="nl-BE" sz="4000" dirty="0">
                <a:latin typeface="Calibri" panose="020F0502020204030204" pitchFamily="34" charset="0"/>
              </a:rPr>
              <a:t>: Stop server</a:t>
            </a:r>
          </a:p>
          <a:p>
            <a:pPr marL="10401300" lvl="8" indent="-533400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dirty="0" smtClean="0">
                <a:latin typeface="Calibri" panose="020F0502020204030204" pitchFamily="34" charset="0"/>
              </a:rPr>
              <a:t>Op 600s</a:t>
            </a:r>
            <a:r>
              <a:rPr lang="en-US" altLang="nl-BE" sz="4000" dirty="0">
                <a:latin typeface="Calibri" panose="020F0502020204030204" pitchFamily="34" charset="0"/>
              </a:rPr>
              <a:t>: </a:t>
            </a:r>
            <a:r>
              <a:rPr lang="en-US" altLang="nl-BE" sz="4000" dirty="0" err="1">
                <a:latin typeface="Calibri" panose="020F0502020204030204" pitchFamily="34" charset="0"/>
              </a:rPr>
              <a:t>Herstart</a:t>
            </a:r>
            <a:r>
              <a:rPr lang="en-US" altLang="nl-BE" sz="4000" dirty="0">
                <a:latin typeface="Calibri" panose="020F0502020204030204" pitchFamily="34" charset="0"/>
              </a:rPr>
              <a:t> server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nl-BE" sz="2000" b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4078288" y="15300325"/>
            <a:ext cx="16560800" cy="4832350"/>
          </a:xfrm>
          <a:prstGeom prst="roundRect">
            <a:avLst>
              <a:gd name="adj" fmla="val 6416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nl-BE" sz="4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Consistentie</a:t>
            </a:r>
            <a:endParaRPr lang="en-US" altLang="nl-BE" sz="4000" dirty="0">
              <a:latin typeface="Calibri" panose="020F0502020204030204" pitchFamily="34" charset="0"/>
            </a:endParaRPr>
          </a:p>
          <a:p>
            <a:pPr marL="536575" indent="-536575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smtClean="0">
                <a:latin typeface="Calibri" panose="020F0502020204030204" pitchFamily="34" charset="0"/>
              </a:rPr>
              <a:t>1 </a:t>
            </a:r>
            <a:r>
              <a:rPr lang="en-US" altLang="nl-BE" sz="4000" dirty="0" err="1">
                <a:latin typeface="Calibri" panose="020F0502020204030204" pitchFamily="34" charset="0"/>
              </a:rPr>
              <a:t>schrijver</a:t>
            </a:r>
            <a:endParaRPr lang="en-US" altLang="nl-BE" sz="4000" dirty="0">
              <a:latin typeface="Calibri" panose="020F0502020204030204" pitchFamily="34" charset="0"/>
            </a:endParaRPr>
          </a:p>
          <a:p>
            <a:pPr marL="536575" indent="-536575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dirty="0" err="1">
                <a:latin typeface="Calibri" panose="020F0502020204030204" pitchFamily="34" charset="0"/>
              </a:rPr>
              <a:t>Verschillende</a:t>
            </a:r>
            <a:r>
              <a:rPr lang="en-US" altLang="nl-BE" sz="4000" dirty="0"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latin typeface="Calibri" panose="020F0502020204030204" pitchFamily="34" charset="0"/>
              </a:rPr>
              <a:t>lezers</a:t>
            </a:r>
            <a:endParaRPr lang="en-US" altLang="nl-BE" sz="4000" dirty="0">
              <a:latin typeface="Calibri" panose="020F0502020204030204" pitchFamily="34" charset="0"/>
            </a:endParaRPr>
          </a:p>
          <a:p>
            <a:pPr marL="536575" indent="-536575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nl-BE" sz="4000" dirty="0">
                <a:latin typeface="Calibri" panose="020F0502020204030204" pitchFamily="34" charset="0"/>
              </a:rPr>
              <a:t>Lees tot de data </a:t>
            </a:r>
            <a:br>
              <a:rPr lang="en-US" altLang="nl-BE" sz="4000" dirty="0">
                <a:latin typeface="Calibri" panose="020F0502020204030204" pitchFamily="34" charset="0"/>
              </a:rPr>
            </a:br>
            <a:r>
              <a:rPr lang="en-US" altLang="nl-BE" sz="4000" dirty="0">
                <a:latin typeface="Calibri" panose="020F0502020204030204" pitchFamily="34" charset="0"/>
              </a:rPr>
              <a:t>correct </a:t>
            </a:r>
            <a:r>
              <a:rPr lang="en-US" altLang="nl-BE" sz="4000" dirty="0" err="1">
                <a:latin typeface="Calibri" panose="020F0502020204030204" pitchFamily="34" charset="0"/>
              </a:rPr>
              <a:t>wordt</a:t>
            </a:r>
            <a:r>
              <a:rPr lang="en-US" altLang="nl-BE" sz="4000" dirty="0">
                <a:latin typeface="Calibri" panose="020F0502020204030204" pitchFamily="34" charset="0"/>
              </a:rPr>
              <a:t> </a:t>
            </a:r>
            <a:br>
              <a:rPr lang="en-US" altLang="nl-BE" sz="4000" dirty="0">
                <a:latin typeface="Calibri" panose="020F0502020204030204" pitchFamily="34" charset="0"/>
              </a:rPr>
            </a:br>
            <a:r>
              <a:rPr lang="en-US" altLang="nl-BE" sz="4000" dirty="0" err="1">
                <a:latin typeface="Calibri" panose="020F0502020204030204" pitchFamily="34" charset="0"/>
              </a:rPr>
              <a:t>gelezen</a:t>
            </a:r>
            <a:endParaRPr lang="en-US" altLang="nl-BE" sz="4000" dirty="0">
              <a:latin typeface="Calibri" panose="020F0502020204030204" pitchFamily="34" charset="0"/>
            </a:endParaRPr>
          </a:p>
        </p:txBody>
      </p:sp>
      <p:pic>
        <p:nvPicPr>
          <p:cNvPr id="2076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" t="3590"/>
          <a:stretch>
            <a:fillRect/>
          </a:stretch>
        </p:blipFill>
        <p:spPr bwMode="auto">
          <a:xfrm>
            <a:off x="9132888" y="15422563"/>
            <a:ext cx="11298237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t="32416" b="3223"/>
          <a:stretch>
            <a:fillRect/>
          </a:stretch>
        </p:blipFill>
        <p:spPr bwMode="auto">
          <a:xfrm>
            <a:off x="4437063" y="13022263"/>
            <a:ext cx="91884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ounded Rectangle 69"/>
          <p:cNvSpPr/>
          <p:nvPr/>
        </p:nvSpPr>
        <p:spPr bwMode="auto">
          <a:xfrm>
            <a:off x="117475" y="23277513"/>
            <a:ext cx="3051175" cy="1008062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 altLang="nl-BE" sz="2000" b="1" dirty="0"/>
          </a:p>
        </p:txBody>
      </p:sp>
      <p:pic>
        <p:nvPicPr>
          <p:cNvPr id="2080" name="Picture 3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23348950"/>
            <a:ext cx="2933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62312"/>
              </p:ext>
            </p:extLst>
          </p:nvPr>
        </p:nvGraphicFramePr>
        <p:xfrm>
          <a:off x="14014450" y="27390740"/>
          <a:ext cx="6624639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930"/>
                <a:gridCol w="1156018"/>
                <a:gridCol w="1156018"/>
                <a:gridCol w="1156018"/>
                <a:gridCol w="1049655"/>
              </a:tblGrid>
              <a:tr h="548878">
                <a:tc>
                  <a:txBody>
                    <a:bodyPr/>
                    <a:lstStyle/>
                    <a:p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0 </a:t>
                      </a:r>
                      <a:r>
                        <a:rPr lang="en-GB" sz="3000" dirty="0" err="1" smtClean="0">
                          <a:solidFill>
                            <a:srgbClr val="464648"/>
                          </a:solidFill>
                        </a:rPr>
                        <a:t>ms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2 </a:t>
                      </a:r>
                      <a:r>
                        <a:rPr lang="en-GB" sz="3000" dirty="0" err="1" smtClean="0">
                          <a:solidFill>
                            <a:srgbClr val="464648"/>
                          </a:solidFill>
                        </a:rPr>
                        <a:t>ms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4 </a:t>
                      </a:r>
                      <a:r>
                        <a:rPr lang="en-GB" sz="3000" dirty="0" err="1" smtClean="0">
                          <a:solidFill>
                            <a:srgbClr val="464648"/>
                          </a:solidFill>
                        </a:rPr>
                        <a:t>ms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6ms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</a:tr>
              <a:tr h="548878"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Primary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80%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98%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98%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99%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</a:tr>
              <a:tr h="548878"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Secondary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0%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65%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83%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rgbClr val="464648"/>
                          </a:solidFill>
                        </a:rPr>
                        <a:t>85%</a:t>
                      </a:r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>
                    <a:solidFill>
                      <a:schemeClr val="bg1"/>
                    </a:solidFill>
                  </a:tcPr>
                </a:tc>
              </a:tr>
              <a:tr h="548878">
                <a:tc gridSpan="5">
                  <a:txBody>
                    <a:bodyPr/>
                    <a:lstStyle/>
                    <a:p>
                      <a:pPr algn="ctr"/>
                      <a:endParaRPr lang="en-GB" sz="3000" dirty="0" smtClean="0">
                        <a:solidFill>
                          <a:srgbClr val="464648"/>
                        </a:solidFill>
                      </a:endParaRPr>
                    </a:p>
                  </a:txBody>
                  <a:tcPr marT="45740" marB="457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sz="3000" dirty="0">
                        <a:solidFill>
                          <a:srgbClr val="464648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2861925" y="22134625"/>
            <a:ext cx="7993063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nl-BE" sz="4000" b="1" dirty="0" err="1">
                <a:solidFill>
                  <a:srgbClr val="273A6D"/>
                </a:solidFill>
                <a:latin typeface="Calibri" panose="020F0502020204030204" pitchFamily="34" charset="0"/>
              </a:rPr>
              <a:t>Consistentie</a:t>
            </a:r>
            <a:endParaRPr lang="en-US" altLang="nl-BE" sz="4000" b="1" dirty="0">
              <a:solidFill>
                <a:srgbClr val="273A6D"/>
              </a:solidFill>
              <a:latin typeface="Calibri" panose="020F0502020204030204" pitchFamily="34" charset="0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Schrijven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</a:p>
          <a:p>
            <a:pPr marL="1028700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enkel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garantie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na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 smtClean="0">
                <a:solidFill>
                  <a:srgbClr val="464648"/>
                </a:solidFill>
                <a:latin typeface="Calibri" panose="020F0502020204030204" pitchFamily="34" charset="0"/>
              </a:rPr>
              <a:t>operatie</a:t>
            </a:r>
            <a:r>
              <a:rPr lang="en-US" altLang="nl-BE" sz="4000" dirty="0" smtClean="0">
                <a:solidFill>
                  <a:srgbClr val="464648"/>
                </a:solidFill>
                <a:latin typeface="Calibri" panose="020F0502020204030204" pitchFamily="34" charset="0"/>
              </a:rPr>
              <a:t/>
            </a:r>
            <a:br>
              <a:rPr lang="en-US" altLang="nl-BE" sz="4000" dirty="0" smtClean="0">
                <a:solidFill>
                  <a:srgbClr val="464648"/>
                </a:solidFill>
                <a:latin typeface="Calibri" panose="020F0502020204030204" pitchFamily="34" charset="0"/>
              </a:rPr>
            </a:b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Lezen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:</a:t>
            </a:r>
          </a:p>
          <a:p>
            <a:pPr marL="1028700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Onafhankelijk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van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gekozen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schrijfoperatie</a:t>
            </a: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  <a:p>
            <a:pPr marL="1028700" lvl="1" indent="-5715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Kans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op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lezen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van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nieuwe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 </a:t>
            </a:r>
            <a:r>
              <a:rPr lang="en-US" altLang="nl-BE" sz="4000" dirty="0" err="1">
                <a:solidFill>
                  <a:srgbClr val="464648"/>
                </a:solidFill>
                <a:latin typeface="Calibri" panose="020F0502020204030204" pitchFamily="34" charset="0"/>
              </a:rPr>
              <a:t>waarde</a:t>
            </a:r>
            <a:r>
              <a:rPr lang="en-US" altLang="nl-BE" sz="4000" dirty="0">
                <a:solidFill>
                  <a:srgbClr val="464648"/>
                </a:solidFill>
                <a:latin typeface="Calibri" panose="020F0502020204030204" pitchFamily="34" charset="0"/>
              </a:rPr>
              <a:t>: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  <a:defRPr/>
            </a:pP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  <a:p>
            <a:pPr marL="1028700" lvl="1" indent="-571500" eaLnBrk="1" hangingPunct="1">
              <a:buFont typeface="Arial" panose="020B0604020202020204" pitchFamily="34" charset="0"/>
              <a:buChar char="•"/>
              <a:defRPr/>
            </a:pPr>
            <a:endParaRPr lang="en-US" altLang="nl-BE" sz="4000" dirty="0">
              <a:solidFill>
                <a:srgbClr val="464648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626950" y="21733207"/>
                <a:ext cx="9998563" cy="9941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nl-BE" sz="4000" b="1" dirty="0" smtClean="0">
                    <a:solidFill>
                      <a:srgbClr val="273A6D"/>
                    </a:solidFill>
                    <a:latin typeface="Calibri" panose="020F0502020204030204" pitchFamily="34" charset="0"/>
                  </a:rPr>
                  <a:t>Beschikbaarheid</a:t>
                </a:r>
                <a:endParaRPr lang="en-US" altLang="nl-BE" sz="4000" b="1" dirty="0">
                  <a:solidFill>
                    <a:srgbClr val="273A6D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altLang="nl-BE" sz="4000" b="1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Stop van de service</a:t>
                </a: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nl-BE" sz="4000" i="1" smtClean="0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nl-BE" sz="4000" b="0" i="1" smtClean="0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nl-BE" sz="4000" b="0" i="1" smtClean="0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van de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gevallen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: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onderbreking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van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enkele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seconden</a:t>
                </a:r>
                <a:endParaRPr lang="en-US" altLang="nl-BE" sz="4000" dirty="0" smtClean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nl-BE" sz="4000" i="1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nl-BE" sz="4000" b="0" i="1" smtClean="0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altLang="nl-BE" sz="4000" i="1">
                            <a:solidFill>
                              <a:srgbClr val="46464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nl-BE" sz="4000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van 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de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gevallen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: </a:t>
                </a:r>
                <a:r>
                  <a:rPr lang="en-US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geen</a:t>
                </a:r>
                <a:r>
                  <a:rPr lang="en-US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effect</a:t>
                </a:r>
              </a:p>
              <a:p>
                <a:pPr lvl="1" eaLnBrk="1" hangingPunct="1">
                  <a:defRPr/>
                </a:pPr>
                <a:endParaRPr lang="en-US" altLang="nl-BE" sz="28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altLang="nl-BE" sz="4000" b="1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Netwerk</a:t>
                </a:r>
                <a:r>
                  <a:rPr lang="en-US" altLang="nl-BE" sz="4000" b="1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nl-BE" sz="4000" b="1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onderbreking</a:t>
                </a:r>
                <a:endParaRPr lang="en-US" altLang="nl-BE" sz="4000" b="1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nl-BE" altLang="nl-BE" sz="4000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Onderbreking: </a:t>
                </a:r>
                <a:r>
                  <a:rPr lang="nl-BE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enkele seconden tot </a:t>
                </a:r>
                <a:r>
                  <a:rPr lang="nl-BE" altLang="nl-BE" sz="4000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continue onderbreking.</a:t>
                </a: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nl-BE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Opgelost bij opnieuw verbinden</a:t>
                </a:r>
                <a:endParaRPr lang="nl-BE" altLang="nl-BE" sz="40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endParaRPr lang="en-GB" altLang="nl-BE" sz="3200" dirty="0" smtClean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eaLnBrk="1" hangingPunct="1">
                  <a:defRPr/>
                </a:pPr>
                <a:r>
                  <a:rPr lang="en-US" altLang="nl-BE" sz="4000" b="1" dirty="0" err="1" smtClean="0">
                    <a:solidFill>
                      <a:srgbClr val="273A6D"/>
                    </a:solidFill>
                    <a:latin typeface="Calibri" panose="020F0502020204030204" pitchFamily="34" charset="0"/>
                  </a:rPr>
                  <a:t>Partitie</a:t>
                </a:r>
                <a:r>
                  <a:rPr lang="en-US" altLang="nl-BE" sz="4000" b="1" dirty="0" smtClean="0">
                    <a:solidFill>
                      <a:srgbClr val="273A6D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nl-BE" sz="4000" b="1" dirty="0" err="1" smtClean="0">
                    <a:solidFill>
                      <a:srgbClr val="273A6D"/>
                    </a:solidFill>
                    <a:latin typeface="Calibri" panose="020F0502020204030204" pitchFamily="34" charset="0"/>
                  </a:rPr>
                  <a:t>tolerantie</a:t>
                </a:r>
                <a:endParaRPr lang="en-US" altLang="nl-BE" sz="4000" b="1" dirty="0">
                  <a:solidFill>
                    <a:srgbClr val="273A6D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nl-BE" altLang="nl-BE" sz="4000" b="1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Partitie &lt;50</a:t>
                </a:r>
                <a:r>
                  <a:rPr lang="nl-BE" altLang="nl-BE" sz="4000" b="1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% van servers</a:t>
                </a: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nl-BE" altLang="nl-BE" sz="4000" dirty="0" err="1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Onbeschikbaar</a:t>
                </a:r>
                <a:r>
                  <a:rPr lang="nl-BE" altLang="nl-BE" sz="4000" dirty="0" smtClean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 voor schrijven en </a:t>
                </a:r>
                <a:r>
                  <a:rPr lang="nl-BE" altLang="nl-BE" sz="4000" dirty="0">
                    <a:solidFill>
                      <a:srgbClr val="464648"/>
                    </a:solidFill>
                    <a:latin typeface="Calibri" panose="020F0502020204030204" pitchFamily="34" charset="0"/>
                  </a:rPr>
                  <a:t>lezen</a:t>
                </a:r>
                <a:endParaRPr lang="en-US" altLang="nl-BE" sz="40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  <a:defRPr/>
                </a:pPr>
                <a:endParaRPr lang="en-US" altLang="nl-BE" sz="40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  <a:p>
                <a:pPr marL="1028700" lvl="1" indent="-571500" eaLnBrk="1" hangingPunct="1">
                  <a:buFont typeface="Arial" panose="020B0604020202020204" pitchFamily="34" charset="0"/>
                  <a:buChar char="•"/>
                  <a:defRPr/>
                </a:pPr>
                <a:endParaRPr lang="en-US" altLang="nl-BE" sz="4000" dirty="0">
                  <a:solidFill>
                    <a:srgbClr val="464648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50" y="21733207"/>
                <a:ext cx="9998563" cy="9941183"/>
              </a:xfrm>
              <a:prstGeom prst="rect">
                <a:avLst/>
              </a:prstGeom>
              <a:blipFill rotWithShape="0">
                <a:blip r:embed="rId6"/>
                <a:stretch>
                  <a:fillRect l="-2195" t="-110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113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ヒラギノ角ゴ Pro W3</vt:lpstr>
      <vt:lpstr>Default Design</vt:lpstr>
      <vt:lpstr>PowerPoint Presentation</vt:lpstr>
    </vt:vector>
  </TitlesOfParts>
  <Company>Dept. Computerwetenschappen - K.U.Leuven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</dc:creator>
  <cp:lastModifiedBy>Thomas Uyttendaele</cp:lastModifiedBy>
  <cp:revision>55</cp:revision>
  <dcterms:created xsi:type="dcterms:W3CDTF">2008-01-25T15:58:44Z</dcterms:created>
  <dcterms:modified xsi:type="dcterms:W3CDTF">2014-08-20T22:52:00Z</dcterms:modified>
</cp:coreProperties>
</file>