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300" r:id="rId2"/>
    <p:sldId id="301" r:id="rId3"/>
    <p:sldId id="318" r:id="rId4"/>
    <p:sldId id="319" r:id="rId5"/>
    <p:sldId id="320" r:id="rId6"/>
    <p:sldId id="302" r:id="rId7"/>
    <p:sldId id="311" r:id="rId8"/>
    <p:sldId id="306" r:id="rId9"/>
    <p:sldId id="309" r:id="rId10"/>
    <p:sldId id="307" r:id="rId11"/>
    <p:sldId id="308" r:id="rId12"/>
    <p:sldId id="310" r:id="rId13"/>
    <p:sldId id="323" r:id="rId14"/>
    <p:sldId id="324" r:id="rId15"/>
    <p:sldId id="325" r:id="rId16"/>
    <p:sldId id="326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2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759" autoAdjust="0"/>
  </p:normalViewPr>
  <p:slideViewPr>
    <p:cSldViewPr snapToObjects="1" showGuides="1">
      <p:cViewPr varScale="1">
        <p:scale>
          <a:sx n="113" d="100"/>
          <a:sy n="113" d="100"/>
        </p:scale>
        <p:origin x="1452" y="84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22/04/2014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Pgpool</a:t>
            </a:r>
            <a:r>
              <a:rPr lang="en-GB" baseline="0" dirty="0" smtClean="0"/>
              <a:t> –II (</a:t>
            </a:r>
            <a:r>
              <a:rPr lang="en-GB" baseline="0" dirty="0" err="1" smtClean="0"/>
              <a:t>PostgreSQL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--------------------------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uitschakelen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PostgreSQL</a:t>
            </a:r>
            <a:r>
              <a:rPr lang="en-GB" baseline="0" dirty="0" smtClean="0"/>
              <a:t> server,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huidige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allemaal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onderbroken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daarna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geconnecteerd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hoge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op </a:t>
            </a:r>
            <a:r>
              <a:rPr lang="en-GB" baseline="0" dirty="0" err="1" smtClean="0"/>
              <a:t>tijdstip</a:t>
            </a:r>
            <a:r>
              <a:rPr lang="en-GB" baseline="0" dirty="0" smtClean="0"/>
              <a:t> (1)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tijdelijk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hoger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doro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moeten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opzetten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nieuwe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. 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Tijdens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onbeschikbaar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,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nog maar 1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actief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grafiek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blijkt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schrijfqueries</a:t>
            </a:r>
            <a:r>
              <a:rPr lang="en-GB" baseline="0" dirty="0" smtClean="0"/>
              <a:t> (update en insert)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lagere</a:t>
            </a:r>
            <a:r>
              <a:rPr lang="en-GB" baseline="0" dirty="0" smtClean="0"/>
              <a:t> latency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Onder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lage</a:t>
            </a:r>
            <a:r>
              <a:rPr lang="en-GB" baseline="0" dirty="0" smtClean="0"/>
              <a:t> load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verklaard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doordat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schrijfoperatie</a:t>
            </a:r>
            <a:r>
              <a:rPr lang="en-GB" baseline="0" dirty="0" smtClean="0"/>
              <a:t> nog maar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1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ipv</a:t>
            </a:r>
            <a:r>
              <a:rPr lang="en-GB" baseline="0" dirty="0" smtClean="0"/>
              <a:t>. 2 </a:t>
            </a:r>
            <a:r>
              <a:rPr lang="en-GB" baseline="0" dirty="0" err="1" smtClean="0"/>
              <a:t>moet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gestuurd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Op </a:t>
            </a:r>
            <a:r>
              <a:rPr lang="en-GB" baseline="0" dirty="0" err="1" smtClean="0"/>
              <a:t>tijdstip</a:t>
            </a:r>
            <a:r>
              <a:rPr lang="en-GB" baseline="0" dirty="0" smtClean="0"/>
              <a:t> (2)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terug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ingeschakeld</a:t>
            </a:r>
            <a:r>
              <a:rPr lang="en-GB" baseline="0" dirty="0" smtClean="0"/>
              <a:t> en start de recovery van de </a:t>
            </a:r>
            <a:r>
              <a:rPr lang="en-GB" baseline="0" dirty="0" err="1" smtClean="0"/>
              <a:t>datnode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Bij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Pgpool</a:t>
            </a:r>
            <a:r>
              <a:rPr lang="en-GB" baseline="0" dirty="0" smtClean="0"/>
              <a:t> is het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tijdens</a:t>
            </a:r>
            <a:r>
              <a:rPr lang="en-GB" baseline="0" dirty="0" smtClean="0"/>
              <a:t> recovery,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met de database </a:t>
            </a:r>
            <a:r>
              <a:rPr lang="en-GB" baseline="0" dirty="0" err="1" smtClean="0"/>
              <a:t>verbroken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Omdat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test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connecties</a:t>
            </a:r>
            <a:r>
              <a:rPr lang="en-GB" baseline="0" dirty="0" smtClean="0"/>
              <a:t> met de database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slaagt</a:t>
            </a:r>
            <a:r>
              <a:rPr lang="en-GB" baseline="0" dirty="0" smtClean="0"/>
              <a:t> de recovery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. </a:t>
            </a:r>
          </a:p>
          <a:p>
            <a:r>
              <a:rPr lang="en-GB" baseline="0" dirty="0" smtClean="0"/>
              <a:t>In de </a:t>
            </a:r>
            <a:r>
              <a:rPr lang="en-GB" baseline="0" dirty="0" err="1" smtClean="0"/>
              <a:t>grafiek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verschillende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fases</a:t>
            </a:r>
            <a:r>
              <a:rPr lang="en-GB" baseline="0" dirty="0" smtClean="0"/>
              <a:t> van de recovery </a:t>
            </a:r>
            <a:r>
              <a:rPr lang="en-GB" baseline="0" dirty="0" err="1" smtClean="0"/>
              <a:t>gevonden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is de </a:t>
            </a:r>
            <a:r>
              <a:rPr lang="en-GB" baseline="0" dirty="0" err="1" smtClean="0"/>
              <a:t>reden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zo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schommelt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vanaf</a:t>
            </a:r>
            <a:r>
              <a:rPr lang="en-GB" baseline="0" dirty="0" smtClean="0"/>
              <a:t> 600s.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34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lezer</a:t>
            </a:r>
            <a:r>
              <a:rPr lang="en-GB" dirty="0" smtClean="0"/>
              <a:t> 1 is de data </a:t>
            </a:r>
            <a:r>
              <a:rPr lang="en-GB" dirty="0" err="1" smtClean="0"/>
              <a:t>bijna</a:t>
            </a:r>
            <a:r>
              <a:rPr lang="en-GB" dirty="0" smtClean="0"/>
              <a:t> </a:t>
            </a:r>
            <a:r>
              <a:rPr lang="en-GB" dirty="0" err="1" smtClean="0"/>
              <a:t>altijd</a:t>
            </a:r>
            <a:r>
              <a:rPr lang="en-GB" dirty="0" smtClean="0"/>
              <a:t> </a:t>
            </a:r>
            <a:r>
              <a:rPr lang="en-GB" dirty="0" err="1" smtClean="0"/>
              <a:t>beschikbaar</a:t>
            </a:r>
            <a:r>
              <a:rPr lang="en-GB" dirty="0" smtClean="0"/>
              <a:t> </a:t>
            </a:r>
            <a:r>
              <a:rPr lang="en-GB" dirty="0" err="1" smtClean="0"/>
              <a:t>vanaf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eerste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leespoging</a:t>
            </a:r>
            <a:r>
              <a:rPr lang="en-GB" baseline="0" dirty="0" smtClean="0"/>
              <a:t>. Nu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wel</a:t>
            </a:r>
            <a:r>
              <a:rPr lang="en-GB" baseline="0" dirty="0" smtClean="0"/>
              <a:t> even </a:t>
            </a:r>
            <a:r>
              <a:rPr lang="en-GB" baseline="0" dirty="0" err="1" smtClean="0"/>
              <a:t>duren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leesoperatie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voltooid</a:t>
            </a:r>
            <a:r>
              <a:rPr lang="en-GB" baseline="0" dirty="0" smtClean="0"/>
              <a:t> is.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verklaart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door middle van locking, </a:t>
            </a:r>
            <a:r>
              <a:rPr lang="en-GB" baseline="0" dirty="0" err="1" smtClean="0"/>
              <a:t>indien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schrijf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operatie</a:t>
            </a:r>
            <a:r>
              <a:rPr lang="en-GB" baseline="0" dirty="0" smtClean="0"/>
              <a:t> op die </a:t>
            </a:r>
            <a:r>
              <a:rPr lang="en-GB" baseline="0" dirty="0" err="1" smtClean="0"/>
              <a:t>waarde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gebeurt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nieuwe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leesactie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gedelayed</a:t>
            </a:r>
            <a:r>
              <a:rPr lang="en-GB" baseline="0" dirty="0" smtClean="0"/>
              <a:t> tot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schrijfoperatie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in de </a:t>
            </a:r>
            <a:r>
              <a:rPr lang="en-GB" baseline="0" dirty="0" err="1" smtClean="0"/>
              <a:t>figuur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duidelijk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zichtbaar</a:t>
            </a:r>
            <a:r>
              <a:rPr lang="en-GB" baseline="0" dirty="0" smtClean="0"/>
              <a:t>, de </a:t>
            </a:r>
            <a:r>
              <a:rPr lang="en-GB" baseline="0" dirty="0" err="1" smtClean="0"/>
              <a:t>blauwe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lijn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volgt</a:t>
            </a:r>
            <a:r>
              <a:rPr lang="en-GB" baseline="0" dirty="0" smtClean="0"/>
              <a:t> de rode </a:t>
            </a:r>
            <a:r>
              <a:rPr lang="en-GB" baseline="0" dirty="0" err="1" smtClean="0"/>
              <a:t>lijn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bijna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gevallen</a:t>
            </a:r>
            <a:r>
              <a:rPr lang="en-GB" baseline="0" dirty="0" smtClean="0"/>
              <a:t>. 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enkele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leesoperatie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gedaan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schrijfoperatie</a:t>
            </a:r>
            <a:r>
              <a:rPr lang="en-GB" baseline="0" dirty="0" smtClean="0"/>
              <a:t>, maar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resultaat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gekeken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oude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waarde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geval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gelezen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tweede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poging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nodig</a:t>
            </a:r>
            <a:r>
              <a:rPr lang="en-GB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73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2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519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dirty="0" smtClean="0"/>
              <a:t> (stop)</a:t>
            </a:r>
            <a:endParaRPr lang="en-GB" baseline="0" dirty="0" smtClean="0"/>
          </a:p>
          <a:p>
            <a:r>
              <a:rPr lang="en-GB" baseline="0" dirty="0" smtClean="0"/>
              <a:t>--------------</a:t>
            </a:r>
          </a:p>
          <a:p>
            <a:endParaRPr lang="en-GB" baseline="0" dirty="0" smtClean="0"/>
          </a:p>
          <a:p>
            <a:r>
              <a:rPr lang="en-GB" dirty="0" err="1" smtClean="0"/>
              <a:t>Bij</a:t>
            </a:r>
            <a:r>
              <a:rPr lang="en-GB" dirty="0" smtClean="0"/>
              <a:t> het </a:t>
            </a:r>
            <a:r>
              <a:rPr lang="en-GB" dirty="0" err="1" smtClean="0"/>
              <a:t>uitschakelen</a:t>
            </a:r>
            <a:r>
              <a:rPr lang="en-GB" dirty="0" smtClean="0"/>
              <a:t> van de service</a:t>
            </a:r>
            <a:r>
              <a:rPr lang="en-GB" baseline="0" dirty="0" smtClean="0"/>
              <a:t> op </a:t>
            </a:r>
            <a:r>
              <a:rPr lang="en-GB" dirty="0" err="1" smtClean="0"/>
              <a:t>datanode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HBase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Regionserver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gaat</a:t>
            </a:r>
            <a:r>
              <a:rPr lang="en-GB" baseline="0" dirty="0" smtClean="0"/>
              <a:t> de latency </a:t>
            </a:r>
            <a:r>
              <a:rPr lang="en-GB" baseline="0" dirty="0" err="1" smtClean="0"/>
              <a:t>tijdelijk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omhoog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verklaren</a:t>
            </a:r>
            <a:r>
              <a:rPr lang="en-GB" baseline="0" dirty="0" smtClean="0"/>
              <a:t> door het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verdelen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sharding</a:t>
            </a:r>
            <a:r>
              <a:rPr lang="en-GB" baseline="0" dirty="0" smtClean="0"/>
              <a:t> in de regions,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Regionservers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nemen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verantwoordelijkheid</a:t>
            </a:r>
            <a:r>
              <a:rPr lang="en-GB" baseline="0" dirty="0" smtClean="0"/>
              <a:t> over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de keys die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toegedeeld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waren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Tijdens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uitgeschakelend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hoge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door het </a:t>
            </a:r>
            <a:r>
              <a:rPr lang="en-GB" baseline="0" dirty="0" err="1" smtClean="0"/>
              <a:t>verhuizen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lease. Door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zachte</a:t>
            </a:r>
            <a:r>
              <a:rPr lang="en-GB" baseline="0" dirty="0" smtClean="0"/>
              <a:t> stop, </a:t>
            </a:r>
            <a:r>
              <a:rPr lang="en-GB" baseline="0" dirty="0" err="1" smtClean="0"/>
              <a:t>kunnen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leasen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verhuisd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region server. Na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seconden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verhuis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afgelopen</a:t>
            </a:r>
            <a:r>
              <a:rPr lang="en-GB" baseline="0" dirty="0" smtClean="0"/>
              <a:t> en is de data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beschikbaar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opnieuw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inschakelen</a:t>
            </a:r>
            <a:r>
              <a:rPr lang="en-GB" baseline="0" dirty="0" smtClean="0"/>
              <a:t> van de </a:t>
            </a:r>
            <a:r>
              <a:rPr lang="en-GB" baseline="0" dirty="0" err="1" smtClean="0"/>
              <a:t>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dataserver</a:t>
            </a:r>
            <a:r>
              <a:rPr lang="en-GB" baseline="0" dirty="0" smtClean="0"/>
              <a:t> 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verandering</a:t>
            </a:r>
            <a:r>
              <a:rPr lang="en-GB" baseline="0" dirty="0" smtClean="0"/>
              <a:t> want op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moment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leases </a:t>
            </a:r>
            <a:r>
              <a:rPr lang="en-GB" baseline="0" dirty="0" err="1" smtClean="0"/>
              <a:t>uitgedeeld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kill is het in </a:t>
            </a:r>
            <a:r>
              <a:rPr lang="en-GB" dirty="0" err="1" smtClean="0"/>
              <a:t>tegenstelling</a:t>
            </a:r>
            <a:r>
              <a:rPr lang="en-GB" dirty="0" smtClean="0"/>
              <a:t> tot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zachte</a:t>
            </a:r>
            <a:r>
              <a:rPr lang="en-GB" dirty="0" smtClean="0"/>
              <a:t> stop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mogelijk</a:t>
            </a:r>
            <a:r>
              <a:rPr lang="en-GB" dirty="0" smtClean="0"/>
              <a:t> om de lease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verhuizen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region servers. </a:t>
            </a:r>
          </a:p>
          <a:p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moet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geval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gewacht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tot de </a:t>
            </a:r>
            <a:r>
              <a:rPr lang="en-GB" baseline="0" dirty="0" err="1" smtClean="0"/>
              <a:t>leasen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afgelopen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en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duurt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enkele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tientallen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seconden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queries op halt </a:t>
            </a:r>
            <a:r>
              <a:rPr lang="en-GB" baseline="0" dirty="0" err="1" smtClean="0"/>
              <a:t>worden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gezet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19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Hadoop is de </a:t>
            </a:r>
            <a:r>
              <a:rPr lang="en-GB" dirty="0" err="1" smtClean="0"/>
              <a:t>achterliggende</a:t>
            </a:r>
            <a:r>
              <a:rPr lang="en-GB" baseline="0" dirty="0" smtClean="0"/>
              <a:t> data storage. </a:t>
            </a:r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zacht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stoppen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Hadoop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tijdelijke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verhoging</a:t>
            </a:r>
            <a:r>
              <a:rPr lang="en-GB" baseline="0" dirty="0" smtClean="0"/>
              <a:t> in de latency.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piek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gelimiteerd</a:t>
            </a:r>
            <a:r>
              <a:rPr lang="en-GB" baseline="0" dirty="0" smtClean="0"/>
              <a:t> tot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verhoging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tiental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miliseconden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Achteraf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net </a:t>
            </a:r>
            <a:r>
              <a:rPr lang="en-GB" baseline="0" dirty="0" err="1" smtClean="0"/>
              <a:t>zoals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bij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stoppen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regionservers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invloed</a:t>
            </a:r>
            <a:r>
              <a:rPr lang="en-GB" baseline="0" dirty="0" smtClean="0"/>
              <a:t> op de latency.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20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Bij</a:t>
            </a:r>
            <a:r>
              <a:rPr lang="en-GB" dirty="0" smtClean="0"/>
              <a:t> het hard stop </a:t>
            </a:r>
            <a:r>
              <a:rPr lang="en-GB" dirty="0" err="1" smtClean="0"/>
              <a:t>zetten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Hadoop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datanode</a:t>
            </a:r>
            <a:r>
              <a:rPr lang="en-GB" baseline="0" dirty="0" smtClean="0"/>
              <a:t>, is de situate </a:t>
            </a:r>
            <a:r>
              <a:rPr lang="en-GB" baseline="0" dirty="0" err="1" smtClean="0"/>
              <a:t>gelijkaardig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van het </a:t>
            </a:r>
            <a:r>
              <a:rPr lang="en-GB" baseline="0" dirty="0" err="1" smtClean="0"/>
              <a:t>zacht</a:t>
            </a:r>
            <a:r>
              <a:rPr lang="en-GB" baseline="0" dirty="0" smtClean="0"/>
              <a:t> stop </a:t>
            </a:r>
            <a:r>
              <a:rPr lang="en-GB" baseline="0" dirty="0" err="1" smtClean="0"/>
              <a:t>zetten</a:t>
            </a:r>
            <a:r>
              <a:rPr lang="en-GB" baseline="0" dirty="0" smtClean="0"/>
              <a:t> van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node.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92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73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HBase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levert</a:t>
            </a:r>
            <a:r>
              <a:rPr lang="en-GB" baseline="0" dirty="0" smtClean="0"/>
              <a:t> strong consistency, </a:t>
            </a:r>
            <a:r>
              <a:rPr lang="en-GB" baseline="0" dirty="0" err="1" smtClean="0"/>
              <a:t>hoewel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figuur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lijkt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op </a:t>
            </a:r>
            <a:r>
              <a:rPr lang="en-GB" baseline="0" dirty="0" err="1" smtClean="0"/>
              <a:t>bepaalde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momenten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oude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gelezen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volgende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figuren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volgende</a:t>
            </a:r>
            <a:r>
              <a:rPr lang="en-GB" baseline="0" dirty="0" smtClean="0"/>
              <a:t> slides), </a:t>
            </a:r>
            <a:r>
              <a:rPr lang="en-GB" baseline="0" dirty="0" err="1" smtClean="0"/>
              <a:t>meer</a:t>
            </a:r>
            <a:r>
              <a:rPr lang="en-GB" baseline="0" dirty="0" smtClean="0"/>
              <a:t> in detail </a:t>
            </a:r>
            <a:r>
              <a:rPr lang="en-GB" baseline="0" dirty="0" err="1" smtClean="0"/>
              <a:t>gekeken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hoe </a:t>
            </a:r>
            <a:r>
              <a:rPr lang="en-GB" baseline="0" dirty="0" err="1" smtClean="0"/>
              <a:t>deze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situaties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eruit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zien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wordt</a:t>
            </a:r>
            <a:r>
              <a:rPr lang="en-GB" baseline="0" dirty="0" smtClean="0"/>
              <a:t> het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duidelijk</a:t>
            </a:r>
            <a:r>
              <a:rPr lang="en-GB" baseline="0" dirty="0" smtClean="0"/>
              <a:t> hoe het </a:t>
            </a:r>
            <a:r>
              <a:rPr lang="en-GB" baseline="0" dirty="0" err="1" smtClean="0"/>
              <a:t>komt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915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Bijna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eerste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leespogingen</a:t>
            </a:r>
            <a:r>
              <a:rPr lang="en-GB" baseline="0" dirty="0" smtClean="0"/>
              <a:t> van reader 0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resultaat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oude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waarde</a:t>
            </a:r>
            <a:r>
              <a:rPr lang="en-GB" baseline="0" dirty="0" smtClean="0"/>
              <a:t> (of null </a:t>
            </a:r>
            <a:r>
              <a:rPr lang="en-GB" baseline="0" dirty="0" err="1" smtClean="0"/>
              <a:t>indien</a:t>
            </a:r>
            <a:r>
              <a:rPr lang="en-GB" baseline="0" dirty="0" smtClean="0"/>
              <a:t> het record nog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bestond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voordien</a:t>
            </a:r>
            <a:r>
              <a:rPr lang="en-GB" baseline="0" dirty="0" smtClean="0"/>
              <a:t>). De </a:t>
            </a:r>
            <a:r>
              <a:rPr lang="en-GB" baseline="0" dirty="0" err="1" smtClean="0"/>
              <a:t>reden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resultaat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omdat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schrijfoperatie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voltooid</a:t>
            </a:r>
            <a:r>
              <a:rPr lang="en-GB" baseline="0" dirty="0" smtClean="0"/>
              <a:t> is op het moment van </a:t>
            </a:r>
            <a:r>
              <a:rPr lang="en-GB" baseline="0" dirty="0" err="1" smtClean="0"/>
              <a:t>lezen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Bij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tweede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lezen</a:t>
            </a:r>
            <a:r>
              <a:rPr lang="en-GB" baseline="0" dirty="0" smtClean="0"/>
              <a:t> is de data </a:t>
            </a:r>
            <a:r>
              <a:rPr lang="en-GB" baseline="0" dirty="0" err="1" smtClean="0"/>
              <a:t>weggeschreven</a:t>
            </a:r>
            <a:r>
              <a:rPr lang="en-GB" baseline="0" dirty="0" smtClean="0"/>
              <a:t> en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beschikbaar</a:t>
            </a:r>
            <a:r>
              <a:rPr lang="en-GB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63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27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22/04/2014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22/04/2014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13"/>
          <a:stretch/>
        </p:blipFill>
        <p:spPr>
          <a:xfrm>
            <a:off x="539750" y="1259468"/>
            <a:ext cx="8334375" cy="3897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Hoge</a:t>
            </a:r>
            <a:r>
              <a:rPr lang="en-GB" dirty="0" smtClean="0"/>
              <a:t>)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PostgreSQL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22990" y="1248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000" y="4941168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stop: </a:t>
            </a:r>
            <a:r>
              <a:rPr lang="en-GB" dirty="0" err="1" smtClean="0"/>
              <a:t>disconnecten</a:t>
            </a:r>
            <a:r>
              <a:rPr lang="en-GB" dirty="0" smtClean="0"/>
              <a:t> van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Tijdens</a:t>
            </a:r>
            <a:r>
              <a:rPr lang="en-GB" dirty="0" smtClean="0"/>
              <a:t> downtime: Insert &amp; Update </a:t>
            </a:r>
            <a:r>
              <a:rPr lang="en-GB" dirty="0" err="1" smtClean="0"/>
              <a:t>gaan</a:t>
            </a:r>
            <a:r>
              <a:rPr lang="en-GB" dirty="0" smtClean="0"/>
              <a:t> </a:t>
            </a:r>
            <a:r>
              <a:rPr lang="en-GB" dirty="0" err="1" smtClean="0"/>
              <a:t>sneller</a:t>
            </a:r>
            <a:endParaRPr lang="en-GB" dirty="0" smtClean="0"/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Recovery </a:t>
            </a:r>
            <a:r>
              <a:rPr lang="en-GB" dirty="0" err="1" smtClean="0"/>
              <a:t>faalt</a:t>
            </a:r>
            <a:r>
              <a:rPr lang="en-GB" dirty="0" smtClean="0"/>
              <a:t>: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connecties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recovery</a:t>
            </a:r>
          </a:p>
        </p:txBody>
      </p:sp>
    </p:spTree>
    <p:extLst>
      <p:ext uri="{BB962C8B-B14F-4D97-AF65-F5344CB8AC3E}">
        <p14:creationId xmlns:p14="http://schemas.microsoft.com/office/powerpoint/2010/main" val="2300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</p:spTree>
    <p:extLst>
      <p:ext uri="{BB962C8B-B14F-4D97-AF65-F5344CB8AC3E}">
        <p14:creationId xmlns:p14="http://schemas.microsoft.com/office/powerpoint/2010/main" val="35587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6" name="Rounded Rectangle 5"/>
          <p:cNvSpPr/>
          <p:nvPr/>
        </p:nvSpPr>
        <p:spPr>
          <a:xfrm>
            <a:off x="3237505" y="1223433"/>
            <a:ext cx="2808312" cy="468052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86" t="53118" r="67105" b="11183"/>
          <a:stretch/>
        </p:blipFill>
        <p:spPr>
          <a:xfrm>
            <a:off x="3672502" y="1322605"/>
            <a:ext cx="2068996" cy="45813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97845" y="3429000"/>
            <a:ext cx="1254450" cy="2474953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2" b="4273"/>
          <a:stretch/>
        </p:blipFill>
        <p:spPr>
          <a:xfrm>
            <a:off x="251520" y="1080000"/>
            <a:ext cx="8537270" cy="51845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Consistency: </a:t>
            </a:r>
            <a:r>
              <a:rPr lang="en-GB" dirty="0" err="1"/>
              <a:t>HBase</a:t>
            </a:r>
            <a:r>
              <a:rPr lang="en-GB" dirty="0"/>
              <a:t> – Reader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2525864"/>
            <a:ext cx="2808312" cy="392747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18989" y="1196753"/>
            <a:ext cx="2808312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892930" y="2924945"/>
            <a:ext cx="1254450" cy="1872208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016" t="42754" r="43489" b="28211"/>
          <a:stretch/>
        </p:blipFill>
        <p:spPr>
          <a:xfrm>
            <a:off x="1096219" y="2525865"/>
            <a:ext cx="2376264" cy="374441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904531" y="1340769"/>
            <a:ext cx="1254450" cy="360039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159732" y="1084243"/>
            <a:ext cx="6480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: Normal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Primary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4" y="1992313"/>
            <a:ext cx="3752800" cy="37973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Secundary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3" y="1992313"/>
            <a:ext cx="3752800" cy="3797300"/>
          </a:xfrm>
        </p:spPr>
      </p:pic>
    </p:spTree>
    <p:extLst>
      <p:ext uri="{BB962C8B-B14F-4D97-AF65-F5344CB8AC3E}">
        <p14:creationId xmlns:p14="http://schemas.microsoft.com/office/powerpoint/2010/main" val="1769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: Majority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Primary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4" y="1992313"/>
            <a:ext cx="3752800" cy="37973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Secundary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3" y="1992313"/>
            <a:ext cx="3752800" cy="3797300"/>
          </a:xfrm>
        </p:spPr>
      </p:pic>
    </p:spTree>
    <p:extLst>
      <p:ext uri="{BB962C8B-B14F-4D97-AF65-F5344CB8AC3E}">
        <p14:creationId xmlns:p14="http://schemas.microsoft.com/office/powerpoint/2010/main" val="2958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: Majority – </a:t>
            </a:r>
            <a:r>
              <a:rPr lang="en-GB" dirty="0" err="1" smtClean="0"/>
              <a:t>Secundary</a:t>
            </a:r>
            <a:r>
              <a:rPr lang="en-GB" dirty="0" smtClean="0"/>
              <a:t> – R3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334375" cy="4216601"/>
          </a:xfrm>
        </p:spPr>
      </p:pic>
      <p:sp>
        <p:nvSpPr>
          <p:cNvPr id="3" name="Rectangle 2"/>
          <p:cNvSpPr/>
          <p:nvPr/>
        </p:nvSpPr>
        <p:spPr>
          <a:xfrm>
            <a:off x="6804248" y="3789040"/>
            <a:ext cx="43204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7" t="63352" r="17921" b="7616"/>
          <a:stretch/>
        </p:blipFill>
        <p:spPr>
          <a:xfrm>
            <a:off x="8153847" y="1167904"/>
            <a:ext cx="864096" cy="48965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41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Primary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Secundary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stop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 b="3676"/>
          <a:stretch/>
        </p:blipFill>
        <p:spPr>
          <a:xfrm>
            <a:off x="216492" y="1408460"/>
            <a:ext cx="8942127" cy="35696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4941167"/>
            <a:ext cx="8334000" cy="836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plat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 smtClean="0"/>
              <a:t>1 server minder </a:t>
            </a:r>
            <a:r>
              <a:rPr lang="en-GB" dirty="0" err="1" smtClean="0"/>
              <a:t>geen</a:t>
            </a:r>
            <a:r>
              <a:rPr lang="en-GB" dirty="0" smtClean="0"/>
              <a:t> effect op de </a:t>
            </a:r>
            <a:r>
              <a:rPr lang="en-GB" dirty="0" err="1" smtClean="0"/>
              <a:t>gemiddelde</a:t>
            </a:r>
            <a:r>
              <a:rPr lang="en-GB" dirty="0" smtClean="0"/>
              <a:t> latency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799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3270" y="11154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HBase</a:t>
            </a:r>
            <a:r>
              <a:rPr lang="en-GB" dirty="0" smtClean="0"/>
              <a:t>: kill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5"/>
          <a:stretch/>
        </p:blipFill>
        <p:spPr>
          <a:xfrm>
            <a:off x="190952" y="1340769"/>
            <a:ext cx="8964488" cy="367240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Zeer</a:t>
            </a:r>
            <a:r>
              <a:rPr lang="en-GB" dirty="0" smtClean="0"/>
              <a:t> </a:t>
            </a:r>
            <a:r>
              <a:rPr lang="en-GB" dirty="0" err="1" smtClean="0"/>
              <a:t>grote</a:t>
            </a:r>
            <a:r>
              <a:rPr lang="en-GB" dirty="0" smtClean="0"/>
              <a:t> </a:t>
            </a: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Regionserver</a:t>
            </a:r>
            <a:r>
              <a:rPr lang="en-GB" dirty="0" smtClean="0"/>
              <a:t> down: 20s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beschikbaarheid</a:t>
            </a:r>
            <a:r>
              <a:rPr lang="en-GB" dirty="0"/>
              <a:t>: </a:t>
            </a:r>
            <a:r>
              <a:rPr lang="en-GB" dirty="0" smtClean="0"/>
              <a:t>Hadoop: </a:t>
            </a:r>
            <a:r>
              <a:rPr lang="en-GB" dirty="0"/>
              <a:t>stop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55637"/>
            <a:ext cx="8334375" cy="4216601"/>
          </a:xfrm>
        </p:spPr>
      </p:pic>
    </p:spTree>
    <p:extLst>
      <p:ext uri="{BB962C8B-B14F-4D97-AF65-F5344CB8AC3E}">
        <p14:creationId xmlns:p14="http://schemas.microsoft.com/office/powerpoint/2010/main" val="2722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Hoge</a:t>
            </a:r>
            <a:r>
              <a:rPr lang="en-GB" dirty="0"/>
              <a:t> </a:t>
            </a:r>
            <a:r>
              <a:rPr lang="en-GB" dirty="0" err="1"/>
              <a:t>beschikbaarheid</a:t>
            </a:r>
            <a:r>
              <a:rPr lang="en-GB" dirty="0"/>
              <a:t>: </a:t>
            </a:r>
            <a:r>
              <a:rPr lang="en-GB" dirty="0" smtClean="0"/>
              <a:t>Hadoop: kill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455637"/>
            <a:ext cx="8334375" cy="4216601"/>
          </a:xfrm>
        </p:spPr>
      </p:pic>
    </p:spTree>
    <p:extLst>
      <p:ext uri="{BB962C8B-B14F-4D97-AF65-F5344CB8AC3E}">
        <p14:creationId xmlns:p14="http://schemas.microsoft.com/office/powerpoint/2010/main" val="1575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Hoge</a:t>
            </a:r>
            <a:r>
              <a:rPr lang="en-GB" dirty="0" smtClean="0"/>
              <a:t> </a:t>
            </a:r>
            <a:r>
              <a:rPr lang="en-GB" dirty="0" err="1" smtClean="0"/>
              <a:t>beschikbaarheid</a:t>
            </a:r>
            <a:r>
              <a:rPr lang="en-GB" dirty="0" smtClean="0"/>
              <a:t>: </a:t>
            </a:r>
            <a:r>
              <a:rPr lang="en-GB" dirty="0" err="1" smtClean="0"/>
              <a:t>MongoDB</a:t>
            </a:r>
            <a:r>
              <a:rPr lang="en-GB" dirty="0" smtClean="0"/>
              <a:t>: (???)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161355" y="1259468"/>
            <a:ext cx="8982645" cy="3609692"/>
          </a:xfrm>
        </p:spPr>
      </p:pic>
      <p:sp>
        <p:nvSpPr>
          <p:cNvPr id="5" name="TextBox 4"/>
          <p:cNvSpPr txBox="1"/>
          <p:nvPr/>
        </p:nvSpPr>
        <p:spPr>
          <a:xfrm>
            <a:off x="3407426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20897" y="125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000" y="5013177"/>
            <a:ext cx="8334000" cy="7648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spcAft>
                <a:spcPts val="600"/>
              </a:spcAft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spcAft>
                <a:spcPts val="600"/>
              </a:spcAft>
              <a:buFont typeface="Arial" pitchFamily="34" charset="0"/>
              <a:buChar char="-"/>
              <a:defRPr lang="nl-BE"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9637" lvl="1" indent="0">
              <a:buFont typeface="Courier New" pitchFamily="49" charset="0"/>
              <a:buNone/>
            </a:pPr>
            <a:r>
              <a:rPr lang="en-GB" dirty="0" err="1" smtClean="0"/>
              <a:t>Zonder</a:t>
            </a:r>
            <a:r>
              <a:rPr lang="en-GB" dirty="0" smtClean="0"/>
              <a:t> preload van 300 000 entries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en-GB" dirty="0"/>
              <a:t>	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grotere</a:t>
            </a:r>
            <a:r>
              <a:rPr lang="en-GB" dirty="0" smtClean="0"/>
              <a:t> datasets </a:t>
            </a:r>
            <a:r>
              <a:rPr lang="en-GB" dirty="0" err="1" smtClean="0"/>
              <a:t>wordt</a:t>
            </a:r>
            <a:r>
              <a:rPr lang="en-GB" dirty="0" smtClean="0"/>
              <a:t> insert latency </a:t>
            </a:r>
            <a:r>
              <a:rPr lang="en-GB" dirty="0" err="1" smtClean="0"/>
              <a:t>groter</a:t>
            </a:r>
            <a:endParaRPr lang="en-GB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482291" y="1203158"/>
            <a:ext cx="6988337" cy="2906829"/>
          </a:xfrm>
          <a:custGeom>
            <a:avLst/>
            <a:gdLst>
              <a:gd name="connsiteX0" fmla="*/ 0 w 6988337"/>
              <a:gd name="connsiteY0" fmla="*/ 2906829 h 2906829"/>
              <a:gd name="connsiteX1" fmla="*/ 1174282 w 6988337"/>
              <a:gd name="connsiteY1" fmla="*/ 2666198 h 2906829"/>
              <a:gd name="connsiteX2" fmla="*/ 3137835 w 6988337"/>
              <a:gd name="connsiteY2" fmla="*/ 2059806 h 2906829"/>
              <a:gd name="connsiteX3" fmla="*/ 4880008 w 6988337"/>
              <a:gd name="connsiteY3" fmla="*/ 1337911 h 2906829"/>
              <a:gd name="connsiteX4" fmla="*/ 6641431 w 6988337"/>
              <a:gd name="connsiteY4" fmla="*/ 250257 h 2906829"/>
              <a:gd name="connsiteX5" fmla="*/ 6987941 w 6988337"/>
              <a:gd name="connsiteY5" fmla="*/ 0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8337" h="2906829">
                <a:moveTo>
                  <a:pt x="0" y="2906829"/>
                </a:moveTo>
                <a:cubicBezTo>
                  <a:pt x="325655" y="2857098"/>
                  <a:pt x="651310" y="2807368"/>
                  <a:pt x="1174282" y="2666198"/>
                </a:cubicBezTo>
                <a:cubicBezTo>
                  <a:pt x="1697254" y="2525028"/>
                  <a:pt x="2520214" y="2281187"/>
                  <a:pt x="3137835" y="2059806"/>
                </a:cubicBezTo>
                <a:cubicBezTo>
                  <a:pt x="3755456" y="1838425"/>
                  <a:pt x="4296075" y="1639502"/>
                  <a:pt x="4880008" y="1337911"/>
                </a:cubicBezTo>
                <a:cubicBezTo>
                  <a:pt x="5463941" y="1036319"/>
                  <a:pt x="6290109" y="473242"/>
                  <a:pt x="6641431" y="250257"/>
                </a:cubicBezTo>
                <a:cubicBezTo>
                  <a:pt x="6992753" y="27272"/>
                  <a:pt x="6990347" y="13636"/>
                  <a:pt x="6987941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sz="3100" dirty="0" err="1" smtClean="0"/>
              <a:t>Aantal</a:t>
            </a:r>
            <a:r>
              <a:rPr lang="en-GB" sz="3100" dirty="0" smtClean="0"/>
              <a:t> </a:t>
            </a:r>
            <a:r>
              <a:rPr lang="en-GB" sz="3100" dirty="0" err="1" smtClean="0"/>
              <a:t>verschillende</a:t>
            </a:r>
            <a:r>
              <a:rPr lang="en-GB" sz="3100" dirty="0" smtClean="0"/>
              <a:t> </a:t>
            </a:r>
            <a:r>
              <a:rPr lang="en-GB" sz="3100" dirty="0" err="1" smtClean="0"/>
              <a:t>waarden</a:t>
            </a:r>
            <a:r>
              <a:rPr lang="en-GB" sz="3100" dirty="0" smtClean="0"/>
              <a:t> </a:t>
            </a:r>
            <a:r>
              <a:rPr lang="en-GB" sz="3100" dirty="0" err="1" smtClean="0"/>
              <a:t>gelezen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38848" y="59260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Amount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9167" y="1450802"/>
            <a:ext cx="461665" cy="41044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Lees thread ID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811" b="17280"/>
          <a:stretch/>
        </p:blipFill>
        <p:spPr>
          <a:xfrm>
            <a:off x="1187624" y="1340768"/>
            <a:ext cx="6408712" cy="4480248"/>
          </a:xfrm>
        </p:spPr>
      </p:pic>
    </p:spTree>
    <p:extLst>
      <p:ext uri="{BB962C8B-B14F-4D97-AF65-F5344CB8AC3E}">
        <p14:creationId xmlns:p14="http://schemas.microsoft.com/office/powerpoint/2010/main" val="2501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</p:spTree>
    <p:extLst>
      <p:ext uri="{BB962C8B-B14F-4D97-AF65-F5344CB8AC3E}">
        <p14:creationId xmlns:p14="http://schemas.microsoft.com/office/powerpoint/2010/main" val="3697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Consistency: </a:t>
            </a:r>
            <a:r>
              <a:rPr lang="en-GB" dirty="0" err="1" smtClean="0"/>
              <a:t>HBase</a:t>
            </a:r>
            <a:r>
              <a:rPr lang="en-GB" dirty="0"/>
              <a:t> </a:t>
            </a:r>
            <a:r>
              <a:rPr lang="en-GB" dirty="0" smtClean="0"/>
              <a:t>– Reader 0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84" y="248586"/>
            <a:ext cx="8766496" cy="6420774"/>
          </a:xfrm>
        </p:spPr>
      </p:pic>
      <p:sp>
        <p:nvSpPr>
          <p:cNvPr id="4" name="Rounded Rectangle 3"/>
          <p:cNvSpPr/>
          <p:nvPr/>
        </p:nvSpPr>
        <p:spPr>
          <a:xfrm>
            <a:off x="3237505" y="2868986"/>
            <a:ext cx="2808312" cy="336832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403648" y="407707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61195" r="70429" b="12255"/>
          <a:stretch/>
        </p:blipFill>
        <p:spPr>
          <a:xfrm>
            <a:off x="3473464" y="2868987"/>
            <a:ext cx="2409921" cy="33561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237505" y="247843"/>
            <a:ext cx="2808312" cy="231706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07" t="24891" r="70429" b="55171"/>
          <a:stretch/>
        </p:blipFill>
        <p:spPr>
          <a:xfrm>
            <a:off x="3524075" y="197165"/>
            <a:ext cx="2409921" cy="252028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03648" y="1632092"/>
            <a:ext cx="1254450" cy="1826881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34145</TotalTime>
  <Words>830</Words>
  <Application>Microsoft Office PowerPoint</Application>
  <PresentationFormat>On-screen Show (4:3)</PresentationFormat>
  <Paragraphs>79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Corporate-KU Leuven-Liggend-Achtergrond Wit</vt:lpstr>
      <vt:lpstr>(Hoge) beschikbaarheid: PostgreSQL</vt:lpstr>
      <vt:lpstr>Hoge beschikbaarheid: HBase: stop</vt:lpstr>
      <vt:lpstr>Hoge beschikbaarheid: HBase: kill</vt:lpstr>
      <vt:lpstr>Hoge beschikbaarheid: Hadoop: stop</vt:lpstr>
      <vt:lpstr>Hoge beschikbaarheid: Hadoop: kill</vt:lpstr>
      <vt:lpstr>Hoge beschikbaarheid: MongoDB: (???)</vt:lpstr>
      <vt:lpstr>Consistency: HBase:  Aantal verschillende waarden gelezen</vt:lpstr>
      <vt:lpstr>Consistency: HBase – Reader 0</vt:lpstr>
      <vt:lpstr>Consistency: HBase – Reader 0</vt:lpstr>
      <vt:lpstr>Consistency: HBase – Reader 1</vt:lpstr>
      <vt:lpstr>Consistency: HBase – Reader 1</vt:lpstr>
      <vt:lpstr>Consistency: HBase – Reader 1</vt:lpstr>
      <vt:lpstr>MongoDB: Normal</vt:lpstr>
      <vt:lpstr>MongoDB: Majority</vt:lpstr>
      <vt:lpstr>MongoDB: Majority – Secundary – R3</vt:lpstr>
      <vt:lpstr>MongoDB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255</cp:revision>
  <dcterms:created xsi:type="dcterms:W3CDTF">2012-07-10T07:57:57Z</dcterms:created>
  <dcterms:modified xsi:type="dcterms:W3CDTF">2014-04-23T08:11:25Z</dcterms:modified>
</cp:coreProperties>
</file>