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77" r:id="rId4"/>
    <p:sldId id="301" r:id="rId5"/>
    <p:sldId id="280" r:id="rId6"/>
    <p:sldId id="257" r:id="rId7"/>
    <p:sldId id="270" r:id="rId8"/>
    <p:sldId id="283" r:id="rId9"/>
    <p:sldId id="284" r:id="rId10"/>
    <p:sldId id="290" r:id="rId11"/>
    <p:sldId id="291" r:id="rId12"/>
    <p:sldId id="292" r:id="rId13"/>
    <p:sldId id="302" r:id="rId14"/>
    <p:sldId id="303" r:id="rId15"/>
    <p:sldId id="273" r:id="rId16"/>
    <p:sldId id="287" r:id="rId17"/>
    <p:sldId id="285" r:id="rId18"/>
    <p:sldId id="274" r:id="rId19"/>
    <p:sldId id="300" r:id="rId20"/>
    <p:sldId id="305" r:id="rId21"/>
    <p:sldId id="299" r:id="rId22"/>
    <p:sldId id="275" r:id="rId23"/>
    <p:sldId id="297" r:id="rId24"/>
    <p:sldId id="276" r:id="rId25"/>
    <p:sldId id="304" r:id="rId26"/>
    <p:sldId id="281" r:id="rId27"/>
    <p:sldId id="266" r:id="rId28"/>
    <p:sldId id="289" r:id="rId29"/>
    <p:sldId id="293" r:id="rId30"/>
    <p:sldId id="294" r:id="rId31"/>
    <p:sldId id="295" r:id="rId32"/>
    <p:sldId id="298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 Sion" initials="LS" lastIdx="5" clrIdx="0">
    <p:extLst>
      <p:ext uri="{19B8F6BF-5375-455C-9EA6-DF929625EA0E}">
        <p15:presenceInfo xmlns:p15="http://schemas.microsoft.com/office/powerpoint/2012/main" userId="2cf7bb2e82571da3" providerId="Windows Live"/>
      </p:ext>
    </p:extLst>
  </p:cmAuthor>
  <p:cmAuthor id="2" name="Thomas Uyttendaele" initials="TU" lastIdx="3" clrIdx="1">
    <p:extLst>
      <p:ext uri="{19B8F6BF-5375-455C-9EA6-DF929625EA0E}">
        <p15:presenceInfo xmlns:p15="http://schemas.microsoft.com/office/powerpoint/2012/main" userId="53897e6901cc1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5D4"/>
    <a:srgbClr val="000000"/>
    <a:srgbClr val="52BDEC"/>
    <a:srgbClr val="00407A"/>
    <a:srgbClr val="86BCE5"/>
    <a:srgbClr val="6CB340"/>
    <a:srgbClr val="2C2C2C"/>
    <a:srgbClr val="147693"/>
    <a:srgbClr val="12708D"/>
    <a:srgbClr val="116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8147" autoAdjust="0"/>
  </p:normalViewPr>
  <p:slideViewPr>
    <p:cSldViewPr snapToObjects="1" showGuides="1">
      <p:cViewPr varScale="1">
        <p:scale>
          <a:sx n="99" d="100"/>
          <a:sy n="99" d="100"/>
        </p:scale>
        <p:origin x="2220" y="7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-17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Nearest</c:v>
                </c:pt>
              </c:strCache>
            </c:strRef>
          </c:tx>
          <c:spPr>
            <a:ln w="444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0800">
                <a:solidFill>
                  <a:srgbClr val="2C2C2C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26</c:v>
                </c:pt>
                <c:pt idx="1">
                  <c:v>77</c:v>
                </c:pt>
                <c:pt idx="2">
                  <c:v>91</c:v>
                </c:pt>
                <c:pt idx="3">
                  <c:v>91</c:v>
                </c:pt>
                <c:pt idx="4">
                  <c:v>92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Primary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508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73</c:v>
                </c:pt>
                <c:pt idx="1">
                  <c:v>98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Primary-preferred</c:v>
                </c:pt>
              </c:strCache>
            </c:strRef>
          </c:tx>
          <c:spPr>
            <a:ln w="44450" cap="rnd">
              <a:solidFill>
                <a:srgbClr val="86BCE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50800">
                <a:solidFill>
                  <a:srgbClr val="86BCE5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77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100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Secondary</c:v>
                </c:pt>
              </c:strCache>
            </c:strRef>
          </c:tx>
          <c:spPr>
            <a:ln w="444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508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61</c:v>
                </c:pt>
                <c:pt idx="2">
                  <c:v>82</c:v>
                </c:pt>
                <c:pt idx="3">
                  <c:v>85</c:v>
                </c:pt>
                <c:pt idx="4">
                  <c:v>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01492528"/>
        <c:axId val="-701493616"/>
      </c:scatterChart>
      <c:valAx>
        <c:axId val="-701492528"/>
        <c:scaling>
          <c:orientation val="minMax"/>
          <c:max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2000" dirty="0" smtClean="0"/>
                  <a:t>Startijd van de leesbewerking</a:t>
                </a:r>
                <a:r>
                  <a:rPr lang="nl-BE" sz="2000" baseline="0" dirty="0" smtClean="0"/>
                  <a:t> (</a:t>
                </a:r>
                <a:r>
                  <a:rPr lang="nl-BE" sz="2000" baseline="0" dirty="0" err="1" smtClean="0"/>
                  <a:t>ms</a:t>
                </a:r>
                <a:r>
                  <a:rPr lang="nl-BE" sz="2000" baseline="0" dirty="0" smtClean="0"/>
                  <a:t>)</a:t>
                </a:r>
                <a:endParaRPr lang="nl-BE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701493616"/>
        <c:crosses val="autoZero"/>
        <c:crossBetween val="midCat"/>
        <c:majorUnit val="2"/>
      </c:valAx>
      <c:valAx>
        <c:axId val="-7014936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 smtClean="0"/>
                  <a:t>Percentage</a:t>
                </a:r>
                <a:r>
                  <a:rPr lang="en-GB" sz="2000" baseline="0" dirty="0" smtClean="0"/>
                  <a:t> </a:t>
                </a:r>
                <a:r>
                  <a:rPr lang="en-GB" sz="2000" baseline="0" dirty="0" err="1" smtClean="0"/>
                  <a:t>nieuwe</a:t>
                </a:r>
                <a:r>
                  <a:rPr lang="en-GB" sz="2000" baseline="0" dirty="0" smtClean="0"/>
                  <a:t> </a:t>
                </a:r>
                <a:r>
                  <a:rPr lang="en-GB" sz="2000" baseline="0" dirty="0" err="1" smtClean="0"/>
                  <a:t>waarde</a:t>
                </a:r>
                <a:endParaRPr lang="nl-BE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70149252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</c:strCache>
            </c:strRef>
          </c:tx>
          <c:spPr>
            <a:ln w="444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</c:numCache>
            </c:numRef>
          </c:y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Primary</c:v>
                </c:pt>
              </c:strCache>
            </c:strRef>
          </c:tx>
          <c:spPr>
            <a:ln w="476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508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2.6</c:v>
                </c:pt>
                <c:pt idx="1">
                  <c:v>68</c:v>
                </c:pt>
                <c:pt idx="2">
                  <c:v>90</c:v>
                </c:pt>
                <c:pt idx="3">
                  <c:v>93</c:v>
                </c:pt>
                <c:pt idx="4">
                  <c:v>94</c:v>
                </c:pt>
                <c:pt idx="5">
                  <c:v>96</c:v>
                </c:pt>
                <c:pt idx="6">
                  <c:v>96</c:v>
                </c:pt>
                <c:pt idx="7">
                  <c:v>96</c:v>
                </c:pt>
                <c:pt idx="8">
                  <c:v>97</c:v>
                </c:pt>
                <c:pt idx="9">
                  <c:v>97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44450" cap="rnd">
              <a:solidFill>
                <a:srgbClr val="86BCE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ln w="444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01484368"/>
        <c:axId val="-701487088"/>
      </c:scatterChart>
      <c:valAx>
        <c:axId val="-701484368"/>
        <c:scaling>
          <c:orientation val="minMax"/>
          <c:max val="2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2000" dirty="0" smtClean="0"/>
                  <a:t>Startijd van de leesbewerking</a:t>
                </a:r>
                <a:r>
                  <a:rPr lang="nl-BE" sz="2000" baseline="0" dirty="0" smtClean="0"/>
                  <a:t> (</a:t>
                </a:r>
                <a:r>
                  <a:rPr lang="nl-BE" sz="2000" baseline="0" dirty="0" err="1" smtClean="0"/>
                  <a:t>ms</a:t>
                </a:r>
                <a:r>
                  <a:rPr lang="nl-BE" sz="2000" baseline="0" dirty="0" smtClean="0"/>
                  <a:t>)</a:t>
                </a:r>
                <a:endParaRPr lang="nl-BE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701487088"/>
        <c:crosses val="autoZero"/>
        <c:crossBetween val="midCat"/>
        <c:majorUnit val="6"/>
        <c:minorUnit val="3"/>
      </c:valAx>
      <c:valAx>
        <c:axId val="-7014870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 smtClean="0"/>
                  <a:t>Percentage</a:t>
                </a:r>
                <a:r>
                  <a:rPr lang="en-GB" sz="2000" baseline="0" dirty="0" smtClean="0"/>
                  <a:t> </a:t>
                </a:r>
                <a:r>
                  <a:rPr lang="en-GB" sz="2000" baseline="0" dirty="0" err="1" smtClean="0"/>
                  <a:t>nieuwe</a:t>
                </a:r>
                <a:r>
                  <a:rPr lang="en-GB" sz="2000" baseline="0" dirty="0" smtClean="0"/>
                  <a:t> </a:t>
                </a:r>
                <a:r>
                  <a:rPr lang="en-GB" sz="2000" baseline="0" dirty="0" err="1" smtClean="0"/>
                  <a:t>waarde</a:t>
                </a:r>
                <a:endParaRPr lang="nl-BE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70148436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7584B-64D3-436D-B5EE-AB190A57EFF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C7F7BF67-2455-420B-9468-E19D57C32999}">
      <dgm:prSet phldrT="[Text]"/>
      <dgm:spPr/>
      <dgm:t>
        <a:bodyPr/>
        <a:lstStyle/>
        <a:p>
          <a:r>
            <a:rPr lang="nl-BE" smtClean="0"/>
            <a:t>Opstellen van de testomgeving</a:t>
          </a:r>
          <a:endParaRPr lang="nl-BE"/>
        </a:p>
      </dgm:t>
    </dgm:pt>
    <dgm:pt modelId="{F490C540-DF73-4318-99FE-BB7710E46F20}" type="parTrans" cxnId="{510F54C9-ECEE-4717-B5C3-C16664F36A8C}">
      <dgm:prSet/>
      <dgm:spPr/>
      <dgm:t>
        <a:bodyPr/>
        <a:lstStyle/>
        <a:p>
          <a:endParaRPr lang="nl-BE"/>
        </a:p>
      </dgm:t>
    </dgm:pt>
    <dgm:pt modelId="{81C4C10F-776F-4D57-A0F9-6F70D9029835}" type="sibTrans" cxnId="{510F54C9-ECEE-4717-B5C3-C16664F36A8C}">
      <dgm:prSet/>
      <dgm:spPr/>
      <dgm:t>
        <a:bodyPr/>
        <a:lstStyle/>
        <a:p>
          <a:endParaRPr lang="nl-BE"/>
        </a:p>
      </dgm:t>
    </dgm:pt>
    <dgm:pt modelId="{14339F57-03A8-439B-A9BE-E31861A1690A}">
      <dgm:prSet phldrT="[Text]"/>
      <dgm:spPr/>
      <dgm:t>
        <a:bodyPr/>
        <a:lstStyle/>
        <a:p>
          <a:r>
            <a:rPr lang="nl-BE" smtClean="0"/>
            <a:t>Keuze van de DBMS's</a:t>
          </a:r>
          <a:endParaRPr lang="nl-BE"/>
        </a:p>
      </dgm:t>
    </dgm:pt>
    <dgm:pt modelId="{8F5474BB-3493-4AB7-AF9C-02D34B39D93C}" type="parTrans" cxnId="{0B3CB701-31A5-408A-806D-C8D13C5EBB85}">
      <dgm:prSet/>
      <dgm:spPr/>
      <dgm:t>
        <a:bodyPr/>
        <a:lstStyle/>
        <a:p>
          <a:endParaRPr lang="nl-BE"/>
        </a:p>
      </dgm:t>
    </dgm:pt>
    <dgm:pt modelId="{55D56ED7-B440-4A63-8DA3-E18BEB86EEF5}" type="sibTrans" cxnId="{0B3CB701-31A5-408A-806D-C8D13C5EBB85}">
      <dgm:prSet/>
      <dgm:spPr/>
      <dgm:t>
        <a:bodyPr/>
        <a:lstStyle/>
        <a:p>
          <a:endParaRPr lang="nl-BE"/>
        </a:p>
      </dgm:t>
    </dgm:pt>
    <dgm:pt modelId="{CAC90F8C-D429-469A-AC4F-B66110F60B82}">
      <dgm:prSet phldrT="[Text]"/>
      <dgm:spPr/>
      <dgm:t>
        <a:bodyPr/>
        <a:lstStyle/>
        <a:p>
          <a:r>
            <a:rPr lang="nl-BE" smtClean="0"/>
            <a:t>Kalibratie </a:t>
          </a:r>
          <a:r>
            <a:rPr lang="nl-BE" dirty="0" smtClean="0"/>
            <a:t>van de testomgeving</a:t>
          </a:r>
          <a:endParaRPr lang="nl-BE" dirty="0"/>
        </a:p>
      </dgm:t>
    </dgm:pt>
    <dgm:pt modelId="{D389F5A0-551C-44EA-B142-347BFDA2E814}" type="parTrans" cxnId="{65B90816-F0E1-4FF5-AF5C-1323BB2E081A}">
      <dgm:prSet/>
      <dgm:spPr/>
      <dgm:t>
        <a:bodyPr/>
        <a:lstStyle/>
        <a:p>
          <a:endParaRPr lang="nl-BE"/>
        </a:p>
      </dgm:t>
    </dgm:pt>
    <dgm:pt modelId="{14F4F80A-CFD0-416B-9665-394DB40E9575}" type="sibTrans" cxnId="{65B90816-F0E1-4FF5-AF5C-1323BB2E081A}">
      <dgm:prSet/>
      <dgm:spPr/>
      <dgm:t>
        <a:bodyPr/>
        <a:lstStyle/>
        <a:p>
          <a:endParaRPr lang="nl-BE"/>
        </a:p>
      </dgm:t>
    </dgm:pt>
    <dgm:pt modelId="{5E72B422-99F9-49C6-B116-BC4CFC859C3C}">
      <dgm:prSet phldrT="[Text]"/>
      <dgm:spPr/>
      <dgm:t>
        <a:bodyPr/>
        <a:lstStyle/>
        <a:p>
          <a:r>
            <a:rPr lang="nl-BE" smtClean="0"/>
            <a:t>Testen van de systemen</a:t>
          </a:r>
          <a:endParaRPr lang="nl-BE"/>
        </a:p>
      </dgm:t>
    </dgm:pt>
    <dgm:pt modelId="{CDA79454-FDF4-4FAD-8053-758454A2F110}" type="parTrans" cxnId="{72FE3A73-BD66-4746-92FD-F8C23D4EC443}">
      <dgm:prSet/>
      <dgm:spPr/>
      <dgm:t>
        <a:bodyPr/>
        <a:lstStyle/>
        <a:p>
          <a:endParaRPr lang="nl-BE"/>
        </a:p>
      </dgm:t>
    </dgm:pt>
    <dgm:pt modelId="{AA51918C-55BE-4227-BC8B-DAA688218FDE}" type="sibTrans" cxnId="{72FE3A73-BD66-4746-92FD-F8C23D4EC443}">
      <dgm:prSet/>
      <dgm:spPr/>
      <dgm:t>
        <a:bodyPr/>
        <a:lstStyle/>
        <a:p>
          <a:endParaRPr lang="nl-BE"/>
        </a:p>
      </dgm:t>
    </dgm:pt>
    <dgm:pt modelId="{CA3BA981-725C-4ECC-8F35-BA4EDC565493}">
      <dgm:prSet phldrT="[Text]"/>
      <dgm:spPr/>
      <dgm:t>
        <a:bodyPr/>
        <a:lstStyle/>
        <a:p>
          <a:r>
            <a:rPr lang="nl-BE" smtClean="0"/>
            <a:t>Opstellen van de database </a:t>
          </a:r>
          <a:endParaRPr lang="nl-BE"/>
        </a:p>
      </dgm:t>
    </dgm:pt>
    <dgm:pt modelId="{E84D4017-707D-4BCE-8E11-0A4410BDBC03}" type="parTrans" cxnId="{187E5054-33D8-4D9A-A5F7-38B5613E3C1E}">
      <dgm:prSet/>
      <dgm:spPr/>
      <dgm:t>
        <a:bodyPr/>
        <a:lstStyle/>
        <a:p>
          <a:endParaRPr lang="nl-BE"/>
        </a:p>
      </dgm:t>
    </dgm:pt>
    <dgm:pt modelId="{7C7C6A86-619C-4E47-AC44-E1051EADC678}" type="sibTrans" cxnId="{187E5054-33D8-4D9A-A5F7-38B5613E3C1E}">
      <dgm:prSet/>
      <dgm:spPr/>
      <dgm:t>
        <a:bodyPr/>
        <a:lstStyle/>
        <a:p>
          <a:endParaRPr lang="nl-BE"/>
        </a:p>
      </dgm:t>
    </dgm:pt>
    <dgm:pt modelId="{B3BAC2F3-F0A2-4AC9-8C87-0ECA56E4A535}">
      <dgm:prSet phldrT="[Text]"/>
      <dgm:spPr/>
      <dgm:t>
        <a:bodyPr/>
        <a:lstStyle/>
        <a:p>
          <a:r>
            <a:rPr lang="nl-BE" smtClean="0"/>
            <a:t>Bepalen van de infrastructuur</a:t>
          </a:r>
          <a:endParaRPr lang="nl-BE"/>
        </a:p>
      </dgm:t>
    </dgm:pt>
    <dgm:pt modelId="{03CD919D-80EE-456C-81BE-B3166DAA2525}" type="parTrans" cxnId="{9AF74C92-B245-4808-B0A6-2543C132B138}">
      <dgm:prSet/>
      <dgm:spPr/>
      <dgm:t>
        <a:bodyPr/>
        <a:lstStyle/>
        <a:p>
          <a:endParaRPr lang="nl-BE"/>
        </a:p>
      </dgm:t>
    </dgm:pt>
    <dgm:pt modelId="{08B92E9B-49BA-4847-A65C-19241F6B0235}" type="sibTrans" cxnId="{9AF74C92-B245-4808-B0A6-2543C132B138}">
      <dgm:prSet/>
      <dgm:spPr/>
      <dgm:t>
        <a:bodyPr/>
        <a:lstStyle/>
        <a:p>
          <a:endParaRPr lang="nl-BE"/>
        </a:p>
      </dgm:t>
    </dgm:pt>
    <dgm:pt modelId="{7BD186AA-2662-4B26-B281-C9ED665AA0D3}">
      <dgm:prSet phldrT="[Text]"/>
      <dgm:spPr/>
      <dgm:t>
        <a:bodyPr/>
        <a:lstStyle/>
        <a:p>
          <a:r>
            <a:rPr lang="nl-BE" smtClean="0"/>
            <a:t>Installatie en configuratie</a:t>
          </a:r>
          <a:endParaRPr lang="nl-BE"/>
        </a:p>
      </dgm:t>
    </dgm:pt>
    <dgm:pt modelId="{19D76EC6-6697-479A-80CB-D6988AA50256}" type="parTrans" cxnId="{A0265DAF-DFB2-4461-B829-0FC946D01977}">
      <dgm:prSet/>
      <dgm:spPr/>
      <dgm:t>
        <a:bodyPr/>
        <a:lstStyle/>
        <a:p>
          <a:endParaRPr lang="nl-BE"/>
        </a:p>
      </dgm:t>
    </dgm:pt>
    <dgm:pt modelId="{C8B09CFC-F2AC-4D5A-AAA6-804EED7541F8}" type="sibTrans" cxnId="{A0265DAF-DFB2-4461-B829-0FC946D01977}">
      <dgm:prSet/>
      <dgm:spPr/>
      <dgm:t>
        <a:bodyPr/>
        <a:lstStyle/>
        <a:p>
          <a:endParaRPr lang="nl-BE"/>
        </a:p>
      </dgm:t>
    </dgm:pt>
    <dgm:pt modelId="{C01ECC22-5E9E-4ADE-9F87-F551D03DEDB8}">
      <dgm:prSet phldrT="[Text]"/>
      <dgm:spPr/>
      <dgm:t>
        <a:bodyPr/>
        <a:lstStyle/>
        <a:p>
          <a:r>
            <a:rPr lang="nl-BE" smtClean="0"/>
            <a:t>Hoeveelheid data per gegevensrecord</a:t>
          </a:r>
          <a:endParaRPr lang="nl-BE"/>
        </a:p>
      </dgm:t>
    </dgm:pt>
    <dgm:pt modelId="{07D3F0AC-AAF4-4B64-879E-59EC6F8C21F2}" type="parTrans" cxnId="{D754DD66-E7C5-4AF0-B987-8F69B288E824}">
      <dgm:prSet/>
      <dgm:spPr/>
      <dgm:t>
        <a:bodyPr/>
        <a:lstStyle/>
        <a:p>
          <a:endParaRPr lang="nl-BE"/>
        </a:p>
      </dgm:t>
    </dgm:pt>
    <dgm:pt modelId="{59EF7376-DB31-4C34-8B9A-5F7027A64C24}" type="sibTrans" cxnId="{D754DD66-E7C5-4AF0-B987-8F69B288E824}">
      <dgm:prSet/>
      <dgm:spPr/>
      <dgm:t>
        <a:bodyPr/>
        <a:lstStyle/>
        <a:p>
          <a:endParaRPr lang="nl-BE"/>
        </a:p>
      </dgm:t>
    </dgm:pt>
    <dgm:pt modelId="{86C9E7A8-E5CE-4280-9A0F-5D8EF833DE8E}">
      <dgm:prSet phldrT="[Text]"/>
      <dgm:spPr/>
      <dgm:t>
        <a:bodyPr/>
        <a:lstStyle/>
        <a:p>
          <a:r>
            <a:rPr lang="nl-BE" smtClean="0"/>
            <a:t>Type van queries</a:t>
          </a:r>
          <a:endParaRPr lang="nl-BE"/>
        </a:p>
      </dgm:t>
    </dgm:pt>
    <dgm:pt modelId="{72E6C3E5-9F63-48A0-95DD-3D4E1681F3C9}" type="parTrans" cxnId="{EBCC8DF4-2991-4BDF-AF76-EAB193760039}">
      <dgm:prSet/>
      <dgm:spPr/>
      <dgm:t>
        <a:bodyPr/>
        <a:lstStyle/>
        <a:p>
          <a:endParaRPr lang="nl-BE"/>
        </a:p>
      </dgm:t>
    </dgm:pt>
    <dgm:pt modelId="{DBE04FC3-AFC5-4910-ABF9-0E8E8123A9E0}" type="sibTrans" cxnId="{EBCC8DF4-2991-4BDF-AF76-EAB193760039}">
      <dgm:prSet/>
      <dgm:spPr/>
      <dgm:t>
        <a:bodyPr/>
        <a:lstStyle/>
        <a:p>
          <a:endParaRPr lang="nl-BE"/>
        </a:p>
      </dgm:t>
    </dgm:pt>
    <dgm:pt modelId="{7BB63FBB-872D-4228-85E8-1D183908304A}">
      <dgm:prSet phldrT="[Text]"/>
      <dgm:spPr/>
      <dgm:t>
        <a:bodyPr/>
        <a:lstStyle/>
        <a:p>
          <a:r>
            <a:rPr lang="nl-BE" smtClean="0"/>
            <a:t>Query specificatie</a:t>
          </a:r>
          <a:endParaRPr lang="nl-BE"/>
        </a:p>
      </dgm:t>
    </dgm:pt>
    <dgm:pt modelId="{79156720-B222-4EAA-B9E8-30F5354EECEF}" type="parTrans" cxnId="{4D21E8EE-7CA6-4387-8F49-108CB5B8BEF7}">
      <dgm:prSet/>
      <dgm:spPr/>
      <dgm:t>
        <a:bodyPr/>
        <a:lstStyle/>
        <a:p>
          <a:endParaRPr lang="nl-BE"/>
        </a:p>
      </dgm:t>
    </dgm:pt>
    <dgm:pt modelId="{805CCC9D-BE01-4F36-9BF8-4009652CC11D}" type="sibTrans" cxnId="{4D21E8EE-7CA6-4387-8F49-108CB5B8BEF7}">
      <dgm:prSet/>
      <dgm:spPr/>
      <dgm:t>
        <a:bodyPr/>
        <a:lstStyle/>
        <a:p>
          <a:endParaRPr lang="nl-BE"/>
        </a:p>
      </dgm:t>
    </dgm:pt>
    <dgm:pt modelId="{DD95366B-04B6-40DC-9F0B-32CB2FA44CB5}">
      <dgm:prSet phldrT="[Text]"/>
      <dgm:spPr/>
      <dgm:t>
        <a:bodyPr/>
        <a:lstStyle/>
        <a:p>
          <a:r>
            <a:rPr lang="nl-BE" smtClean="0"/>
            <a:t>Aantal connecties of gebruikers</a:t>
          </a:r>
          <a:endParaRPr lang="nl-BE"/>
        </a:p>
      </dgm:t>
    </dgm:pt>
    <dgm:pt modelId="{E15C59F4-4565-4682-B6C2-5A97B06A63B8}" type="parTrans" cxnId="{BA5A0225-8967-4F13-92CF-1AEC5644B540}">
      <dgm:prSet/>
      <dgm:spPr/>
      <dgm:t>
        <a:bodyPr/>
        <a:lstStyle/>
        <a:p>
          <a:endParaRPr lang="nl-BE"/>
        </a:p>
      </dgm:t>
    </dgm:pt>
    <dgm:pt modelId="{CCA7E788-5F85-4654-9F74-482E0EEEB20C}" type="sibTrans" cxnId="{BA5A0225-8967-4F13-92CF-1AEC5644B540}">
      <dgm:prSet/>
      <dgm:spPr/>
      <dgm:t>
        <a:bodyPr/>
        <a:lstStyle/>
        <a:p>
          <a:endParaRPr lang="nl-BE"/>
        </a:p>
      </dgm:t>
    </dgm:pt>
    <dgm:pt modelId="{890ACED7-0971-4BE2-9A51-14190F5C192F}">
      <dgm:prSet phldrT="[Text]"/>
      <dgm:spPr/>
      <dgm:t>
        <a:bodyPr/>
        <a:lstStyle/>
        <a:p>
          <a:r>
            <a:rPr lang="nl-BE" smtClean="0"/>
            <a:t>Aantal queries per seconde</a:t>
          </a:r>
          <a:endParaRPr lang="nl-BE"/>
        </a:p>
      </dgm:t>
    </dgm:pt>
    <dgm:pt modelId="{531AB686-44ED-4A57-98CD-0824B9C25336}" type="parTrans" cxnId="{78C43CB0-2AA1-4C32-99A2-3BFD2B7F995E}">
      <dgm:prSet/>
      <dgm:spPr/>
      <dgm:t>
        <a:bodyPr/>
        <a:lstStyle/>
        <a:p>
          <a:endParaRPr lang="nl-BE"/>
        </a:p>
      </dgm:t>
    </dgm:pt>
    <dgm:pt modelId="{82F676AD-5929-4371-B985-B4865D8369EF}" type="sibTrans" cxnId="{78C43CB0-2AA1-4C32-99A2-3BFD2B7F995E}">
      <dgm:prSet/>
      <dgm:spPr/>
      <dgm:t>
        <a:bodyPr/>
        <a:lstStyle/>
        <a:p>
          <a:endParaRPr lang="nl-BE"/>
        </a:p>
      </dgm:t>
    </dgm:pt>
    <dgm:pt modelId="{80E747FB-C23B-4384-B8C2-FA2B5F9501AB}">
      <dgm:prSet phldrT="[Text]"/>
      <dgm:spPr/>
      <dgm:t>
        <a:bodyPr/>
        <a:lstStyle/>
        <a:p>
          <a:r>
            <a:rPr lang="nl-BE" smtClean="0"/>
            <a:t>Inladen van de data</a:t>
          </a:r>
          <a:endParaRPr lang="nl-BE"/>
        </a:p>
      </dgm:t>
    </dgm:pt>
    <dgm:pt modelId="{2106235A-18B9-43C2-AE74-C66700DE62C6}" type="parTrans" cxnId="{4C26489D-55CF-4784-AACC-D0FC02500DC0}">
      <dgm:prSet/>
      <dgm:spPr/>
      <dgm:t>
        <a:bodyPr/>
        <a:lstStyle/>
        <a:p>
          <a:endParaRPr lang="nl-BE"/>
        </a:p>
      </dgm:t>
    </dgm:pt>
    <dgm:pt modelId="{68D8CE41-8BFF-4BA0-93AF-50FD6D91A96E}" type="sibTrans" cxnId="{4C26489D-55CF-4784-AACC-D0FC02500DC0}">
      <dgm:prSet/>
      <dgm:spPr/>
      <dgm:t>
        <a:bodyPr/>
        <a:lstStyle/>
        <a:p>
          <a:endParaRPr lang="nl-BE"/>
        </a:p>
      </dgm:t>
    </dgm:pt>
    <dgm:pt modelId="{3625125A-E616-4D5F-86BA-1BDB8DD0B234}">
      <dgm:prSet phldrT="[Text]"/>
      <dgm:spPr/>
      <dgm:t>
        <a:bodyPr/>
        <a:lstStyle/>
        <a:p>
          <a:r>
            <a:rPr lang="nl-BE" smtClean="0"/>
            <a:t>Pauze</a:t>
          </a:r>
          <a:endParaRPr lang="nl-BE"/>
        </a:p>
      </dgm:t>
    </dgm:pt>
    <dgm:pt modelId="{BD62B4AA-9B2B-4811-941D-BCBD6D9BDAF9}" type="parTrans" cxnId="{4CB1F358-665C-4CC6-9E0B-F9631D919561}">
      <dgm:prSet/>
      <dgm:spPr/>
      <dgm:t>
        <a:bodyPr/>
        <a:lstStyle/>
        <a:p>
          <a:endParaRPr lang="nl-BE"/>
        </a:p>
      </dgm:t>
    </dgm:pt>
    <dgm:pt modelId="{0949285E-CA07-45BD-8CA2-BB749F332792}" type="sibTrans" cxnId="{4CB1F358-665C-4CC6-9E0B-F9631D919561}">
      <dgm:prSet/>
      <dgm:spPr/>
      <dgm:t>
        <a:bodyPr/>
        <a:lstStyle/>
        <a:p>
          <a:endParaRPr lang="nl-BE"/>
        </a:p>
      </dgm:t>
    </dgm:pt>
    <dgm:pt modelId="{F9CF2682-C8BC-493F-AF32-6A46C9B54EE6}">
      <dgm:prSet phldrT="[Text]"/>
      <dgm:spPr/>
      <dgm:t>
        <a:bodyPr/>
        <a:lstStyle/>
        <a:p>
          <a:r>
            <a:rPr lang="nl-BE" smtClean="0"/>
            <a:t>Opstarten van de test</a:t>
          </a:r>
          <a:endParaRPr lang="nl-BE"/>
        </a:p>
      </dgm:t>
    </dgm:pt>
    <dgm:pt modelId="{9A0A613A-60A4-40E8-84A0-CD945A411A8C}" type="parTrans" cxnId="{457279CA-18F9-43F5-97A5-559C1CE868A9}">
      <dgm:prSet/>
      <dgm:spPr/>
      <dgm:t>
        <a:bodyPr/>
        <a:lstStyle/>
        <a:p>
          <a:endParaRPr lang="nl-BE"/>
        </a:p>
      </dgm:t>
    </dgm:pt>
    <dgm:pt modelId="{6ED3F45A-D243-41C1-8947-56E525646345}" type="sibTrans" cxnId="{457279CA-18F9-43F5-97A5-559C1CE868A9}">
      <dgm:prSet/>
      <dgm:spPr/>
      <dgm:t>
        <a:bodyPr/>
        <a:lstStyle/>
        <a:p>
          <a:endParaRPr lang="nl-BE"/>
        </a:p>
      </dgm:t>
    </dgm:pt>
    <dgm:pt modelId="{C4EC3117-B4AF-45DD-BDE9-C77102B4E206}">
      <dgm:prSet phldrT="[Text]"/>
      <dgm:spPr/>
      <dgm:t>
        <a:bodyPr/>
        <a:lstStyle/>
        <a:p>
          <a:r>
            <a:rPr lang="nl-BE" smtClean="0"/>
            <a:t>Uitvoeren van de test</a:t>
          </a:r>
          <a:endParaRPr lang="nl-BE"/>
        </a:p>
      </dgm:t>
    </dgm:pt>
    <dgm:pt modelId="{212FCE25-1F35-480A-A7D8-8AA50A42EFAF}" type="parTrans" cxnId="{BC963A34-83CF-4BC6-ADE2-744479278CB7}">
      <dgm:prSet/>
      <dgm:spPr/>
      <dgm:t>
        <a:bodyPr/>
        <a:lstStyle/>
        <a:p>
          <a:endParaRPr lang="nl-BE"/>
        </a:p>
      </dgm:t>
    </dgm:pt>
    <dgm:pt modelId="{15804231-46C0-46C1-B1BB-DA32EDB0C383}" type="sibTrans" cxnId="{BC963A34-83CF-4BC6-ADE2-744479278CB7}">
      <dgm:prSet/>
      <dgm:spPr/>
      <dgm:t>
        <a:bodyPr/>
        <a:lstStyle/>
        <a:p>
          <a:endParaRPr lang="nl-BE"/>
        </a:p>
      </dgm:t>
    </dgm:pt>
    <dgm:pt modelId="{F9372884-2811-432D-AC05-0C840A814B6C}">
      <dgm:prSet phldrT="[Text]"/>
      <dgm:spPr/>
      <dgm:t>
        <a:bodyPr/>
        <a:lstStyle/>
        <a:p>
          <a:r>
            <a:rPr lang="nl-BE" smtClean="0"/>
            <a:t>Terugbrengen naar beginstatus</a:t>
          </a:r>
          <a:endParaRPr lang="nl-BE"/>
        </a:p>
      </dgm:t>
    </dgm:pt>
    <dgm:pt modelId="{92BC74B5-E78C-45F5-B345-D6FD27FF4502}" type="parTrans" cxnId="{99568B5A-B330-4FFA-A710-2978E68672DA}">
      <dgm:prSet/>
      <dgm:spPr/>
      <dgm:t>
        <a:bodyPr/>
        <a:lstStyle/>
        <a:p>
          <a:endParaRPr lang="nl-BE"/>
        </a:p>
      </dgm:t>
    </dgm:pt>
    <dgm:pt modelId="{1359ACE5-47AF-416A-89C9-DF410286C719}" type="sibTrans" cxnId="{99568B5A-B330-4FFA-A710-2978E68672DA}">
      <dgm:prSet/>
      <dgm:spPr/>
      <dgm:t>
        <a:bodyPr/>
        <a:lstStyle/>
        <a:p>
          <a:endParaRPr lang="nl-BE"/>
        </a:p>
      </dgm:t>
    </dgm:pt>
    <dgm:pt modelId="{2B14DEBF-4B6F-4EC9-9118-2C474B2E70AC}" type="pres">
      <dgm:prSet presAssocID="{7227584B-64D3-436D-B5EE-AB190A57EF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E93E86F7-7483-4D6F-A2FA-3E53C03B3022}" type="pres">
      <dgm:prSet presAssocID="{C7F7BF67-2455-420B-9468-E19D57C32999}" presName="composite" presStyleCnt="0"/>
      <dgm:spPr/>
    </dgm:pt>
    <dgm:pt modelId="{D8D0548E-38FC-4BF0-9245-4F0D04658553}" type="pres">
      <dgm:prSet presAssocID="{C7F7BF67-2455-420B-9468-E19D57C3299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D0DF482A-0BE3-44D7-B315-5907DD463927}" type="pres">
      <dgm:prSet presAssocID="{C7F7BF67-2455-420B-9468-E19D57C32999}" presName="parSh" presStyleLbl="node1" presStyleIdx="0" presStyleCnt="3"/>
      <dgm:spPr/>
      <dgm:t>
        <a:bodyPr/>
        <a:lstStyle/>
        <a:p>
          <a:endParaRPr lang="nl-BE"/>
        </a:p>
      </dgm:t>
    </dgm:pt>
    <dgm:pt modelId="{0A8A714D-8B97-4072-AA12-E5BEA202AC06}" type="pres">
      <dgm:prSet presAssocID="{C7F7BF67-2455-420B-9468-E19D57C3299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CA306E5-1782-4587-8B9A-54AB6CF13133}" type="pres">
      <dgm:prSet presAssocID="{81C4C10F-776F-4D57-A0F9-6F70D9029835}" presName="sibTrans" presStyleLbl="sibTrans2D1" presStyleIdx="0" presStyleCnt="2"/>
      <dgm:spPr/>
      <dgm:t>
        <a:bodyPr/>
        <a:lstStyle/>
        <a:p>
          <a:endParaRPr lang="nl-BE"/>
        </a:p>
      </dgm:t>
    </dgm:pt>
    <dgm:pt modelId="{069E83B0-B3EB-4082-B2E0-41E92C022F0B}" type="pres">
      <dgm:prSet presAssocID="{81C4C10F-776F-4D57-A0F9-6F70D9029835}" presName="connTx" presStyleLbl="sibTrans2D1" presStyleIdx="0" presStyleCnt="2"/>
      <dgm:spPr/>
      <dgm:t>
        <a:bodyPr/>
        <a:lstStyle/>
        <a:p>
          <a:endParaRPr lang="nl-BE"/>
        </a:p>
      </dgm:t>
    </dgm:pt>
    <dgm:pt modelId="{28EB1ACA-8373-4A2E-8B16-09E6C257BC93}" type="pres">
      <dgm:prSet presAssocID="{CAC90F8C-D429-469A-AC4F-B66110F60B82}" presName="composite" presStyleCnt="0"/>
      <dgm:spPr/>
    </dgm:pt>
    <dgm:pt modelId="{F55F14B3-49C4-46B0-9129-393C8DEB324C}" type="pres">
      <dgm:prSet presAssocID="{CAC90F8C-D429-469A-AC4F-B66110F60B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FBC2C375-C2DC-4F3C-B64E-F95545427022}" type="pres">
      <dgm:prSet presAssocID="{CAC90F8C-D429-469A-AC4F-B66110F60B82}" presName="parSh" presStyleLbl="node1" presStyleIdx="1" presStyleCnt="3"/>
      <dgm:spPr/>
      <dgm:t>
        <a:bodyPr/>
        <a:lstStyle/>
        <a:p>
          <a:endParaRPr lang="nl-BE"/>
        </a:p>
      </dgm:t>
    </dgm:pt>
    <dgm:pt modelId="{A52BFB63-6832-44D2-9EB5-846C46C28F93}" type="pres">
      <dgm:prSet presAssocID="{CAC90F8C-D429-469A-AC4F-B66110F60B8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40730BD-EC60-4B52-BEA8-95E683067911}" type="pres">
      <dgm:prSet presAssocID="{14F4F80A-CFD0-416B-9665-394DB40E9575}" presName="sibTrans" presStyleLbl="sibTrans2D1" presStyleIdx="1" presStyleCnt="2"/>
      <dgm:spPr/>
      <dgm:t>
        <a:bodyPr/>
        <a:lstStyle/>
        <a:p>
          <a:endParaRPr lang="nl-BE"/>
        </a:p>
      </dgm:t>
    </dgm:pt>
    <dgm:pt modelId="{6AF9D25A-75CA-4C63-AB7A-541A183DE851}" type="pres">
      <dgm:prSet presAssocID="{14F4F80A-CFD0-416B-9665-394DB40E9575}" presName="connTx" presStyleLbl="sibTrans2D1" presStyleIdx="1" presStyleCnt="2"/>
      <dgm:spPr/>
      <dgm:t>
        <a:bodyPr/>
        <a:lstStyle/>
        <a:p>
          <a:endParaRPr lang="nl-BE"/>
        </a:p>
      </dgm:t>
    </dgm:pt>
    <dgm:pt modelId="{B32D4244-8390-40F9-A06D-91BB09D696D2}" type="pres">
      <dgm:prSet presAssocID="{5E72B422-99F9-49C6-B116-BC4CFC859C3C}" presName="composite" presStyleCnt="0"/>
      <dgm:spPr/>
    </dgm:pt>
    <dgm:pt modelId="{DBE4BE7C-2929-4FEB-8030-672B3C758902}" type="pres">
      <dgm:prSet presAssocID="{5E72B422-99F9-49C6-B116-BC4CFC859C3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11ED232-2BC0-4040-819D-979358673AE7}" type="pres">
      <dgm:prSet presAssocID="{5E72B422-99F9-49C6-B116-BC4CFC859C3C}" presName="parSh" presStyleLbl="node1" presStyleIdx="2" presStyleCnt="3"/>
      <dgm:spPr/>
      <dgm:t>
        <a:bodyPr/>
        <a:lstStyle/>
        <a:p>
          <a:endParaRPr lang="nl-BE"/>
        </a:p>
      </dgm:t>
    </dgm:pt>
    <dgm:pt modelId="{329F6D31-DF9F-40B1-B195-7BE27091F2C5}" type="pres">
      <dgm:prSet presAssocID="{5E72B422-99F9-49C6-B116-BC4CFC859C3C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49C5A8A3-9722-43B9-8213-2D23C65DD2AF}" type="presOf" srcId="{5E72B422-99F9-49C6-B116-BC4CFC859C3C}" destId="{DBE4BE7C-2929-4FEB-8030-672B3C758902}" srcOrd="0" destOrd="0" presId="urn:microsoft.com/office/officeart/2005/8/layout/process3"/>
    <dgm:cxn modelId="{70095913-E914-46F9-A14C-8B2B6E9DC443}" type="presOf" srcId="{86C9E7A8-E5CE-4280-9A0F-5D8EF833DE8E}" destId="{A52BFB63-6832-44D2-9EB5-846C46C28F93}" srcOrd="0" destOrd="1" presId="urn:microsoft.com/office/officeart/2005/8/layout/process3"/>
    <dgm:cxn modelId="{99568B5A-B330-4FFA-A710-2978E68672DA}" srcId="{5E72B422-99F9-49C6-B116-BC4CFC859C3C}" destId="{F9372884-2811-432D-AC05-0C840A814B6C}" srcOrd="5" destOrd="0" parTransId="{92BC74B5-E78C-45F5-B345-D6FD27FF4502}" sibTransId="{1359ACE5-47AF-416A-89C9-DF410286C719}"/>
    <dgm:cxn modelId="{A0265DAF-DFB2-4461-B829-0FC946D01977}" srcId="{C7F7BF67-2455-420B-9468-E19D57C32999}" destId="{7BD186AA-2662-4B26-B281-C9ED665AA0D3}" srcOrd="2" destOrd="0" parTransId="{19D76EC6-6697-479A-80CB-D6988AA50256}" sibTransId="{C8B09CFC-F2AC-4D5A-AAA6-804EED7541F8}"/>
    <dgm:cxn modelId="{78C43CB0-2AA1-4C32-99A2-3BFD2B7F995E}" srcId="{CAC90F8C-D429-469A-AC4F-B66110F60B82}" destId="{890ACED7-0971-4BE2-9A51-14190F5C192F}" srcOrd="4" destOrd="0" parTransId="{531AB686-44ED-4A57-98CD-0824B9C25336}" sibTransId="{82F676AD-5929-4371-B985-B4865D8369EF}"/>
    <dgm:cxn modelId="{AB937E8A-DBD4-4D40-84C2-E9BBA30A30A3}" type="presOf" srcId="{7BD186AA-2662-4B26-B281-C9ED665AA0D3}" destId="{0A8A714D-8B97-4072-AA12-E5BEA202AC06}" srcOrd="0" destOrd="2" presId="urn:microsoft.com/office/officeart/2005/8/layout/process3"/>
    <dgm:cxn modelId="{4D21E8EE-7CA6-4387-8F49-108CB5B8BEF7}" srcId="{CAC90F8C-D429-469A-AC4F-B66110F60B82}" destId="{7BB63FBB-872D-4228-85E8-1D183908304A}" srcOrd="2" destOrd="0" parTransId="{79156720-B222-4EAA-B9E8-30F5354EECEF}" sibTransId="{805CCC9D-BE01-4F36-9BF8-4009652CC11D}"/>
    <dgm:cxn modelId="{814CECC4-A50D-4767-A4D8-19E862357625}" type="presOf" srcId="{890ACED7-0971-4BE2-9A51-14190F5C192F}" destId="{A52BFB63-6832-44D2-9EB5-846C46C28F93}" srcOrd="0" destOrd="4" presId="urn:microsoft.com/office/officeart/2005/8/layout/process3"/>
    <dgm:cxn modelId="{BE5C1025-7437-453F-A355-79D21BA8382C}" type="presOf" srcId="{81C4C10F-776F-4D57-A0F9-6F70D9029835}" destId="{7CA306E5-1782-4587-8B9A-54AB6CF13133}" srcOrd="0" destOrd="0" presId="urn:microsoft.com/office/officeart/2005/8/layout/process3"/>
    <dgm:cxn modelId="{606193C4-DBA7-44D5-9295-53AA3881770D}" type="presOf" srcId="{DD95366B-04B6-40DC-9F0B-32CB2FA44CB5}" destId="{A52BFB63-6832-44D2-9EB5-846C46C28F93}" srcOrd="0" destOrd="3" presId="urn:microsoft.com/office/officeart/2005/8/layout/process3"/>
    <dgm:cxn modelId="{457279CA-18F9-43F5-97A5-559C1CE868A9}" srcId="{5E72B422-99F9-49C6-B116-BC4CFC859C3C}" destId="{F9CF2682-C8BC-493F-AF32-6A46C9B54EE6}" srcOrd="3" destOrd="0" parTransId="{9A0A613A-60A4-40E8-84A0-CD945A411A8C}" sibTransId="{6ED3F45A-D243-41C1-8947-56E525646345}"/>
    <dgm:cxn modelId="{9AF74C92-B245-4808-B0A6-2543C132B138}" srcId="{C7F7BF67-2455-420B-9468-E19D57C32999}" destId="{B3BAC2F3-F0A2-4AC9-8C87-0ECA56E4A535}" srcOrd="1" destOrd="0" parTransId="{03CD919D-80EE-456C-81BE-B3166DAA2525}" sibTransId="{08B92E9B-49BA-4847-A65C-19241F6B0235}"/>
    <dgm:cxn modelId="{5785C3FB-4A42-41EA-BDB1-5C1EC14C7EEC}" type="presOf" srcId="{B3BAC2F3-F0A2-4AC9-8C87-0ECA56E4A535}" destId="{0A8A714D-8B97-4072-AA12-E5BEA202AC06}" srcOrd="0" destOrd="1" presId="urn:microsoft.com/office/officeart/2005/8/layout/process3"/>
    <dgm:cxn modelId="{CD3B1ABB-932E-4B6B-B85E-95CD28B1B60A}" type="presOf" srcId="{14F4F80A-CFD0-416B-9665-394DB40E9575}" destId="{640730BD-EC60-4B52-BEA8-95E683067911}" srcOrd="0" destOrd="0" presId="urn:microsoft.com/office/officeart/2005/8/layout/process3"/>
    <dgm:cxn modelId="{12F89A86-1B72-4F45-90A8-4427DD1AE9D9}" type="presOf" srcId="{C4EC3117-B4AF-45DD-BDE9-C77102B4E206}" destId="{329F6D31-DF9F-40B1-B195-7BE27091F2C5}" srcOrd="0" destOrd="4" presId="urn:microsoft.com/office/officeart/2005/8/layout/process3"/>
    <dgm:cxn modelId="{0B3CB701-31A5-408A-806D-C8D13C5EBB85}" srcId="{C7F7BF67-2455-420B-9468-E19D57C32999}" destId="{14339F57-03A8-439B-A9BE-E31861A1690A}" srcOrd="0" destOrd="0" parTransId="{8F5474BB-3493-4AB7-AF9C-02D34B39D93C}" sibTransId="{55D56ED7-B440-4A63-8DA3-E18BEB86EEF5}"/>
    <dgm:cxn modelId="{20BA28DF-DCBA-4960-8E7C-F1982AC422E3}" type="presOf" srcId="{5E72B422-99F9-49C6-B116-BC4CFC859C3C}" destId="{E11ED232-2BC0-4040-819D-979358673AE7}" srcOrd="1" destOrd="0" presId="urn:microsoft.com/office/officeart/2005/8/layout/process3"/>
    <dgm:cxn modelId="{DA7DB948-FB7F-4070-9087-E6A6489720B6}" type="presOf" srcId="{3625125A-E616-4D5F-86BA-1BDB8DD0B234}" destId="{329F6D31-DF9F-40B1-B195-7BE27091F2C5}" srcOrd="0" destOrd="2" presId="urn:microsoft.com/office/officeart/2005/8/layout/process3"/>
    <dgm:cxn modelId="{EBCC8DF4-2991-4BDF-AF76-EAB193760039}" srcId="{CAC90F8C-D429-469A-AC4F-B66110F60B82}" destId="{86C9E7A8-E5CE-4280-9A0F-5D8EF833DE8E}" srcOrd="1" destOrd="0" parTransId="{72E6C3E5-9F63-48A0-95DD-3D4E1681F3C9}" sibTransId="{DBE04FC3-AFC5-4910-ABF9-0E8E8123A9E0}"/>
    <dgm:cxn modelId="{D754DD66-E7C5-4AF0-B987-8F69B288E824}" srcId="{CAC90F8C-D429-469A-AC4F-B66110F60B82}" destId="{C01ECC22-5E9E-4ADE-9F87-F551D03DEDB8}" srcOrd="0" destOrd="0" parTransId="{07D3F0AC-AAF4-4B64-879E-59EC6F8C21F2}" sibTransId="{59EF7376-DB31-4C34-8B9A-5F7027A64C24}"/>
    <dgm:cxn modelId="{BA5A0225-8967-4F13-92CF-1AEC5644B540}" srcId="{CAC90F8C-D429-469A-AC4F-B66110F60B82}" destId="{DD95366B-04B6-40DC-9F0B-32CB2FA44CB5}" srcOrd="3" destOrd="0" parTransId="{E15C59F4-4565-4682-B6C2-5A97B06A63B8}" sibTransId="{CCA7E788-5F85-4654-9F74-482E0EEEB20C}"/>
    <dgm:cxn modelId="{65B90816-F0E1-4FF5-AF5C-1323BB2E081A}" srcId="{7227584B-64D3-436D-B5EE-AB190A57EFF8}" destId="{CAC90F8C-D429-469A-AC4F-B66110F60B82}" srcOrd="1" destOrd="0" parTransId="{D389F5A0-551C-44EA-B142-347BFDA2E814}" sibTransId="{14F4F80A-CFD0-416B-9665-394DB40E9575}"/>
    <dgm:cxn modelId="{510F54C9-ECEE-4717-B5C3-C16664F36A8C}" srcId="{7227584B-64D3-436D-B5EE-AB190A57EFF8}" destId="{C7F7BF67-2455-420B-9468-E19D57C32999}" srcOrd="0" destOrd="0" parTransId="{F490C540-DF73-4318-99FE-BB7710E46F20}" sibTransId="{81C4C10F-776F-4D57-A0F9-6F70D9029835}"/>
    <dgm:cxn modelId="{4C26489D-55CF-4784-AACC-D0FC02500DC0}" srcId="{5E72B422-99F9-49C6-B116-BC4CFC859C3C}" destId="{80E747FB-C23B-4384-B8C2-FA2B5F9501AB}" srcOrd="1" destOrd="0" parTransId="{2106235A-18B9-43C2-AE74-C66700DE62C6}" sibTransId="{68D8CE41-8BFF-4BA0-93AF-50FD6D91A96E}"/>
    <dgm:cxn modelId="{187E5054-33D8-4D9A-A5F7-38B5613E3C1E}" srcId="{5E72B422-99F9-49C6-B116-BC4CFC859C3C}" destId="{CA3BA981-725C-4ECC-8F35-BA4EDC565493}" srcOrd="0" destOrd="0" parTransId="{E84D4017-707D-4BCE-8E11-0A4410BDBC03}" sibTransId="{7C7C6A86-619C-4E47-AC44-E1051EADC678}"/>
    <dgm:cxn modelId="{72FE3A73-BD66-4746-92FD-F8C23D4EC443}" srcId="{7227584B-64D3-436D-B5EE-AB190A57EFF8}" destId="{5E72B422-99F9-49C6-B116-BC4CFC859C3C}" srcOrd="2" destOrd="0" parTransId="{CDA79454-FDF4-4FAD-8053-758454A2F110}" sibTransId="{AA51918C-55BE-4227-BC8B-DAA688218FDE}"/>
    <dgm:cxn modelId="{51A1D7B0-D5D4-4FC8-98ED-8AF3E54CCEDE}" type="presOf" srcId="{81C4C10F-776F-4D57-A0F9-6F70D9029835}" destId="{069E83B0-B3EB-4082-B2E0-41E92C022F0B}" srcOrd="1" destOrd="0" presId="urn:microsoft.com/office/officeart/2005/8/layout/process3"/>
    <dgm:cxn modelId="{480D05E9-6065-4D10-8D0F-B2EBCA060408}" type="presOf" srcId="{CAC90F8C-D429-469A-AC4F-B66110F60B82}" destId="{FBC2C375-C2DC-4F3C-B64E-F95545427022}" srcOrd="1" destOrd="0" presId="urn:microsoft.com/office/officeart/2005/8/layout/process3"/>
    <dgm:cxn modelId="{11C0A0C5-C485-414B-849E-BB1D4EBC4D9E}" type="presOf" srcId="{7227584B-64D3-436D-B5EE-AB190A57EFF8}" destId="{2B14DEBF-4B6F-4EC9-9118-2C474B2E70AC}" srcOrd="0" destOrd="0" presId="urn:microsoft.com/office/officeart/2005/8/layout/process3"/>
    <dgm:cxn modelId="{4B995C59-8A62-48AB-AEC0-5C9ABABF0FC8}" type="presOf" srcId="{CA3BA981-725C-4ECC-8F35-BA4EDC565493}" destId="{329F6D31-DF9F-40B1-B195-7BE27091F2C5}" srcOrd="0" destOrd="0" presId="urn:microsoft.com/office/officeart/2005/8/layout/process3"/>
    <dgm:cxn modelId="{A0D6F68E-30DA-4F12-BD22-B3D77D5CCF7F}" type="presOf" srcId="{C7F7BF67-2455-420B-9468-E19D57C32999}" destId="{D8D0548E-38FC-4BF0-9245-4F0D04658553}" srcOrd="0" destOrd="0" presId="urn:microsoft.com/office/officeart/2005/8/layout/process3"/>
    <dgm:cxn modelId="{70B764D1-253C-4EE6-B72A-DBE7543CE0D7}" type="presOf" srcId="{C7F7BF67-2455-420B-9468-E19D57C32999}" destId="{D0DF482A-0BE3-44D7-B315-5907DD463927}" srcOrd="1" destOrd="0" presId="urn:microsoft.com/office/officeart/2005/8/layout/process3"/>
    <dgm:cxn modelId="{40E521C8-46F0-4CD9-AD40-703CB34C6A64}" type="presOf" srcId="{80E747FB-C23B-4384-B8C2-FA2B5F9501AB}" destId="{329F6D31-DF9F-40B1-B195-7BE27091F2C5}" srcOrd="0" destOrd="1" presId="urn:microsoft.com/office/officeart/2005/8/layout/process3"/>
    <dgm:cxn modelId="{BC963A34-83CF-4BC6-ADE2-744479278CB7}" srcId="{5E72B422-99F9-49C6-B116-BC4CFC859C3C}" destId="{C4EC3117-B4AF-45DD-BDE9-C77102B4E206}" srcOrd="4" destOrd="0" parTransId="{212FCE25-1F35-480A-A7D8-8AA50A42EFAF}" sibTransId="{15804231-46C0-46C1-B1BB-DA32EDB0C383}"/>
    <dgm:cxn modelId="{F062434B-1272-4CFF-B201-DDC99E74E2E8}" type="presOf" srcId="{14F4F80A-CFD0-416B-9665-394DB40E9575}" destId="{6AF9D25A-75CA-4C63-AB7A-541A183DE851}" srcOrd="1" destOrd="0" presId="urn:microsoft.com/office/officeart/2005/8/layout/process3"/>
    <dgm:cxn modelId="{93139F76-CD91-41AD-8054-FD5B7EEC67C7}" type="presOf" srcId="{F9CF2682-C8BC-493F-AF32-6A46C9B54EE6}" destId="{329F6D31-DF9F-40B1-B195-7BE27091F2C5}" srcOrd="0" destOrd="3" presId="urn:microsoft.com/office/officeart/2005/8/layout/process3"/>
    <dgm:cxn modelId="{BB049D83-D88E-4E35-BD8B-24F727032572}" type="presOf" srcId="{F9372884-2811-432D-AC05-0C840A814B6C}" destId="{329F6D31-DF9F-40B1-B195-7BE27091F2C5}" srcOrd="0" destOrd="5" presId="urn:microsoft.com/office/officeart/2005/8/layout/process3"/>
    <dgm:cxn modelId="{0A57E86B-638B-46B5-93E6-1F465C6BA842}" type="presOf" srcId="{14339F57-03A8-439B-A9BE-E31861A1690A}" destId="{0A8A714D-8B97-4072-AA12-E5BEA202AC06}" srcOrd="0" destOrd="0" presId="urn:microsoft.com/office/officeart/2005/8/layout/process3"/>
    <dgm:cxn modelId="{5A5C1154-B856-4A01-BEC6-3BB40ED68B4C}" type="presOf" srcId="{CAC90F8C-D429-469A-AC4F-B66110F60B82}" destId="{F55F14B3-49C4-46B0-9129-393C8DEB324C}" srcOrd="0" destOrd="0" presId="urn:microsoft.com/office/officeart/2005/8/layout/process3"/>
    <dgm:cxn modelId="{D7C9D5C6-D3BB-4988-B800-717C3FFDCCED}" type="presOf" srcId="{7BB63FBB-872D-4228-85E8-1D183908304A}" destId="{A52BFB63-6832-44D2-9EB5-846C46C28F93}" srcOrd="0" destOrd="2" presId="urn:microsoft.com/office/officeart/2005/8/layout/process3"/>
    <dgm:cxn modelId="{4CB1F358-665C-4CC6-9E0B-F9631D919561}" srcId="{5E72B422-99F9-49C6-B116-BC4CFC859C3C}" destId="{3625125A-E616-4D5F-86BA-1BDB8DD0B234}" srcOrd="2" destOrd="0" parTransId="{BD62B4AA-9B2B-4811-941D-BCBD6D9BDAF9}" sibTransId="{0949285E-CA07-45BD-8CA2-BB749F332792}"/>
    <dgm:cxn modelId="{EE381684-8D6E-445F-A85B-C6A197414F62}" type="presOf" srcId="{C01ECC22-5E9E-4ADE-9F87-F551D03DEDB8}" destId="{A52BFB63-6832-44D2-9EB5-846C46C28F93}" srcOrd="0" destOrd="0" presId="urn:microsoft.com/office/officeart/2005/8/layout/process3"/>
    <dgm:cxn modelId="{6E09829B-57C0-428E-B63C-534D7BE3CFE9}" type="presParOf" srcId="{2B14DEBF-4B6F-4EC9-9118-2C474B2E70AC}" destId="{E93E86F7-7483-4D6F-A2FA-3E53C03B3022}" srcOrd="0" destOrd="0" presId="urn:microsoft.com/office/officeart/2005/8/layout/process3"/>
    <dgm:cxn modelId="{606DACAD-88A7-4132-B56B-DAACEBF94569}" type="presParOf" srcId="{E93E86F7-7483-4D6F-A2FA-3E53C03B3022}" destId="{D8D0548E-38FC-4BF0-9245-4F0D04658553}" srcOrd="0" destOrd="0" presId="urn:microsoft.com/office/officeart/2005/8/layout/process3"/>
    <dgm:cxn modelId="{5E271615-154C-4BAC-995F-D60B225196C5}" type="presParOf" srcId="{E93E86F7-7483-4D6F-A2FA-3E53C03B3022}" destId="{D0DF482A-0BE3-44D7-B315-5907DD463927}" srcOrd="1" destOrd="0" presId="urn:microsoft.com/office/officeart/2005/8/layout/process3"/>
    <dgm:cxn modelId="{91210C1D-3A9D-4E38-9471-03AF3C78E4FB}" type="presParOf" srcId="{E93E86F7-7483-4D6F-A2FA-3E53C03B3022}" destId="{0A8A714D-8B97-4072-AA12-E5BEA202AC06}" srcOrd="2" destOrd="0" presId="urn:microsoft.com/office/officeart/2005/8/layout/process3"/>
    <dgm:cxn modelId="{B0C8CBF9-3666-413D-8C41-4BB042E710DB}" type="presParOf" srcId="{2B14DEBF-4B6F-4EC9-9118-2C474B2E70AC}" destId="{7CA306E5-1782-4587-8B9A-54AB6CF13133}" srcOrd="1" destOrd="0" presId="urn:microsoft.com/office/officeart/2005/8/layout/process3"/>
    <dgm:cxn modelId="{260B0D09-4492-4C62-A28E-ACCA295B02CD}" type="presParOf" srcId="{7CA306E5-1782-4587-8B9A-54AB6CF13133}" destId="{069E83B0-B3EB-4082-B2E0-41E92C022F0B}" srcOrd="0" destOrd="0" presId="urn:microsoft.com/office/officeart/2005/8/layout/process3"/>
    <dgm:cxn modelId="{26D6FF90-A83F-46AB-A8B7-DC27520568F2}" type="presParOf" srcId="{2B14DEBF-4B6F-4EC9-9118-2C474B2E70AC}" destId="{28EB1ACA-8373-4A2E-8B16-09E6C257BC93}" srcOrd="2" destOrd="0" presId="urn:microsoft.com/office/officeart/2005/8/layout/process3"/>
    <dgm:cxn modelId="{D1287C85-C9E2-4B8F-8389-6CAE121CDFC7}" type="presParOf" srcId="{28EB1ACA-8373-4A2E-8B16-09E6C257BC93}" destId="{F55F14B3-49C4-46B0-9129-393C8DEB324C}" srcOrd="0" destOrd="0" presId="urn:microsoft.com/office/officeart/2005/8/layout/process3"/>
    <dgm:cxn modelId="{D1B92891-67CB-4161-AF83-7EE388D03D12}" type="presParOf" srcId="{28EB1ACA-8373-4A2E-8B16-09E6C257BC93}" destId="{FBC2C375-C2DC-4F3C-B64E-F95545427022}" srcOrd="1" destOrd="0" presId="urn:microsoft.com/office/officeart/2005/8/layout/process3"/>
    <dgm:cxn modelId="{4EBEA954-BF4A-48F9-A41B-52CCA045C5FB}" type="presParOf" srcId="{28EB1ACA-8373-4A2E-8B16-09E6C257BC93}" destId="{A52BFB63-6832-44D2-9EB5-846C46C28F93}" srcOrd="2" destOrd="0" presId="urn:microsoft.com/office/officeart/2005/8/layout/process3"/>
    <dgm:cxn modelId="{924AD08E-5D95-47B9-BF22-252490D18A87}" type="presParOf" srcId="{2B14DEBF-4B6F-4EC9-9118-2C474B2E70AC}" destId="{640730BD-EC60-4B52-BEA8-95E683067911}" srcOrd="3" destOrd="0" presId="urn:microsoft.com/office/officeart/2005/8/layout/process3"/>
    <dgm:cxn modelId="{6E38C493-7CAE-47B6-910C-E54410B5C8DC}" type="presParOf" srcId="{640730BD-EC60-4B52-BEA8-95E683067911}" destId="{6AF9D25A-75CA-4C63-AB7A-541A183DE851}" srcOrd="0" destOrd="0" presId="urn:microsoft.com/office/officeart/2005/8/layout/process3"/>
    <dgm:cxn modelId="{E6A75BA6-23D1-4929-AC90-C0ABD04031AE}" type="presParOf" srcId="{2B14DEBF-4B6F-4EC9-9118-2C474B2E70AC}" destId="{B32D4244-8390-40F9-A06D-91BB09D696D2}" srcOrd="4" destOrd="0" presId="urn:microsoft.com/office/officeart/2005/8/layout/process3"/>
    <dgm:cxn modelId="{501A74C8-A440-4379-B65B-0E3F333B991A}" type="presParOf" srcId="{B32D4244-8390-40F9-A06D-91BB09D696D2}" destId="{DBE4BE7C-2929-4FEB-8030-672B3C758902}" srcOrd="0" destOrd="0" presId="urn:microsoft.com/office/officeart/2005/8/layout/process3"/>
    <dgm:cxn modelId="{A6183BB3-CE69-47A1-A102-ADE39D26988D}" type="presParOf" srcId="{B32D4244-8390-40F9-A06D-91BB09D696D2}" destId="{E11ED232-2BC0-4040-819D-979358673AE7}" srcOrd="1" destOrd="0" presId="urn:microsoft.com/office/officeart/2005/8/layout/process3"/>
    <dgm:cxn modelId="{1B53AE15-2FEC-481A-B2D7-C8EBFDD67000}" type="presParOf" srcId="{B32D4244-8390-40F9-A06D-91BB09D696D2}" destId="{329F6D31-DF9F-40B1-B195-7BE27091F2C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F482A-0BE3-44D7-B315-5907DD463927}">
      <dsp:nvSpPr>
        <dsp:cNvPr id="0" name=""/>
        <dsp:cNvSpPr/>
      </dsp:nvSpPr>
      <dsp:spPr>
        <a:xfrm>
          <a:off x="4145" y="513988"/>
          <a:ext cx="1884757" cy="844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Opstellen van de testomgeving</a:t>
          </a:r>
          <a:endParaRPr lang="nl-BE" sz="1500" kern="1200"/>
        </a:p>
      </dsp:txBody>
      <dsp:txXfrm>
        <a:off x="4145" y="513988"/>
        <a:ext cx="1884757" cy="562773"/>
      </dsp:txXfrm>
    </dsp:sp>
    <dsp:sp modelId="{0A8A714D-8B97-4072-AA12-E5BEA202AC06}">
      <dsp:nvSpPr>
        <dsp:cNvPr id="0" name=""/>
        <dsp:cNvSpPr/>
      </dsp:nvSpPr>
      <dsp:spPr>
        <a:xfrm>
          <a:off x="390179" y="1076761"/>
          <a:ext cx="1884757" cy="283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Keuze van de DBMS's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Bepalen van de infrastructuur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Installatie en configuratie</a:t>
          </a:r>
          <a:endParaRPr lang="nl-BE" sz="1500" kern="1200"/>
        </a:p>
      </dsp:txBody>
      <dsp:txXfrm>
        <a:off x="445382" y="1131964"/>
        <a:ext cx="1774351" cy="2727969"/>
      </dsp:txXfrm>
    </dsp:sp>
    <dsp:sp modelId="{7CA306E5-1782-4587-8B9A-54AB6CF13133}">
      <dsp:nvSpPr>
        <dsp:cNvPr id="0" name=""/>
        <dsp:cNvSpPr/>
      </dsp:nvSpPr>
      <dsp:spPr>
        <a:xfrm>
          <a:off x="2174624" y="560749"/>
          <a:ext cx="605731" cy="469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200" kern="1200"/>
        </a:p>
      </dsp:txBody>
      <dsp:txXfrm>
        <a:off x="2174624" y="654599"/>
        <a:ext cx="464956" cy="281550"/>
      </dsp:txXfrm>
    </dsp:sp>
    <dsp:sp modelId="{FBC2C375-C2DC-4F3C-B64E-F95545427022}">
      <dsp:nvSpPr>
        <dsp:cNvPr id="0" name=""/>
        <dsp:cNvSpPr/>
      </dsp:nvSpPr>
      <dsp:spPr>
        <a:xfrm>
          <a:off x="3031791" y="513988"/>
          <a:ext cx="1884757" cy="844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Kalibratie </a:t>
          </a:r>
          <a:r>
            <a:rPr lang="nl-BE" sz="1500" kern="1200" dirty="0" smtClean="0"/>
            <a:t>van de testomgeving</a:t>
          </a:r>
          <a:endParaRPr lang="nl-BE" sz="1500" kern="1200" dirty="0"/>
        </a:p>
      </dsp:txBody>
      <dsp:txXfrm>
        <a:off x="3031791" y="513988"/>
        <a:ext cx="1884757" cy="562773"/>
      </dsp:txXfrm>
    </dsp:sp>
    <dsp:sp modelId="{A52BFB63-6832-44D2-9EB5-846C46C28F93}">
      <dsp:nvSpPr>
        <dsp:cNvPr id="0" name=""/>
        <dsp:cNvSpPr/>
      </dsp:nvSpPr>
      <dsp:spPr>
        <a:xfrm>
          <a:off x="3417826" y="1076761"/>
          <a:ext cx="1884757" cy="283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Hoeveelheid data per gegevensrecord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Type van queries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Query specificatie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Aantal connecties of gebruikers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Aantal queries per seconde</a:t>
          </a:r>
          <a:endParaRPr lang="nl-BE" sz="1500" kern="1200"/>
        </a:p>
      </dsp:txBody>
      <dsp:txXfrm>
        <a:off x="3473029" y="1131964"/>
        <a:ext cx="1774351" cy="2727969"/>
      </dsp:txXfrm>
    </dsp:sp>
    <dsp:sp modelId="{640730BD-EC60-4B52-BEA8-95E683067911}">
      <dsp:nvSpPr>
        <dsp:cNvPr id="0" name=""/>
        <dsp:cNvSpPr/>
      </dsp:nvSpPr>
      <dsp:spPr>
        <a:xfrm>
          <a:off x="5202271" y="560749"/>
          <a:ext cx="605731" cy="469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200" kern="1200"/>
        </a:p>
      </dsp:txBody>
      <dsp:txXfrm>
        <a:off x="5202271" y="654599"/>
        <a:ext cx="464956" cy="281550"/>
      </dsp:txXfrm>
    </dsp:sp>
    <dsp:sp modelId="{E11ED232-2BC0-4040-819D-979358673AE7}">
      <dsp:nvSpPr>
        <dsp:cNvPr id="0" name=""/>
        <dsp:cNvSpPr/>
      </dsp:nvSpPr>
      <dsp:spPr>
        <a:xfrm>
          <a:off x="6059438" y="513988"/>
          <a:ext cx="1884757" cy="844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Testen van de systemen</a:t>
          </a:r>
          <a:endParaRPr lang="nl-BE" sz="1500" kern="1200"/>
        </a:p>
      </dsp:txBody>
      <dsp:txXfrm>
        <a:off x="6059438" y="513988"/>
        <a:ext cx="1884757" cy="562773"/>
      </dsp:txXfrm>
    </dsp:sp>
    <dsp:sp modelId="{329F6D31-DF9F-40B1-B195-7BE27091F2C5}">
      <dsp:nvSpPr>
        <dsp:cNvPr id="0" name=""/>
        <dsp:cNvSpPr/>
      </dsp:nvSpPr>
      <dsp:spPr>
        <a:xfrm>
          <a:off x="6445472" y="1076761"/>
          <a:ext cx="1884757" cy="283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Opstellen van de database 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Inladen van de data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Pauze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Opstarten van de test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Uitvoeren van de test</a:t>
          </a:r>
          <a:endParaRPr lang="nl-BE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500" kern="1200" smtClean="0"/>
            <a:t>Terugbrengen naar beginstatus</a:t>
          </a:r>
          <a:endParaRPr lang="nl-BE" sz="1500" kern="1200"/>
        </a:p>
      </dsp:txBody>
      <dsp:txXfrm>
        <a:off x="6500675" y="1131964"/>
        <a:ext cx="1774351" cy="2727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28/08/2014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0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3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smtClean="0"/>
              <a:t>HBase</a:t>
            </a:r>
          </a:p>
          <a:p>
            <a:r>
              <a:rPr lang="en-GB" smtClean="0"/>
              <a:t>Gebruik van sessies (standaard 180s)</a:t>
            </a:r>
          </a:p>
          <a:p>
            <a:pPr lvl="1"/>
            <a:r>
              <a:rPr lang="en-GB" smtClean="0"/>
              <a:t>Toegekend door Hmaster</a:t>
            </a:r>
          </a:p>
          <a:p>
            <a:pPr lvl="1"/>
            <a:r>
              <a:rPr lang="en-GB" smtClean="0"/>
              <a:t>Beheert door Zookeeper</a:t>
            </a:r>
          </a:p>
          <a:p>
            <a:r>
              <a:rPr lang="en-GB" smtClean="0"/>
              <a:t>Een sessie kan doorgegeven worden</a:t>
            </a:r>
            <a:endParaRPr lang="nl-BE" smtClean="0"/>
          </a:p>
          <a:p>
            <a:endParaRPr lang="en-GB" smtClean="0"/>
          </a:p>
          <a:p>
            <a:r>
              <a:rPr lang="en-GB" b="1" smtClean="0"/>
              <a:t>MongoDB</a:t>
            </a:r>
          </a:p>
          <a:p>
            <a:r>
              <a:rPr lang="en-GB" smtClean="0"/>
              <a:t>Gebruik van sessies (10s)</a:t>
            </a:r>
          </a:p>
          <a:p>
            <a:pPr lvl="1"/>
            <a:r>
              <a:rPr lang="en-GB" smtClean="0"/>
              <a:t>Beslist tussen nodes in een replicaset</a:t>
            </a:r>
          </a:p>
          <a:p>
            <a:r>
              <a:rPr lang="en-GB" smtClean="0"/>
              <a:t>Laatste node die contact heeft met primary wordt nieuwe primary</a:t>
            </a:r>
            <a:endParaRPr lang="nl-BE" smtClean="0"/>
          </a:p>
          <a:p>
            <a:endParaRPr lang="en-GB" b="0" smtClean="0"/>
          </a:p>
          <a:p>
            <a:r>
              <a:rPr lang="en-GB" b="1" smtClean="0"/>
              <a:t>Pgpool-II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Status van servers getest m.b.v. connecties tussen Pgpool-II en PostgreSQL-node</a:t>
            </a:r>
          </a:p>
          <a:p>
            <a:endParaRPr lang="nl-BE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09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FFFF"/>
                </a:solidFill>
              </a:rPr>
              <a:t>Student Presentation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7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904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0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75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403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298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959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334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342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12360" y="6615000"/>
            <a:ext cx="936000" cy="21203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400">
                <a:solidFill>
                  <a:srgbClr val="1476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28/08/2014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28/08/2014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12360" y="6615000"/>
            <a:ext cx="936000" cy="21203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28/08/2014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FFFF"/>
                </a:solidFill>
              </a:rPr>
              <a:t>Student Presentation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4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ongodb.org/manual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rank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ristofstrauch.de/nosqldb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xebia.fr/2009/11/18/devoxx-jour-1-nosql-avec-hbas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0" y="2088000"/>
            <a:ext cx="5796480" cy="1800000"/>
          </a:xfrm>
        </p:spPr>
        <p:txBody>
          <a:bodyPr/>
          <a:lstStyle/>
          <a:p>
            <a:r>
              <a:rPr lang="nl-BE" sz="3600" dirty="0"/>
              <a:t>Evaluatie van consistentie en beschikbaarheid in gedistribueerde database </a:t>
            </a:r>
            <a:r>
              <a:rPr lang="nl-BE" sz="3600" dirty="0" smtClean="0"/>
              <a:t>systemen</a:t>
            </a:r>
            <a:endParaRPr lang="en-GB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0" y="4193675"/>
            <a:ext cx="5796480" cy="1080000"/>
          </a:xfrm>
        </p:spPr>
        <p:txBody>
          <a:bodyPr/>
          <a:lstStyle/>
          <a:p>
            <a:r>
              <a:rPr lang="nl-BE" dirty="0" smtClean="0"/>
              <a:t>Door: Thomas Uyttendaele</a:t>
            </a:r>
          </a:p>
          <a:p>
            <a:endParaRPr lang="nl-BE" dirty="0" smtClean="0"/>
          </a:p>
          <a:p>
            <a:r>
              <a:rPr lang="nl-BE" dirty="0"/>
              <a:t>Promotor: Prof. W. </a:t>
            </a:r>
            <a:r>
              <a:rPr lang="nl-BE" dirty="0" err="1"/>
              <a:t>Joosen</a:t>
            </a:r>
            <a:r>
              <a:rPr lang="nl-BE" dirty="0"/>
              <a:t>  </a:t>
            </a:r>
          </a:p>
          <a:p>
            <a:r>
              <a:rPr lang="nl-BE" dirty="0" smtClean="0"/>
              <a:t>Begeleiders: B. </a:t>
            </a:r>
            <a:r>
              <a:rPr lang="nl-BE" dirty="0" err="1" smtClean="0"/>
              <a:t>Vanbrabant</a:t>
            </a:r>
            <a:r>
              <a:rPr lang="nl-BE" dirty="0" smtClean="0"/>
              <a:t>, B. </a:t>
            </a:r>
            <a:r>
              <a:rPr lang="nl-BE" dirty="0" err="1" smtClean="0"/>
              <a:t>Lagaisse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018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/>
              <a:t>: </a:t>
            </a:r>
            <a:r>
              <a:rPr lang="en-GB" dirty="0" err="1"/>
              <a:t>Architecturaal</a:t>
            </a:r>
            <a:r>
              <a:rPr lang="en-GB" dirty="0"/>
              <a:t> </a:t>
            </a:r>
            <a:r>
              <a:rPr lang="en-GB" dirty="0" err="1"/>
              <a:t>overzicht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5354739" cy="366799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452444" y="3933056"/>
            <a:ext cx="4421556" cy="2088232"/>
          </a:xfrm>
          <a:prstGeom prst="roundRect">
            <a:avLst/>
          </a:prstGeom>
          <a:solidFill>
            <a:srgbClr val="116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248145"/>
            <a:ext cx="4493564" cy="1701135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>
            <a:off x="2267744" y="5182955"/>
            <a:ext cx="2178164" cy="412872"/>
          </a:xfrm>
          <a:prstGeom prst="bentConnector3">
            <a:avLst>
              <a:gd name="adj1" fmla="val 66"/>
            </a:avLst>
          </a:prstGeom>
          <a:ln w="38100">
            <a:solidFill>
              <a:srgbClr val="6CB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16200000">
            <a:off x="2094260" y="3418708"/>
            <a:ext cx="360040" cy="3155279"/>
          </a:xfrm>
          <a:prstGeom prst="leftBrace">
            <a:avLst/>
          </a:prstGeom>
          <a:ln w="47625">
            <a:solidFill>
              <a:srgbClr val="6CB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452444" y="3962823"/>
            <a:ext cx="4421556" cy="639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Replica set</a:t>
            </a:r>
            <a:endParaRPr lang="nl-BE" dirty="0"/>
          </a:p>
        </p:txBody>
      </p:sp>
      <p:sp>
        <p:nvSpPr>
          <p:cNvPr id="23" name="Rectangle 22"/>
          <p:cNvSpPr/>
          <p:nvPr/>
        </p:nvSpPr>
        <p:spPr>
          <a:xfrm>
            <a:off x="173440" y="591403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Bron: </a:t>
            </a:r>
            <a:r>
              <a:rPr lang="nl-BE" dirty="0" smtClean="0">
                <a:hlinkClick r:id="rId4"/>
              </a:rPr>
              <a:t>http</a:t>
            </a:r>
            <a:r>
              <a:rPr lang="nl-BE" dirty="0">
                <a:hlinkClick r:id="rId4"/>
              </a:rPr>
              <a:t>://docs.mongodb.org/manual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78004" y="4743060"/>
            <a:ext cx="94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2x shard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5108111" y="22422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1x </a:t>
            </a:r>
            <a:r>
              <a:rPr lang="en-GB" dirty="0" err="1" smtClean="0"/>
              <a:t>config</a:t>
            </a:r>
            <a:r>
              <a:rPr lang="en-GB" dirty="0" smtClean="0"/>
              <a:t> server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4024122" y="140168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2x router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61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Pgpool</a:t>
            </a:r>
            <a:r>
              <a:rPr lang="en-GB" dirty="0"/>
              <a:t>-II: </a:t>
            </a:r>
            <a:r>
              <a:rPr lang="en-GB" dirty="0" err="1"/>
              <a:t>Architecturaal</a:t>
            </a:r>
            <a:r>
              <a:rPr lang="en-GB" dirty="0"/>
              <a:t> </a:t>
            </a:r>
            <a:r>
              <a:rPr lang="en-GB" dirty="0" err="1"/>
              <a:t>overzicht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5932404" cy="4558035"/>
          </a:xfrm>
        </p:spPr>
      </p:pic>
      <p:sp>
        <p:nvSpPr>
          <p:cNvPr id="6" name="TextBox 5"/>
          <p:cNvSpPr txBox="1"/>
          <p:nvPr/>
        </p:nvSpPr>
        <p:spPr>
          <a:xfrm>
            <a:off x="5148064" y="299695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1x </a:t>
            </a:r>
            <a:r>
              <a:rPr lang="en-GB" dirty="0" err="1" smtClean="0"/>
              <a:t>Pgpool</a:t>
            </a:r>
            <a:r>
              <a:rPr lang="en-GB" dirty="0" smtClean="0"/>
              <a:t>-II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669211" y="566333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2x PostgreSQL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86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Beschrijving testmethode</a:t>
            </a:r>
            <a:endParaRPr lang="nl-BE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9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Beschrijving testmethode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279911"/>
              </p:ext>
            </p:extLst>
          </p:nvPr>
        </p:nvGraphicFramePr>
        <p:xfrm>
          <a:off x="539750" y="1088107"/>
          <a:ext cx="8334375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 rot="10800000">
            <a:off x="7380313" y="5531256"/>
            <a:ext cx="867282" cy="562039"/>
            <a:chOff x="6037756" y="1151307"/>
            <a:chExt cx="444528" cy="344368"/>
          </a:xfrm>
        </p:grpSpPr>
        <p:sp>
          <p:nvSpPr>
            <p:cNvPr id="15" name="Right Arrow 14"/>
            <p:cNvSpPr/>
            <p:nvPr/>
          </p:nvSpPr>
          <p:spPr>
            <a:xfrm>
              <a:off x="6037756" y="1151307"/>
              <a:ext cx="444528" cy="3443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6037756" y="1220181"/>
              <a:ext cx="341218" cy="206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nl-BE" sz="8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0032" y="5325542"/>
            <a:ext cx="2217613" cy="839762"/>
            <a:chOff x="6666806" y="1071338"/>
            <a:chExt cx="1383168" cy="756460"/>
          </a:xfrm>
        </p:grpSpPr>
        <p:sp>
          <p:nvSpPr>
            <p:cNvPr id="13" name="Rounded Rectangle 12"/>
            <p:cNvSpPr/>
            <p:nvPr/>
          </p:nvSpPr>
          <p:spPr>
            <a:xfrm>
              <a:off x="6666806" y="1071338"/>
              <a:ext cx="1383168" cy="7564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6"/>
            <p:cNvSpPr/>
            <p:nvPr/>
          </p:nvSpPr>
          <p:spPr>
            <a:xfrm>
              <a:off x="6666806" y="1071338"/>
              <a:ext cx="1383168" cy="504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3810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500" kern="1200" smtClean="0"/>
                <a:t>Verzamelen en analyseren van de testdata</a:t>
              </a:r>
              <a:endParaRPr lang="nl-BE" sz="1500" kern="1200"/>
            </a:p>
          </p:txBody>
        </p:sp>
      </p:grpSp>
      <p:sp>
        <p:nvSpPr>
          <p:cNvPr id="17" name="Rectangle 16"/>
          <p:cNvSpPr/>
          <p:nvPr/>
        </p:nvSpPr>
        <p:spPr>
          <a:xfrm rot="5400000">
            <a:off x="7654217" y="5357465"/>
            <a:ext cx="846407" cy="337223"/>
          </a:xfrm>
          <a:prstGeom prst="rect">
            <a:avLst/>
          </a:prstGeom>
          <a:solidFill>
            <a:srgbClr val="ABC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ounded Rectangle 21"/>
          <p:cNvSpPr/>
          <p:nvPr/>
        </p:nvSpPr>
        <p:spPr>
          <a:xfrm rot="1766610">
            <a:off x="272440" y="4711723"/>
            <a:ext cx="1656184" cy="520278"/>
          </a:xfrm>
          <a:prstGeom prst="round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00000"/>
                </a:solidFill>
              </a:rPr>
              <a:t>IMP en manueel</a:t>
            </a:r>
            <a:endParaRPr lang="nl-BE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766610">
            <a:off x="3179756" y="4773471"/>
            <a:ext cx="1656184" cy="520278"/>
          </a:xfrm>
          <a:prstGeom prst="round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00000"/>
                </a:solidFill>
              </a:rPr>
              <a:t>YCSB en manueel</a:t>
            </a:r>
            <a:endParaRPr lang="nl-BE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rot="1766610">
            <a:off x="6165215" y="4747390"/>
            <a:ext cx="1656184" cy="520278"/>
          </a:xfrm>
          <a:prstGeom prst="round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00000"/>
                </a:solidFill>
              </a:rPr>
              <a:t>YCSB</a:t>
            </a:r>
            <a:endParaRPr lang="nl-BE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1766610">
            <a:off x="4028768" y="5978925"/>
            <a:ext cx="1656184" cy="520278"/>
          </a:xfrm>
          <a:prstGeom prst="roundRect">
            <a:avLst/>
          </a:prstGeom>
          <a:solidFill>
            <a:srgbClr val="52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00000"/>
                </a:solidFill>
              </a:rPr>
              <a:t>R-code</a:t>
            </a:r>
            <a:endParaRPr lang="nl-B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Resultaten i.v.m. </a:t>
            </a:r>
            <a:r>
              <a:rPr lang="nl-BE" dirty="0" smtClean="0"/>
              <a:t>beschikbaarheid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07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Beschikbaarheidstest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3573017"/>
            <a:ext cx="4032000" cy="2204982"/>
          </a:xfrm>
        </p:spPr>
        <p:txBody>
          <a:bodyPr/>
          <a:lstStyle/>
          <a:p>
            <a:r>
              <a:rPr lang="en-GB" dirty="0" err="1" smtClean="0"/>
              <a:t>Stoppen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data service</a:t>
            </a:r>
          </a:p>
          <a:p>
            <a:pPr lvl="1"/>
            <a:r>
              <a:rPr lang="en-GB" dirty="0" err="1" smtClean="0"/>
              <a:t>Zachte</a:t>
            </a:r>
            <a:r>
              <a:rPr lang="en-GB" dirty="0" smtClean="0"/>
              <a:t> stop</a:t>
            </a:r>
          </a:p>
          <a:p>
            <a:pPr lvl="1"/>
            <a:r>
              <a:rPr lang="en-GB" dirty="0" err="1" smtClean="0"/>
              <a:t>Harde</a:t>
            </a:r>
            <a:r>
              <a:rPr lang="en-GB" dirty="0" smtClean="0"/>
              <a:t> stop</a:t>
            </a:r>
          </a:p>
          <a:p>
            <a:pPr lvl="1"/>
            <a:r>
              <a:rPr lang="en-GB" dirty="0" err="1" smtClean="0"/>
              <a:t>Netwerk</a:t>
            </a:r>
            <a:r>
              <a:rPr lang="en-GB" dirty="0" smtClean="0"/>
              <a:t> stop</a:t>
            </a:r>
            <a:endParaRPr lang="nl-BE" dirty="0"/>
          </a:p>
        </p:txBody>
      </p:sp>
      <p:pic>
        <p:nvPicPr>
          <p:cNvPr id="7" name="Picture 2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t="32416" b="3223"/>
          <a:stretch>
            <a:fillRect/>
          </a:stretch>
        </p:blipFill>
        <p:spPr bwMode="auto">
          <a:xfrm>
            <a:off x="524379" y="1556792"/>
            <a:ext cx="8008061" cy="16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576" y="28130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5475" algn="ctr"/>
                <a:tab pos="3138488" algn="ctr"/>
                <a:tab pos="6275388" algn="ctr"/>
              </a:tabLst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0s	300s	600s </a:t>
            </a:r>
            <a:endParaRPr lang="nl-BE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131050" y="3573017"/>
            <a:ext cx="3779912" cy="22049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/>
              <a:t>HBase</a:t>
            </a:r>
            <a:endParaRPr lang="en-GB" sz="2000" dirty="0"/>
          </a:p>
          <a:p>
            <a:pPr lvl="1"/>
            <a:r>
              <a:rPr lang="en-GB" sz="2000" dirty="0" err="1" smtClean="0"/>
              <a:t>HBase-Regionserver</a:t>
            </a:r>
            <a:endParaRPr lang="en-GB" sz="2000" dirty="0" smtClean="0"/>
          </a:p>
          <a:p>
            <a:r>
              <a:rPr lang="en-GB" sz="2000" dirty="0" err="1" smtClean="0"/>
              <a:t>MongoDB</a:t>
            </a:r>
            <a:endParaRPr lang="en-GB" sz="2000" dirty="0" smtClean="0"/>
          </a:p>
          <a:p>
            <a:pPr lvl="1"/>
            <a:r>
              <a:rPr lang="en-GB" sz="2000" dirty="0" err="1" smtClean="0"/>
              <a:t>MongoDB-dataserver</a:t>
            </a:r>
            <a:endParaRPr lang="en-GB" sz="2000" dirty="0" smtClean="0"/>
          </a:p>
          <a:p>
            <a:r>
              <a:rPr lang="en-GB" sz="2000" dirty="0" err="1" smtClean="0"/>
              <a:t>Pgpool</a:t>
            </a:r>
            <a:r>
              <a:rPr lang="en-GB" sz="2000" dirty="0" smtClean="0"/>
              <a:t>-II</a:t>
            </a:r>
          </a:p>
          <a:p>
            <a:pPr lvl="1"/>
            <a:r>
              <a:rPr lang="en-GB" sz="2000" dirty="0" smtClean="0"/>
              <a:t>PostgreSQL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1368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62872"/>
              </p:ext>
            </p:extLst>
          </p:nvPr>
        </p:nvGraphicFramePr>
        <p:xfrm>
          <a:off x="539750" y="1349375"/>
          <a:ext cx="8334538" cy="407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22"/>
                <a:gridCol w="1872208"/>
                <a:gridCol w="1872208"/>
                <a:gridCol w="1872208"/>
                <a:gridCol w="16379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Zachte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Harde</a:t>
                      </a:r>
                      <a:r>
                        <a:rPr lang="en-GB" baseline="0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Netwerk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Automatisch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herstel</a:t>
                      </a:r>
                      <a:endParaRPr lang="nl-BE" dirty="0"/>
                    </a:p>
                  </a:txBody>
                  <a:tcPr marL="99846" marR="99846" anchor="ctr"/>
                </a:tc>
              </a:tr>
              <a:tr h="114565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Tiental seconden of onbeperkt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Tiental seconden 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  <a:tr h="114565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 van de gevallen, 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 van de gevallen, 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 tot </a:t>
                      </a:r>
                      <a:r>
                        <a:rPr lang="nl-B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onbeperkt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  <a:tr h="114565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Pgpool</a:t>
                      </a: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-II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Neen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Resultaten i.v.m. </a:t>
            </a:r>
            <a:r>
              <a:rPr lang="nl-BE" dirty="0" smtClean="0"/>
              <a:t>consistentie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57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Consistentietest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863903"/>
            <a:ext cx="7939037" cy="3400069"/>
          </a:xfrm>
        </p:spPr>
      </p:pic>
      <p:sp>
        <p:nvSpPr>
          <p:cNvPr id="8" name="Rectangle 7"/>
          <p:cNvSpPr/>
          <p:nvPr/>
        </p:nvSpPr>
        <p:spPr>
          <a:xfrm>
            <a:off x="540000" y="1182886"/>
            <a:ext cx="237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 smtClean="0">
                <a:solidFill>
                  <a:srgbClr val="52BDEC"/>
                </a:solidFill>
              </a:rPr>
              <a:t>1 schrijver</a:t>
            </a:r>
            <a:r>
              <a:rPr lang="nl-BE" sz="2000" dirty="0">
                <a:solidFill>
                  <a:srgbClr val="52BDEC"/>
                </a:solidFill>
              </a:rPr>
              <a:t>, 2 lezers</a:t>
            </a:r>
          </a:p>
        </p:txBody>
      </p:sp>
    </p:spTree>
    <p:extLst>
      <p:ext uri="{BB962C8B-B14F-4D97-AF65-F5344CB8AC3E}">
        <p14:creationId xmlns:p14="http://schemas.microsoft.com/office/powerpoint/2010/main" val="12090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Actieve</a:t>
            </a:r>
            <a:r>
              <a:rPr lang="en-GB" dirty="0" smtClean="0"/>
              <a:t> analyse</a:t>
            </a:r>
            <a:r>
              <a:rPr lang="en-GB" dirty="0"/>
              <a:t>: </a:t>
            </a:r>
            <a:r>
              <a:rPr lang="en-GB" dirty="0" err="1" smtClean="0"/>
              <a:t>Vergelijking</a:t>
            </a:r>
            <a:r>
              <a:rPr lang="en-GB" dirty="0" smtClean="0"/>
              <a:t> van </a:t>
            </a:r>
            <a:r>
              <a:rPr lang="en-GB" dirty="0" err="1" smtClean="0"/>
              <a:t>starttijdstip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Tegelijk</a:t>
            </a:r>
            <a:r>
              <a:rPr lang="en-GB" dirty="0" smtClean="0"/>
              <a:t> met </a:t>
            </a:r>
            <a:r>
              <a:rPr lang="en-GB" dirty="0" err="1" smtClean="0"/>
              <a:t>schrijver</a:t>
            </a:r>
            <a:endParaRPr lang="en-GB" dirty="0" smtClean="0"/>
          </a:p>
          <a:p>
            <a:pPr lvl="1"/>
            <a:r>
              <a:rPr lang="en-GB" dirty="0" smtClean="0"/>
              <a:t>2% correct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Na 3ms</a:t>
            </a:r>
          </a:p>
          <a:p>
            <a:pPr lvl="1"/>
            <a:r>
              <a:rPr lang="en-GB" dirty="0" smtClean="0"/>
              <a:t>68% correct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Na 6ms</a:t>
            </a:r>
          </a:p>
          <a:p>
            <a:pPr lvl="1"/>
            <a:r>
              <a:rPr lang="en-GB" dirty="0" smtClean="0"/>
              <a:t>90% correct</a:t>
            </a:r>
          </a:p>
          <a:p>
            <a:endParaRPr lang="nl-B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Tegelijk met </a:t>
                </a:r>
                <a:r>
                  <a:rPr lang="en-GB" dirty="0" err="1" smtClean="0"/>
                  <a:t>schrijver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Primary: 80% correct</a:t>
                </a:r>
              </a:p>
              <a:p>
                <a:pPr lvl="1"/>
                <a:r>
                  <a:rPr lang="en-GB" dirty="0" smtClean="0"/>
                  <a:t>Secondary: 0% correct</a:t>
                </a:r>
              </a:p>
              <a:p>
                <a:r>
                  <a:rPr lang="en-GB" dirty="0" smtClean="0"/>
                  <a:t>Na 2ms</a:t>
                </a:r>
              </a:p>
              <a:p>
                <a:pPr lvl="1"/>
                <a:r>
                  <a:rPr lang="en-GB" dirty="0" smtClean="0"/>
                  <a:t>Primary: 99% correct</a:t>
                </a:r>
              </a:p>
              <a:p>
                <a:pPr lvl="1"/>
                <a:r>
                  <a:rPr lang="en-GB" dirty="0" smtClean="0"/>
                  <a:t>Secondary: 60% correct</a:t>
                </a:r>
              </a:p>
              <a:p>
                <a:r>
                  <a:rPr lang="en-GB" dirty="0" smtClean="0"/>
                  <a:t>Na 6ms</a:t>
                </a:r>
              </a:p>
              <a:p>
                <a:pPr lvl="1"/>
                <a:r>
                  <a:rPr lang="en-GB" dirty="0" smtClean="0"/>
                  <a:t>Secondary: 85% correct</a:t>
                </a:r>
              </a:p>
              <a:p>
                <a:r>
                  <a:rPr lang="en-GB" dirty="0" smtClean="0"/>
                  <a:t>Nearest:</a:t>
                </a:r>
                <a:br>
                  <a:rPr lang="en-GB" dirty="0" smtClean="0"/>
                </a:b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𝑃𝑟𝑖𝑚𝑎𝑟𝑦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𝑆𝑒𝑐𝑜𝑛𝑑𝑎𝑟𝑦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pPr lvl="1"/>
                <a:endParaRPr lang="nl-BE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2"/>
                <a:stretch>
                  <a:fillRect l="-4676" t="-2729" b="-85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9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DB-Engines </a:t>
            </a:r>
            <a:r>
              <a:rPr lang="nl-BE" dirty="0" smtClean="0"/>
              <a:t>Ranking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932287"/>
              </p:ext>
            </p:extLst>
          </p:nvPr>
        </p:nvGraphicFramePr>
        <p:xfrm>
          <a:off x="540000" y="1177475"/>
          <a:ext cx="8136457" cy="4649145"/>
        </p:xfrm>
        <a:graphic>
          <a:graphicData uri="http://schemas.openxmlformats.org/drawingml/2006/table">
            <a:tbl>
              <a:tblPr/>
              <a:tblGrid>
                <a:gridCol w="481595"/>
                <a:gridCol w="3483024"/>
                <a:gridCol w="2085919"/>
                <a:gridCol w="2085919"/>
              </a:tblGrid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1.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Oracle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1470.86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2.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MySQL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1281.22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0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3.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Microsoft SQL Server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1242.50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4.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PostgreSQL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249.85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5.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MongoDB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>
                          <a:effectLst/>
                        </a:rPr>
                        <a:t>Document store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237.36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6.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DB2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206.42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0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7.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Microsoft Access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139.62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8.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SQLite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88.87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65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9.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 smtClean="0">
                          <a:effectLst/>
                        </a:rPr>
                        <a:t>Sybase</a:t>
                      </a:r>
                      <a:r>
                        <a:rPr lang="nl-BE" sz="2000" b="0" i="0" u="none" strike="noStrike" dirty="0" smtClean="0">
                          <a:effectLst/>
                        </a:rPr>
                        <a:t> ASE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effectLst/>
                        </a:rPr>
                        <a:t>Relational</a:t>
                      </a:r>
                      <a:r>
                        <a:rPr lang="nl-BE" sz="2000" b="0" i="0" u="none" strike="noStrike" dirty="0">
                          <a:effectLst/>
                        </a:rPr>
                        <a:t> DBMS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86.17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0"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u="none" dirty="0">
                          <a:effectLst/>
                        </a:rPr>
                        <a:t>10.</a:t>
                      </a:r>
                    </a:p>
                  </a:txBody>
                  <a:tcPr marL="70438" marR="17609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smtClean="0">
                          <a:effectLst/>
                        </a:rPr>
                        <a:t>Cassandra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>
                          <a:effectLst/>
                        </a:rPr>
                        <a:t>Wide column store</a:t>
                      </a:r>
                      <a:endParaRPr lang="nl-BE" sz="2000" b="0" i="0" u="none" dirty="0">
                        <a:effectLst/>
                      </a:endParaRPr>
                    </a:p>
                  </a:txBody>
                  <a:tcPr marL="70438" marR="70438" marT="16905" marB="1690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81.90</a:t>
                      </a:r>
                    </a:p>
                  </a:txBody>
                  <a:tcPr marL="111173" marR="27793" marT="26681" marB="26681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3568" y="6021288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Bron: </a:t>
            </a:r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</a:t>
            </a:r>
            <a:r>
              <a:rPr lang="nl-BE" dirty="0" smtClean="0">
                <a:hlinkClick r:id="rId3"/>
              </a:rPr>
              <a:t>db-engines.com/en/ranking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34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Passieve</a:t>
            </a:r>
            <a:r>
              <a:rPr lang="en-GB" dirty="0" smtClean="0"/>
              <a:t> analyse: </a:t>
            </a:r>
            <a:r>
              <a:rPr lang="en-GB" dirty="0" err="1" smtClean="0"/>
              <a:t>Vergelijking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8640" y="1350000"/>
            <a:ext cx="4031548" cy="639762"/>
          </a:xfrm>
        </p:spPr>
        <p:txBody>
          <a:bodyPr/>
          <a:lstStyle/>
          <a:p>
            <a:r>
              <a:rPr lang="en-GB" dirty="0" err="1" smtClean="0"/>
              <a:t>HBase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12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Strikte</a:t>
            </a:r>
            <a:r>
              <a:rPr lang="en-GB" dirty="0" smtClean="0"/>
              <a:t> </a:t>
            </a:r>
            <a:r>
              <a:rPr lang="en-GB" dirty="0" err="1" smtClean="0"/>
              <a:t>consistentie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Lezer-schrijverslock</a:t>
            </a:r>
            <a:r>
              <a:rPr lang="en-GB" dirty="0" smtClean="0"/>
              <a:t> op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enkel</a:t>
            </a:r>
            <a:r>
              <a:rPr lang="en-GB" dirty="0" smtClean="0"/>
              <a:t> record</a:t>
            </a:r>
          </a:p>
          <a:p>
            <a:r>
              <a:rPr lang="en-GB" dirty="0" smtClean="0"/>
              <a:t>Lees </a:t>
            </a:r>
            <a:r>
              <a:rPr lang="en-GB" dirty="0" err="1" smtClean="0"/>
              <a:t>operatie</a:t>
            </a:r>
            <a:r>
              <a:rPr lang="en-GB" dirty="0" smtClean="0"/>
              <a:t> </a:t>
            </a:r>
            <a:r>
              <a:rPr lang="en-GB" dirty="0" err="1" smtClean="0"/>
              <a:t>uitgesteld</a:t>
            </a:r>
            <a:r>
              <a:rPr lang="en-GB" dirty="0" smtClean="0"/>
              <a:t> tot </a:t>
            </a:r>
            <a:r>
              <a:rPr lang="en-GB" dirty="0" err="1" smtClean="0"/>
              <a:t>voltooiing</a:t>
            </a:r>
            <a:r>
              <a:rPr lang="en-GB" dirty="0" smtClean="0"/>
              <a:t> van </a:t>
            </a:r>
            <a:r>
              <a:rPr lang="en-GB" dirty="0" err="1" smtClean="0"/>
              <a:t>schrijfoperatie</a:t>
            </a:r>
            <a:endParaRPr lang="nl-BE" dirty="0"/>
          </a:p>
        </p:txBody>
      </p:sp>
      <p:sp>
        <p:nvSpPr>
          <p:cNvPr id="13" name="Content Placeholder 10"/>
          <p:cNvSpPr>
            <a:spLocks noGrp="1"/>
          </p:cNvSpPr>
          <p:nvPr>
            <p:ph sz="half" idx="2"/>
          </p:nvPr>
        </p:nvSpPr>
        <p:spPr>
          <a:xfrm>
            <a:off x="4833812" y="1988840"/>
            <a:ext cx="4040188" cy="3798000"/>
          </a:xfrm>
        </p:spPr>
        <p:txBody>
          <a:bodyPr/>
          <a:lstStyle/>
          <a:p>
            <a:r>
              <a:rPr lang="en-GB" dirty="0" err="1" smtClean="0"/>
              <a:t>Strikte</a:t>
            </a:r>
            <a:r>
              <a:rPr lang="en-GB" dirty="0" smtClean="0"/>
              <a:t> </a:t>
            </a:r>
            <a:r>
              <a:rPr lang="en-GB" dirty="0" err="1" smtClean="0"/>
              <a:t>consistentie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normal </a:t>
            </a:r>
            <a:r>
              <a:rPr lang="en-GB" dirty="0" err="1" smtClean="0"/>
              <a:t>schrijven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/>
              <a:t> </a:t>
            </a:r>
            <a:r>
              <a:rPr lang="en-GB" dirty="0" err="1" smtClean="0"/>
              <a:t>lezen</a:t>
            </a:r>
            <a:r>
              <a:rPr lang="en-GB" dirty="0" smtClean="0"/>
              <a:t> op primary</a:t>
            </a:r>
          </a:p>
          <a:p>
            <a:r>
              <a:rPr lang="en-GB" dirty="0" err="1" smtClean="0"/>
              <a:t>Lezer-schrijverslock</a:t>
            </a:r>
            <a:r>
              <a:rPr lang="en-GB" dirty="0" smtClean="0"/>
              <a:t> op de hele database</a:t>
            </a:r>
            <a:endParaRPr lang="en-GB" dirty="0"/>
          </a:p>
          <a:p>
            <a:r>
              <a:rPr lang="en-GB" dirty="0" err="1" smtClean="0"/>
              <a:t>Leesoperatie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nieuwe</a:t>
            </a:r>
            <a:r>
              <a:rPr lang="en-GB" dirty="0" smtClean="0"/>
              <a:t> data </a:t>
            </a:r>
            <a:r>
              <a:rPr lang="en-GB" dirty="0" err="1" smtClean="0"/>
              <a:t>lezen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voltooing</a:t>
            </a:r>
            <a:r>
              <a:rPr lang="en-GB" dirty="0" smtClean="0"/>
              <a:t> </a:t>
            </a:r>
            <a:r>
              <a:rPr lang="en-GB" dirty="0" err="1" smtClean="0"/>
              <a:t>schrijfoperatie</a:t>
            </a:r>
            <a:endParaRPr lang="en-GB" dirty="0" smtClean="0"/>
          </a:p>
          <a:p>
            <a:r>
              <a:rPr lang="en-GB" dirty="0" err="1" smtClean="0"/>
              <a:t>Schrijfgaranties</a:t>
            </a:r>
            <a:r>
              <a:rPr lang="en-GB" dirty="0" smtClean="0"/>
              <a:t> </a:t>
            </a:r>
            <a:r>
              <a:rPr lang="en-GB" dirty="0" err="1" smtClean="0"/>
              <a:t>enkel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het </a:t>
            </a:r>
            <a:r>
              <a:rPr lang="en-GB" dirty="0" err="1" smtClean="0"/>
              <a:t>voltooien</a:t>
            </a:r>
            <a:r>
              <a:rPr lang="en-GB" dirty="0" smtClean="0"/>
              <a:t> van </a:t>
            </a:r>
            <a:r>
              <a:rPr lang="en-GB" dirty="0" err="1" smtClean="0"/>
              <a:t>actie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8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44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Conclusie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Ontwikkelen van een benchmarking tool </a:t>
            </a:r>
            <a:endParaRPr lang="nl-BE" dirty="0" smtClean="0"/>
          </a:p>
          <a:p>
            <a:pPr lvl="1"/>
            <a:r>
              <a:rPr lang="en-GB" dirty="0" err="1" smtClean="0"/>
              <a:t>M.b.v</a:t>
            </a:r>
            <a:r>
              <a:rPr lang="en-GB" dirty="0" smtClean="0"/>
              <a:t>. </a:t>
            </a:r>
            <a:r>
              <a:rPr lang="en-GB" dirty="0" err="1" smtClean="0"/>
              <a:t>uitbreiding</a:t>
            </a:r>
            <a:r>
              <a:rPr lang="en-GB" dirty="0" smtClean="0"/>
              <a:t> van YCSB </a:t>
            </a:r>
            <a:r>
              <a:rPr lang="en-GB" dirty="0" err="1" smtClean="0"/>
              <a:t>en</a:t>
            </a:r>
            <a:r>
              <a:rPr lang="en-GB" dirty="0" smtClean="0"/>
              <a:t> R code</a:t>
            </a:r>
            <a:endParaRPr lang="nl-BE" dirty="0"/>
          </a:p>
          <a:p>
            <a:r>
              <a:rPr lang="nl-BE" dirty="0"/>
              <a:t>Analyseren van verschillende </a:t>
            </a:r>
            <a:r>
              <a:rPr lang="nl-BE" dirty="0" err="1" smtClean="0"/>
              <a:t>DBMS’s</a:t>
            </a:r>
            <a:endParaRPr lang="nl-BE" dirty="0" smtClean="0"/>
          </a:p>
          <a:p>
            <a:pPr lvl="1"/>
            <a:r>
              <a:rPr lang="en-GB" dirty="0" err="1" smtClean="0"/>
              <a:t>Beschikbaarheidstest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r>
              <a:rPr lang="en-GB" dirty="0" smtClean="0"/>
              <a:t>, </a:t>
            </a:r>
            <a:r>
              <a:rPr lang="en-GB" dirty="0" err="1" smtClean="0"/>
              <a:t>MongoDB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</a:t>
            </a:r>
          </a:p>
          <a:p>
            <a:pPr lvl="1"/>
            <a:r>
              <a:rPr lang="en-GB" dirty="0" err="1" smtClean="0"/>
              <a:t>Consistentietest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r>
              <a:rPr lang="en-GB" dirty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MongoDB</a:t>
            </a:r>
            <a:endParaRPr lang="nl-BE" dirty="0"/>
          </a:p>
          <a:p>
            <a:r>
              <a:rPr lang="nl-BE" dirty="0"/>
              <a:t>Eenvoudige reproductie van de uitgevoerde </a:t>
            </a:r>
            <a:r>
              <a:rPr lang="nl-BE" dirty="0" smtClean="0"/>
              <a:t>testen</a:t>
            </a:r>
          </a:p>
          <a:p>
            <a:pPr lvl="1"/>
            <a:r>
              <a:rPr lang="en-GB" dirty="0" err="1" smtClean="0"/>
              <a:t>Systemen</a:t>
            </a:r>
            <a:r>
              <a:rPr lang="en-GB" dirty="0" smtClean="0"/>
              <a:t> </a:t>
            </a:r>
            <a:r>
              <a:rPr lang="en-GB" dirty="0" err="1" smtClean="0"/>
              <a:t>opzetten</a:t>
            </a:r>
            <a:r>
              <a:rPr lang="en-GB" dirty="0" smtClean="0"/>
              <a:t> is in </a:t>
            </a:r>
            <a:r>
              <a:rPr lang="en-GB" dirty="0" err="1" smtClean="0"/>
              <a:t>eerste</a:t>
            </a:r>
            <a:r>
              <a:rPr lang="en-GB" dirty="0" smtClean="0"/>
              <a:t> </a:t>
            </a:r>
            <a:r>
              <a:rPr lang="en-GB" dirty="0" err="1" smtClean="0"/>
              <a:t>instantie</a:t>
            </a:r>
            <a:r>
              <a:rPr lang="en-GB" dirty="0" smtClean="0"/>
              <a:t>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werk</a:t>
            </a:r>
            <a:endParaRPr lang="en-GB" dirty="0" smtClean="0"/>
          </a:p>
          <a:p>
            <a:pPr lvl="1"/>
            <a:r>
              <a:rPr lang="en-GB" dirty="0" err="1" smtClean="0"/>
              <a:t>Geautomatiseerd</a:t>
            </a:r>
            <a:r>
              <a:rPr lang="en-GB" dirty="0" smtClean="0"/>
              <a:t> </a:t>
            </a:r>
            <a:r>
              <a:rPr lang="en-GB" dirty="0" err="1" smtClean="0"/>
              <a:t>m.b.v</a:t>
            </a:r>
            <a:r>
              <a:rPr lang="en-GB" dirty="0" smtClean="0"/>
              <a:t>. IMP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88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1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Uitvoeren</a:t>
            </a:r>
            <a:r>
              <a:rPr lang="en-GB" dirty="0" smtClean="0"/>
              <a:t> van de </a:t>
            </a:r>
            <a:r>
              <a:rPr lang="en-GB" dirty="0" err="1" smtClean="0"/>
              <a:t>testen</a:t>
            </a:r>
            <a:r>
              <a:rPr lang="en-GB" dirty="0" smtClean="0"/>
              <a:t> op 1 DBMS: </a:t>
            </a:r>
            <a:r>
              <a:rPr lang="en-GB" dirty="0" err="1" smtClean="0"/>
              <a:t>MongoDB</a:t>
            </a:r>
            <a:endParaRPr lang="en-GB" dirty="0" smtClean="0"/>
          </a:p>
          <a:p>
            <a:r>
              <a:rPr lang="en-GB" dirty="0" err="1" smtClean="0"/>
              <a:t>Vooraf</a:t>
            </a:r>
            <a:r>
              <a:rPr lang="en-GB" dirty="0" smtClean="0"/>
              <a:t> </a:t>
            </a:r>
            <a:r>
              <a:rPr lang="en-GB" dirty="0" err="1" smtClean="0"/>
              <a:t>geïnstalleerd</a:t>
            </a:r>
            <a:endParaRPr lang="en-GB" dirty="0" smtClean="0"/>
          </a:p>
          <a:p>
            <a:r>
              <a:rPr lang="en-GB" dirty="0" err="1" smtClean="0"/>
              <a:t>Duur</a:t>
            </a:r>
            <a:r>
              <a:rPr lang="en-GB" dirty="0" smtClean="0"/>
              <a:t> van de </a:t>
            </a:r>
            <a:r>
              <a:rPr lang="en-GB" dirty="0" err="1" smtClean="0"/>
              <a:t>testen</a:t>
            </a:r>
            <a:r>
              <a:rPr lang="en-GB" dirty="0" smtClean="0"/>
              <a:t> </a:t>
            </a:r>
            <a:r>
              <a:rPr lang="en-GB" dirty="0" err="1" smtClean="0"/>
              <a:t>ingekort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797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</a:t>
            </a:r>
            <a:r>
              <a:rPr lang="en-GB" dirty="0" err="1" smtClean="0"/>
              <a:t>wat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uitgevoerd</a:t>
            </a:r>
            <a:r>
              <a:rPr lang="en-GB" dirty="0" smtClean="0"/>
              <a:t>?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3528" y="1350000"/>
            <a:ext cx="4040188" cy="639762"/>
          </a:xfrm>
        </p:spPr>
        <p:txBody>
          <a:bodyPr/>
          <a:lstStyle/>
          <a:p>
            <a:r>
              <a:rPr lang="en-GB" dirty="0" err="1" smtClean="0"/>
              <a:t>Beschikbaarheidstest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23528" y="1991922"/>
            <a:ext cx="4040188" cy="3798000"/>
          </a:xfrm>
        </p:spPr>
        <p:txBody>
          <a:bodyPr/>
          <a:lstStyle/>
          <a:p>
            <a:r>
              <a:rPr lang="en-GB" dirty="0" smtClean="0"/>
              <a:t>Preload: </a:t>
            </a:r>
            <a:r>
              <a:rPr lang="en-GB" i="1" dirty="0" smtClean="0"/>
              <a:t>Op </a:t>
            </a:r>
            <a:r>
              <a:rPr lang="en-GB" i="1" dirty="0" err="1" smtClean="0"/>
              <a:t>voorhand</a:t>
            </a:r>
            <a:r>
              <a:rPr lang="en-GB" i="1" dirty="0" smtClean="0"/>
              <a:t> </a:t>
            </a:r>
            <a:r>
              <a:rPr lang="en-GB" i="1" dirty="0" err="1" smtClean="0"/>
              <a:t>uitgevoerd</a:t>
            </a:r>
            <a:r>
              <a:rPr lang="en-GB" i="1" dirty="0" smtClean="0"/>
              <a:t/>
            </a:r>
            <a:br>
              <a:rPr lang="en-GB" i="1" dirty="0" smtClean="0"/>
            </a:br>
            <a:endParaRPr lang="en-GB" i="1" dirty="0" smtClean="0"/>
          </a:p>
          <a:p>
            <a:r>
              <a:rPr lang="en-GB" dirty="0" err="1" smtClean="0"/>
              <a:t>Zachte</a:t>
            </a:r>
            <a:r>
              <a:rPr lang="en-GB" dirty="0" smtClean="0"/>
              <a:t> stop van </a:t>
            </a:r>
            <a:r>
              <a:rPr lang="en-GB" dirty="0" err="1" smtClean="0"/>
              <a:t>MongoDB</a:t>
            </a:r>
            <a:r>
              <a:rPr lang="en-GB" dirty="0" smtClean="0"/>
              <a:t> (primary)</a:t>
            </a:r>
            <a:endParaRPr lang="en-GB" dirty="0" smtClean="0"/>
          </a:p>
          <a:p>
            <a:pPr lvl="1"/>
            <a:r>
              <a:rPr lang="en-GB" dirty="0" err="1" smtClean="0"/>
              <a:t>Totaal</a:t>
            </a:r>
            <a:r>
              <a:rPr lang="en-GB" dirty="0" smtClean="0"/>
              <a:t> 100s</a:t>
            </a:r>
          </a:p>
          <a:p>
            <a:pPr lvl="1"/>
            <a:r>
              <a:rPr lang="en-GB" dirty="0" smtClean="0"/>
              <a:t>Stop op 30s</a:t>
            </a:r>
          </a:p>
          <a:p>
            <a:pPr lvl="1"/>
            <a:r>
              <a:rPr lang="en-GB" dirty="0" smtClean="0"/>
              <a:t>Start op 60s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Tonen van de </a:t>
            </a:r>
            <a:r>
              <a:rPr lang="en-GB" dirty="0" err="1" smtClean="0"/>
              <a:t>resultaten</a:t>
            </a:r>
            <a:r>
              <a:rPr lang="en-GB" dirty="0" smtClean="0"/>
              <a:t> </a:t>
            </a:r>
            <a:endParaRPr lang="nl-B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4008" y="1350000"/>
            <a:ext cx="4039200" cy="639762"/>
          </a:xfrm>
        </p:spPr>
        <p:txBody>
          <a:bodyPr/>
          <a:lstStyle/>
          <a:p>
            <a:r>
              <a:rPr lang="en-GB" dirty="0" err="1" smtClean="0"/>
              <a:t>Consistentietest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0" y="1991922"/>
            <a:ext cx="4427984" cy="3798000"/>
          </a:xfrm>
        </p:spPr>
        <p:txBody>
          <a:bodyPr/>
          <a:lstStyle/>
          <a:p>
            <a:r>
              <a:rPr lang="en-GB" dirty="0" smtClean="0"/>
              <a:t>Preload: 30 000 records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Consistentietest</a:t>
            </a:r>
            <a:r>
              <a:rPr lang="en-GB" dirty="0" smtClean="0"/>
              <a:t> op </a:t>
            </a:r>
            <a:r>
              <a:rPr lang="en-GB" dirty="0" err="1" smtClean="0"/>
              <a:t>MongoDB</a:t>
            </a:r>
            <a:endParaRPr lang="en-GB" dirty="0" smtClean="0"/>
          </a:p>
          <a:p>
            <a:pPr lvl="1"/>
            <a:r>
              <a:rPr lang="en-GB" dirty="0" err="1" smtClean="0"/>
              <a:t>Totaal</a:t>
            </a:r>
            <a:r>
              <a:rPr lang="en-GB" dirty="0" smtClean="0"/>
              <a:t> 100s</a:t>
            </a:r>
          </a:p>
          <a:p>
            <a:pPr lvl="1"/>
            <a:r>
              <a:rPr lang="en-GB" dirty="0" smtClean="0"/>
              <a:t>Start test op 15s</a:t>
            </a:r>
          </a:p>
          <a:p>
            <a:pPr marL="359637" lvl="1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Tonen van de </a:t>
            </a:r>
            <a:r>
              <a:rPr lang="en-GB" dirty="0" err="1" smtClean="0"/>
              <a:t>resultaten</a:t>
            </a:r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56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2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Resultaten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000" y="2924944"/>
            <a:ext cx="8245592" cy="3248776"/>
          </a:xfrm>
        </p:spPr>
        <p:txBody>
          <a:bodyPr/>
          <a:lstStyle/>
          <a:p>
            <a:r>
              <a:rPr lang="en-GB" dirty="0" err="1" smtClean="0"/>
              <a:t>Gebruik</a:t>
            </a:r>
            <a:r>
              <a:rPr lang="en-GB" dirty="0" smtClean="0"/>
              <a:t> van </a:t>
            </a:r>
            <a:r>
              <a:rPr lang="en-GB" dirty="0" err="1" smtClean="0"/>
              <a:t>sessies</a:t>
            </a:r>
            <a:r>
              <a:rPr lang="en-GB" dirty="0" smtClean="0"/>
              <a:t> (</a:t>
            </a:r>
            <a:r>
              <a:rPr lang="en-GB" dirty="0" err="1" smtClean="0"/>
              <a:t>standaard</a:t>
            </a:r>
            <a:r>
              <a:rPr lang="en-GB" dirty="0" smtClean="0"/>
              <a:t> 180s)</a:t>
            </a:r>
            <a:endParaRPr lang="en-GB" dirty="0"/>
          </a:p>
          <a:p>
            <a:pPr lvl="1"/>
            <a:r>
              <a:rPr lang="en-GB" dirty="0" err="1" smtClean="0"/>
              <a:t>Toegekend</a:t>
            </a:r>
            <a:r>
              <a:rPr lang="en-GB" dirty="0" smtClean="0"/>
              <a:t> door </a:t>
            </a:r>
            <a:r>
              <a:rPr lang="en-GB" dirty="0" err="1" smtClean="0"/>
              <a:t>Hmaster</a:t>
            </a:r>
            <a:endParaRPr lang="en-GB" dirty="0" smtClean="0"/>
          </a:p>
          <a:p>
            <a:pPr lvl="1"/>
            <a:r>
              <a:rPr lang="en-GB" dirty="0" err="1" smtClean="0"/>
              <a:t>Beheert</a:t>
            </a:r>
            <a:r>
              <a:rPr lang="en-GB" dirty="0" smtClean="0"/>
              <a:t> door Zookeeper</a:t>
            </a:r>
          </a:p>
          <a:p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sessie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doorgegeven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endParaRPr lang="nl-BE" dirty="0" smtClean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671847"/>
              </p:ext>
            </p:extLst>
          </p:nvPr>
        </p:nvGraphicFramePr>
        <p:xfrm>
          <a:off x="539750" y="1349375"/>
          <a:ext cx="8334538" cy="156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22"/>
                <a:gridCol w="1872208"/>
                <a:gridCol w="1872208"/>
                <a:gridCol w="1872208"/>
                <a:gridCol w="1637992"/>
              </a:tblGrid>
              <a:tr h="58295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Zachte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Harde</a:t>
                      </a:r>
                      <a:r>
                        <a:rPr lang="en-GB" baseline="0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Netwerk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Automatisch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herstel</a:t>
                      </a:r>
                      <a:endParaRPr lang="nl-BE" dirty="0"/>
                    </a:p>
                  </a:txBody>
                  <a:tcPr marL="99846" marR="99846" anchor="ctr"/>
                </a:tc>
              </a:tr>
              <a:tr h="920607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Tiental seconden of onbeperkt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Tiental seconden 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Resultaten</a:t>
            </a:r>
            <a:r>
              <a:rPr lang="en-GB" dirty="0" smtClean="0"/>
              <a:t>: </a:t>
            </a:r>
            <a:r>
              <a:rPr lang="en-GB" dirty="0" err="1" smtClean="0"/>
              <a:t>MongoDB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000" y="2924944"/>
            <a:ext cx="8245592" cy="3248776"/>
          </a:xfrm>
        </p:spPr>
        <p:txBody>
          <a:bodyPr/>
          <a:lstStyle/>
          <a:p>
            <a:r>
              <a:rPr lang="en-GB" dirty="0" err="1" smtClean="0"/>
              <a:t>Gebruik</a:t>
            </a:r>
            <a:r>
              <a:rPr lang="en-GB" dirty="0" smtClean="0"/>
              <a:t> van </a:t>
            </a:r>
            <a:r>
              <a:rPr lang="en-GB" dirty="0" err="1" smtClean="0"/>
              <a:t>sessies</a:t>
            </a:r>
            <a:r>
              <a:rPr lang="en-GB" dirty="0" smtClean="0"/>
              <a:t> (10s)</a:t>
            </a:r>
            <a:endParaRPr lang="en-GB" dirty="0"/>
          </a:p>
          <a:p>
            <a:pPr lvl="1"/>
            <a:r>
              <a:rPr lang="en-GB" dirty="0" err="1" smtClean="0"/>
              <a:t>Beslist</a:t>
            </a:r>
            <a:r>
              <a:rPr lang="en-GB" dirty="0" smtClean="0"/>
              <a:t> </a:t>
            </a:r>
            <a:r>
              <a:rPr lang="en-GB" dirty="0" err="1" smtClean="0"/>
              <a:t>tussen</a:t>
            </a:r>
            <a:r>
              <a:rPr lang="en-GB" dirty="0" smtClean="0"/>
              <a:t> nodes in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replicaset</a:t>
            </a:r>
            <a:endParaRPr lang="en-GB" dirty="0" smtClean="0"/>
          </a:p>
          <a:p>
            <a:r>
              <a:rPr lang="en-GB" dirty="0" err="1" smtClean="0"/>
              <a:t>Laatste</a:t>
            </a:r>
            <a:r>
              <a:rPr lang="en-GB" dirty="0" smtClean="0"/>
              <a:t> node die contact </a:t>
            </a:r>
            <a:r>
              <a:rPr lang="en-GB" dirty="0" err="1" smtClean="0"/>
              <a:t>heeft</a:t>
            </a:r>
            <a:r>
              <a:rPr lang="en-GB" dirty="0" smtClean="0"/>
              <a:t> met primary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nieuwe</a:t>
            </a:r>
            <a:r>
              <a:rPr lang="en-GB" dirty="0" smtClean="0"/>
              <a:t> primary</a:t>
            </a:r>
            <a:endParaRPr lang="nl-BE" dirty="0" smtClean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/>
        </p:nvGraphicFramePr>
        <p:xfrm>
          <a:off x="539750" y="1349375"/>
          <a:ext cx="8334538" cy="156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22"/>
                <a:gridCol w="1872208"/>
                <a:gridCol w="1872208"/>
                <a:gridCol w="1872208"/>
                <a:gridCol w="1637992"/>
              </a:tblGrid>
              <a:tr h="58295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Zachte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Harde</a:t>
                      </a:r>
                      <a:r>
                        <a:rPr lang="en-GB" baseline="0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Netwerk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Automatisch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herstel</a:t>
                      </a:r>
                      <a:endParaRPr lang="nl-BE" dirty="0"/>
                    </a:p>
                  </a:txBody>
                  <a:tcPr marL="99846" marR="99846" anchor="ctr"/>
                </a:tc>
              </a:tr>
              <a:tr h="920607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 van de gevallen, 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 van de gevallen, 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 tot </a:t>
                      </a:r>
                      <a:r>
                        <a:rPr lang="nl-B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onbeperkt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3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Resultaten</a:t>
            </a:r>
            <a:r>
              <a:rPr lang="en-GB" dirty="0" smtClean="0"/>
              <a:t>: </a:t>
            </a:r>
            <a:r>
              <a:rPr lang="en-GB" dirty="0" err="1" smtClean="0"/>
              <a:t>Pgpool</a:t>
            </a:r>
            <a:r>
              <a:rPr lang="en-GB" dirty="0" smtClean="0"/>
              <a:t>-II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000" y="2924944"/>
            <a:ext cx="8245592" cy="3248776"/>
          </a:xfrm>
        </p:spPr>
        <p:txBody>
          <a:bodyPr/>
          <a:lstStyle/>
          <a:p>
            <a:pPr marL="360000" lvl="1" indent="-360000">
              <a:buSzPct val="110000"/>
              <a:buFont typeface="Arial" pitchFamily="34" charset="0"/>
              <a:buChar char="•"/>
            </a:pPr>
            <a:r>
              <a:rPr lang="en-GB" dirty="0" smtClean="0"/>
              <a:t>Status van servers </a:t>
            </a:r>
            <a:r>
              <a:rPr lang="en-GB" dirty="0" err="1" smtClean="0"/>
              <a:t>getest</a:t>
            </a:r>
            <a:r>
              <a:rPr lang="en-GB" dirty="0" smtClean="0"/>
              <a:t> </a:t>
            </a:r>
            <a:r>
              <a:rPr lang="en-GB" dirty="0" err="1" smtClean="0"/>
              <a:t>m.b.v</a:t>
            </a:r>
            <a:r>
              <a:rPr lang="en-GB" dirty="0" smtClean="0"/>
              <a:t>. </a:t>
            </a:r>
            <a:r>
              <a:rPr lang="en-GB" dirty="0" err="1" smtClean="0"/>
              <a:t>connecties</a:t>
            </a:r>
            <a:r>
              <a:rPr lang="en-GB" dirty="0" smtClean="0"/>
              <a:t> </a:t>
            </a:r>
            <a:r>
              <a:rPr lang="en-GB" dirty="0" err="1" smtClean="0"/>
              <a:t>tussen</a:t>
            </a:r>
            <a:r>
              <a:rPr lang="en-GB" dirty="0" smtClean="0"/>
              <a:t> </a:t>
            </a:r>
            <a:r>
              <a:rPr lang="en-GB" dirty="0" err="1"/>
              <a:t>Pgpool</a:t>
            </a:r>
            <a:r>
              <a:rPr lang="en-GB" dirty="0"/>
              <a:t>-II </a:t>
            </a:r>
            <a:r>
              <a:rPr lang="en-GB" dirty="0" err="1" smtClean="0"/>
              <a:t>en</a:t>
            </a:r>
            <a:r>
              <a:rPr lang="en-GB" dirty="0" smtClean="0"/>
              <a:t> PostgreSQL-node</a:t>
            </a:r>
          </a:p>
          <a:p>
            <a:pPr marL="360000" lvl="1" indent="-360000">
              <a:buSzPct val="110000"/>
              <a:buFont typeface="Arial" pitchFamily="34" charset="0"/>
              <a:buChar char="•"/>
            </a:pPr>
            <a:endParaRPr lang="nl-BE" dirty="0"/>
          </a:p>
          <a:p>
            <a:endParaRPr lang="en-GB" dirty="0" smtClean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/>
        </p:nvGraphicFramePr>
        <p:xfrm>
          <a:off x="539750" y="1349375"/>
          <a:ext cx="8334538" cy="156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22"/>
                <a:gridCol w="1872208"/>
                <a:gridCol w="1872208"/>
                <a:gridCol w="1872208"/>
                <a:gridCol w="1637992"/>
              </a:tblGrid>
              <a:tr h="58295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Zachte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Harde</a:t>
                      </a:r>
                      <a:r>
                        <a:rPr lang="en-GB" baseline="0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Netwerk</a:t>
                      </a:r>
                      <a:r>
                        <a:rPr lang="en-GB" dirty="0" smtClean="0"/>
                        <a:t> stop</a:t>
                      </a:r>
                      <a:endParaRPr lang="nl-BE" dirty="0"/>
                    </a:p>
                  </a:txBody>
                  <a:tcPr marL="99846" marR="998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Automatisch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herstel</a:t>
                      </a:r>
                      <a:endParaRPr lang="nl-BE" dirty="0"/>
                    </a:p>
                  </a:txBody>
                  <a:tcPr marL="99846" marR="99846" anchor="ctr"/>
                </a:tc>
              </a:tr>
              <a:tr h="920607"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Pgpool</a:t>
                      </a: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-II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Enkele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seconden</a:t>
                      </a:r>
                    </a:p>
                  </a:txBody>
                  <a:tcPr marL="10401" marR="10401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Neen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01" marR="10401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Probleemstelling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Bestaande</a:t>
            </a:r>
            <a:r>
              <a:rPr lang="en-GB" dirty="0" smtClean="0"/>
              <a:t> </a:t>
            </a:r>
            <a:r>
              <a:rPr lang="en-GB" dirty="0" err="1" smtClean="0"/>
              <a:t>informatie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Performantie</a:t>
            </a:r>
            <a:endParaRPr lang="en-GB" dirty="0" smtClean="0"/>
          </a:p>
          <a:p>
            <a:pPr lvl="1"/>
            <a:r>
              <a:rPr lang="en-GB" dirty="0" err="1" smtClean="0"/>
              <a:t>Resultaten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tools</a:t>
            </a:r>
          </a:p>
          <a:p>
            <a:r>
              <a:rPr lang="en-GB" dirty="0" err="1" smtClean="0"/>
              <a:t>Datamodel</a:t>
            </a:r>
            <a:endParaRPr lang="en-GB" dirty="0" smtClean="0"/>
          </a:p>
          <a:p>
            <a:pPr lvl="1"/>
            <a:r>
              <a:rPr lang="en-GB" dirty="0" err="1" smtClean="0"/>
              <a:t>Vergelijkende</a:t>
            </a:r>
            <a:r>
              <a:rPr lang="en-GB" dirty="0" smtClean="0"/>
              <a:t> studies</a:t>
            </a:r>
          </a:p>
          <a:p>
            <a:r>
              <a:rPr lang="en-GB" dirty="0" err="1" smtClean="0"/>
              <a:t>Consistentie</a:t>
            </a:r>
            <a:endParaRPr lang="en-GB" dirty="0" smtClean="0"/>
          </a:p>
          <a:p>
            <a:pPr lvl="1"/>
            <a:r>
              <a:rPr lang="en-GB" dirty="0" err="1" smtClean="0"/>
              <a:t>Resultaten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tool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actieve</a:t>
            </a:r>
            <a:r>
              <a:rPr lang="en-GB" dirty="0" smtClean="0"/>
              <a:t> analyse                                                                                                                             </a:t>
            </a:r>
            <a:endParaRPr lang="nl-B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bestaande</a:t>
            </a:r>
            <a:r>
              <a:rPr lang="en-GB" dirty="0" smtClean="0"/>
              <a:t> </a:t>
            </a:r>
            <a:r>
              <a:rPr lang="en-GB" dirty="0" err="1" smtClean="0"/>
              <a:t>informatie</a:t>
            </a:r>
            <a:endParaRPr lang="nl-B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 smtClean="0"/>
              <a:t>Consistentie</a:t>
            </a:r>
            <a:endParaRPr lang="en-GB" dirty="0"/>
          </a:p>
          <a:p>
            <a:pPr lvl="1"/>
            <a:r>
              <a:rPr lang="en-GB" dirty="0" err="1" smtClean="0"/>
              <a:t>Resultaten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tools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passieve</a:t>
            </a:r>
            <a:r>
              <a:rPr lang="en-GB" dirty="0" smtClean="0"/>
              <a:t> analyse</a:t>
            </a:r>
          </a:p>
          <a:p>
            <a:r>
              <a:rPr lang="en-GB" dirty="0" err="1" smtClean="0"/>
              <a:t>Beschikbaarheid</a:t>
            </a:r>
            <a:endParaRPr lang="en-GB" dirty="0" smtClean="0"/>
          </a:p>
          <a:p>
            <a:pPr lvl="1"/>
            <a:r>
              <a:rPr lang="en-GB" dirty="0" err="1" smtClean="0"/>
              <a:t>Resultaten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tools</a:t>
            </a:r>
          </a:p>
          <a:p>
            <a:r>
              <a:rPr lang="en-GB" dirty="0" err="1" smtClean="0"/>
              <a:t>Eenvoudige</a:t>
            </a:r>
            <a:r>
              <a:rPr lang="en-GB" dirty="0" smtClean="0"/>
              <a:t> </a:t>
            </a:r>
            <a:r>
              <a:rPr lang="en-GB" dirty="0" err="1" smtClean="0"/>
              <a:t>reproductie</a:t>
            </a:r>
            <a:r>
              <a:rPr lang="en-GB" dirty="0" smtClean="0"/>
              <a:t> van de </a:t>
            </a:r>
            <a:r>
              <a:rPr lang="en-GB" dirty="0" err="1" smtClean="0"/>
              <a:t>resultaten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98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Tijdsanalyse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MongoDB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30</a:t>
            </a:fld>
            <a:endParaRPr lang="nl-BE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634704"/>
              </p:ext>
            </p:extLst>
          </p:nvPr>
        </p:nvGraphicFramePr>
        <p:xfrm>
          <a:off x="323528" y="1349375"/>
          <a:ext cx="8550597" cy="467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576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Tijdsanalyse</a:t>
            </a:r>
            <a:r>
              <a:rPr lang="en-GB" dirty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HBase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31</a:t>
            </a:fld>
            <a:endParaRPr lang="nl-BE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982456"/>
              </p:ext>
            </p:extLst>
          </p:nvPr>
        </p:nvGraphicFramePr>
        <p:xfrm>
          <a:off x="323528" y="1349375"/>
          <a:ext cx="8550597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1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Doelstellingen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Ontwikkelen van een benchmarking tool </a:t>
            </a:r>
          </a:p>
          <a:p>
            <a:r>
              <a:rPr lang="nl-BE" dirty="0" smtClean="0"/>
              <a:t>Analyseren van verschillende </a:t>
            </a:r>
            <a:r>
              <a:rPr lang="nl-BE" dirty="0" err="1" smtClean="0"/>
              <a:t>DBMS’s</a:t>
            </a:r>
            <a:endParaRPr lang="nl-BE" dirty="0" smtClean="0"/>
          </a:p>
          <a:p>
            <a:r>
              <a:rPr lang="nl-BE" dirty="0" smtClean="0"/>
              <a:t>Eenvoudige reproductie van de uitgevoerde testen</a:t>
            </a:r>
          </a:p>
          <a:p>
            <a:pPr marL="0" indent="0" algn="r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Als ondersteuning voor onderzoek naar </a:t>
            </a:r>
          </a:p>
          <a:p>
            <a:pPr marL="0" indent="0">
              <a:buNone/>
            </a:pPr>
            <a:r>
              <a:rPr lang="nl-BE" dirty="0" smtClean="0"/>
              <a:t>	Consistentie- en beschikbaarheidsgaranties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19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smtClean="0">
                <a:solidFill>
                  <a:schemeClr val="accent5"/>
                </a:solidFill>
              </a:rPr>
              <a:t>Inleiding</a:t>
            </a:r>
          </a:p>
          <a:p>
            <a:r>
              <a:rPr lang="en-GB" b="1" dirty="0" smtClean="0"/>
              <a:t>Agenda</a:t>
            </a:r>
          </a:p>
          <a:p>
            <a:r>
              <a:rPr lang="en-GB" dirty="0" err="1" smtClean="0"/>
              <a:t>Bespreking</a:t>
            </a:r>
            <a:r>
              <a:rPr lang="en-GB" dirty="0" smtClean="0"/>
              <a:t> van de </a:t>
            </a:r>
            <a:r>
              <a:rPr lang="en-GB" smtClean="0"/>
              <a:t>model DBMS’s</a:t>
            </a:r>
          </a:p>
          <a:p>
            <a:r>
              <a:rPr lang="en-GB"/>
              <a:t>Beschrijving testmethode</a:t>
            </a:r>
            <a:endParaRPr lang="nl-BE" dirty="0" smtClean="0"/>
          </a:p>
          <a:p>
            <a:r>
              <a:rPr lang="nl-BE" dirty="0" smtClean="0"/>
              <a:t>Resultaten i.v.m. beschikbaarheid</a:t>
            </a:r>
          </a:p>
          <a:p>
            <a:r>
              <a:rPr lang="nl-BE" dirty="0"/>
              <a:t>Resultaten i.v.m. </a:t>
            </a:r>
            <a:r>
              <a:rPr lang="nl-BE" dirty="0" smtClean="0"/>
              <a:t>consistentie</a:t>
            </a:r>
            <a:endParaRPr lang="nl-BE" b="1" dirty="0" smtClean="0"/>
          </a:p>
          <a:p>
            <a:r>
              <a:rPr lang="nl-BE" dirty="0" smtClean="0"/>
              <a:t>Conclusie</a:t>
            </a:r>
          </a:p>
          <a:p>
            <a:r>
              <a:rPr lang="en-GB" dirty="0" smtClean="0"/>
              <a:t>Demo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Bespreking</a:t>
            </a:r>
            <a:r>
              <a:rPr lang="en-GB" dirty="0"/>
              <a:t> van de model </a:t>
            </a:r>
            <a:r>
              <a:rPr lang="en-GB" dirty="0" smtClean="0"/>
              <a:t>DBMS’s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5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Overzicht</a:t>
            </a:r>
            <a:r>
              <a:rPr lang="en-GB" dirty="0" smtClean="0"/>
              <a:t> van </a:t>
            </a:r>
            <a:r>
              <a:rPr lang="en-GB" dirty="0" err="1" smtClean="0"/>
              <a:t>onderzochte</a:t>
            </a:r>
            <a:r>
              <a:rPr lang="en-GB" dirty="0" smtClean="0"/>
              <a:t> DBMS’s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349375"/>
          <a:ext cx="81737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44"/>
                <a:gridCol w="2252980"/>
                <a:gridCol w="2722880"/>
                <a:gridCol w="16814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Key –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Column-based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Relational </a:t>
                      </a:r>
                      <a:r>
                        <a:rPr lang="en-GB" dirty="0" err="1" smtClean="0"/>
                        <a:t>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LightCloud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CouchDB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Cassandra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MySQL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Memcache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ElasticSearch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Pgpool</a:t>
                      </a:r>
                      <a:r>
                        <a:rPr lang="en-GB" baseline="0" dirty="0" smtClean="0"/>
                        <a:t> – II (</a:t>
                      </a:r>
                      <a:r>
                        <a:rPr lang="en-GB" baseline="0" dirty="0" err="1" smtClean="0"/>
                        <a:t>PostgreSQL</a:t>
                      </a:r>
                      <a:r>
                        <a:rPr lang="en-GB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Redis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MongoDB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Riak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Voldemort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40000" y="5013176"/>
            <a:ext cx="8334000" cy="9361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 smtClean="0"/>
              <a:t>Selectie op basis van </a:t>
            </a:r>
            <a:r>
              <a:rPr lang="en-US" dirty="0" err="1" smtClean="0"/>
              <a:t>Christof</a:t>
            </a:r>
            <a:r>
              <a:rPr lang="en-US" dirty="0" smtClean="0"/>
              <a:t> </a:t>
            </a:r>
            <a:r>
              <a:rPr lang="en-US" dirty="0" err="1" smtClean="0"/>
              <a:t>Strauch</a:t>
            </a:r>
            <a:r>
              <a:rPr lang="en-US" dirty="0" smtClean="0"/>
              <a:t>,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Databases</a:t>
            </a:r>
          </a:p>
          <a:p>
            <a:pPr marL="0" indent="0" algn="r">
              <a:buFont typeface="Arial" pitchFamily="34" charset="0"/>
              <a:buNone/>
            </a:pPr>
            <a:r>
              <a:rPr lang="en-US" dirty="0" smtClean="0">
                <a:hlinkClick r:id="rId2"/>
              </a:rPr>
              <a:t>http://www.christofstrauch.de/nosqldbs.pdf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000" y="4077072"/>
            <a:ext cx="8334000" cy="9361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 smtClean="0"/>
              <a:t>Geen </a:t>
            </a:r>
            <a:r>
              <a:rPr lang="nl-BE" dirty="0" err="1" smtClean="0"/>
              <a:t>Graph</a:t>
            </a:r>
            <a:r>
              <a:rPr lang="nl-BE" dirty="0" smtClean="0"/>
              <a:t> storage: te verschillend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Gekozen</a:t>
            </a:r>
            <a:r>
              <a:rPr lang="en-GB" dirty="0" smtClean="0"/>
              <a:t> DBMS’s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349375"/>
          <a:ext cx="81737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44"/>
                <a:gridCol w="2252980"/>
                <a:gridCol w="2722880"/>
                <a:gridCol w="16814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Key –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Column-based 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Relational </a:t>
                      </a:r>
                      <a:r>
                        <a:rPr lang="en-GB" dirty="0" err="1" smtClean="0"/>
                        <a:t>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LightCloud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rgbClr val="FFC000"/>
                          </a:solidFill>
                        </a:rPr>
                        <a:t>CouchDB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C000"/>
                          </a:solidFill>
                        </a:rPr>
                        <a:t>Cassandra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C000"/>
                          </a:solidFill>
                        </a:rPr>
                        <a:t>MySQL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Memcache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ElasticSearch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HBase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Pgpool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– II (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PostgreSQL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Redis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MongoDB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rgbClr val="FFC000"/>
                          </a:solidFill>
                        </a:rPr>
                        <a:t>Riak</a:t>
                      </a:r>
                      <a:endParaRPr lang="en-GB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Voldemort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44656" y="5301208"/>
            <a:ext cx="1080120" cy="288032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8846" y="5295191"/>
            <a:ext cx="1243634" cy="288032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0000" y="4365104"/>
            <a:ext cx="8334000" cy="1440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 smtClean="0"/>
              <a:t>Selectie gebaseerd op: vrije software, persistentie, replicatie, data distributie en ondersteunde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marL="0" indent="0" algn="r">
              <a:buFont typeface="Arial" pitchFamily="34" charset="0"/>
              <a:buNone/>
            </a:pPr>
            <a:r>
              <a:rPr lang="nl-BE" dirty="0" smtClean="0"/>
              <a:t>Legende: </a:t>
            </a:r>
            <a:r>
              <a:rPr lang="en-GB" b="1" dirty="0" smtClean="0">
                <a:solidFill>
                  <a:srgbClr val="FFC000"/>
                </a:solidFill>
              </a:rPr>
              <a:t>Arnaud</a:t>
            </a:r>
            <a:r>
              <a:rPr lang="en-GB" dirty="0"/>
              <a:t>,</a:t>
            </a: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FFFF"/>
                </a:solidFill>
              </a:rPr>
              <a:t>Thomas</a:t>
            </a:r>
            <a:endParaRPr lang="en-GB" b="1" dirty="0">
              <a:solidFill>
                <a:srgbClr val="FFC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59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: </a:t>
            </a:r>
            <a:r>
              <a:rPr lang="en-GB" dirty="0" err="1" smtClean="0"/>
              <a:t>Architecturaal</a:t>
            </a:r>
            <a:r>
              <a:rPr lang="en-GB" dirty="0" smtClean="0"/>
              <a:t> </a:t>
            </a:r>
            <a:r>
              <a:rPr lang="en-GB" dirty="0" err="1" smtClean="0"/>
              <a:t>overzicht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2050" name="Picture 2" descr="http://blog.xebia.fr/wp-content/uploads/2009/11/hbase-shem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880"/>
            <a:ext cx="7690018" cy="381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5938762"/>
            <a:ext cx="734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/>
              <a:t>Bron: </a:t>
            </a:r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://blog.xebia.fr/2009/11/18/devoxx-jour-1-nosql-avec-hbase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14127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4x </a:t>
            </a:r>
            <a:r>
              <a:rPr lang="en-GB" dirty="0" err="1" smtClean="0"/>
              <a:t>RegionServer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7440432" y="232178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4x </a:t>
            </a:r>
            <a:r>
              <a:rPr lang="en-GB" dirty="0" err="1" smtClean="0"/>
              <a:t>Datanode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159744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1x Zookeeper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12038" y="454047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1x Master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18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31247</TotalTime>
  <Words>899</Words>
  <Application>Microsoft Office PowerPoint</Application>
  <PresentationFormat>On-screen Show (4:3)</PresentationFormat>
  <Paragraphs>343</Paragraphs>
  <Slides>31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Corporate-KU Leuven-Liggend-Achtergrond Wit</vt:lpstr>
      <vt:lpstr>1_Corporate-KU Leuven-Liggend-Achtergrond Wit</vt:lpstr>
      <vt:lpstr>Evaluatie van consistentie en beschikbaarheid in gedistribueerde database systemen</vt:lpstr>
      <vt:lpstr>DB-Engines Ranking</vt:lpstr>
      <vt:lpstr>Probleemstelling</vt:lpstr>
      <vt:lpstr>Doelstellingen</vt:lpstr>
      <vt:lpstr>Agenda</vt:lpstr>
      <vt:lpstr>Bespreking van de model DBMS’s</vt:lpstr>
      <vt:lpstr>Overzicht van onderzochte DBMS’s</vt:lpstr>
      <vt:lpstr>Gekozen DBMS’s</vt:lpstr>
      <vt:lpstr>HBase: Architecturaal overzicht</vt:lpstr>
      <vt:lpstr>MongoDB: Architecturaal overzicht</vt:lpstr>
      <vt:lpstr>Pgpool-II: Architecturaal overzicht</vt:lpstr>
      <vt:lpstr>Beschrijving testmethode</vt:lpstr>
      <vt:lpstr>Beschrijving testmethode</vt:lpstr>
      <vt:lpstr>Resultaten i.v.m. beschikbaarheid</vt:lpstr>
      <vt:lpstr>Beschikbaarheidstest</vt:lpstr>
      <vt:lpstr>Resultaten</vt:lpstr>
      <vt:lpstr>Resultaten i.v.m. consistentie</vt:lpstr>
      <vt:lpstr>Consistentietest</vt:lpstr>
      <vt:lpstr>Actieve analyse: Vergelijking van starttijdstip</vt:lpstr>
      <vt:lpstr>Passieve analyse: Vergelijking</vt:lpstr>
      <vt:lpstr>Conclusie</vt:lpstr>
      <vt:lpstr>Conclusie</vt:lpstr>
      <vt:lpstr>Demo</vt:lpstr>
      <vt:lpstr>Demo</vt:lpstr>
      <vt:lpstr>Demo: wat wordt uitgevoerd?</vt:lpstr>
      <vt:lpstr>Vragen?</vt:lpstr>
      <vt:lpstr>Resultaten: HBase</vt:lpstr>
      <vt:lpstr>Resultaten: MongoDB</vt:lpstr>
      <vt:lpstr>Resultaten: Pgpool-II</vt:lpstr>
      <vt:lpstr>Tijdsanalyse voor MongoDB</vt:lpstr>
      <vt:lpstr>Tijdsanalyse voor HBase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Opleiding;Laurens Sion</dc:creator>
  <dc:description>Huisstijl KU Leuven - versie 24 juli 2012</dc:description>
  <cp:lastModifiedBy>Thomas Uyttendaele</cp:lastModifiedBy>
  <cp:revision>286</cp:revision>
  <dcterms:created xsi:type="dcterms:W3CDTF">2012-07-10T07:57:57Z</dcterms:created>
  <dcterms:modified xsi:type="dcterms:W3CDTF">2014-08-28T20:24:19Z</dcterms:modified>
</cp:coreProperties>
</file>