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48" r:id="rId2"/>
  </p:sldMasterIdLst>
  <p:notesMasterIdLst>
    <p:notesMasterId r:id="rId21"/>
  </p:notesMasterIdLst>
  <p:handoutMasterIdLst>
    <p:handoutMasterId r:id="rId22"/>
  </p:handoutMasterIdLst>
  <p:sldIdLst>
    <p:sldId id="305" r:id="rId3"/>
    <p:sldId id="306" r:id="rId4"/>
    <p:sldId id="308" r:id="rId5"/>
    <p:sldId id="309" r:id="rId6"/>
    <p:sldId id="312" r:id="rId7"/>
    <p:sldId id="313" r:id="rId8"/>
    <p:sldId id="314" r:id="rId9"/>
    <p:sldId id="316" r:id="rId10"/>
    <p:sldId id="321" r:id="rId11"/>
    <p:sldId id="320" r:id="rId12"/>
    <p:sldId id="318" r:id="rId13"/>
    <p:sldId id="317" r:id="rId14"/>
    <p:sldId id="319" r:id="rId15"/>
    <p:sldId id="307" r:id="rId16"/>
    <p:sldId id="322" r:id="rId17"/>
    <p:sldId id="323" r:id="rId18"/>
    <p:sldId id="324" r:id="rId19"/>
    <p:sldId id="325" r:id="rId20"/>
  </p:sldIdLst>
  <p:sldSz cx="9144000" cy="6858000" type="screen4x3"/>
  <p:notesSz cx="6756400" cy="9918700"/>
  <p:custDataLst>
    <p:tags r:id="rId23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625" autoAdjust="0"/>
    <p:restoredTop sz="81481" autoAdjust="0"/>
  </p:normalViewPr>
  <p:slideViewPr>
    <p:cSldViewPr snapToObjects="1">
      <p:cViewPr varScale="1">
        <p:scale>
          <a:sx n="95" d="100"/>
          <a:sy n="95" d="100"/>
        </p:scale>
        <p:origin x="16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010" y="-120"/>
      </p:cViewPr>
      <p:guideLst>
        <p:guide orient="horz" pos="3124"/>
        <p:guide pos="212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113"/>
            <a:ext cx="29273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11113"/>
            <a:ext cx="29273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273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273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fld id="{4C0F2323-BF2C-420F-8921-6C429F13396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078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113"/>
            <a:ext cx="29273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11113"/>
            <a:ext cx="29273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273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273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fld id="{2BDBAEB7-C37B-43AD-85A0-30C8DE59545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25988"/>
            <a:ext cx="4956175" cy="448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663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4538"/>
            <a:ext cx="4951412" cy="3713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58698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</a:rPr>
              <a:t>Vai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trò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môn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Kỹ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Lập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môn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ngành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8DB88-9DE3-4AC0-8501-9B5B59F97EB6}" type="slidenum">
              <a:rPr lang="en-GB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089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Cần thao tác toàn bộ quy trình trên ở trên lớp và chạy thử dự án mẫu Hello.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E43B32-470A-414D-A486-EF10021FB290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34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Cần thao tác toàn bộ quy trình trên ở trên lớp và chạy thử dự án mẫu Hello.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E43B32-470A-414D-A486-EF10021FB290}" type="slidenum">
              <a:rPr lang="en-GB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16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3D487-3F88-4425-8CBA-6BF795BB78AD}" type="slidenum">
              <a:rPr lang="en-GB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74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Giải thích cụ thể về cơ chế cho điểm.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Quan trọng là sinh viên tìm được động lực trong việc học tập.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Có sinh viên từng hỏi là làm cách nào để có được động lực, nếu không có động lực thì sao? </a:t>
            </a:r>
            <a:r>
              <a:rPr lang="en-US" smtClean="0">
                <a:latin typeface="Times New Roman" pitchFamily="18" charset="0"/>
                <a:sym typeface="Wingdings" pitchFamily="2" charset="2"/>
              </a:rPr>
              <a:t>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45D80-2C0D-443D-9C53-E246A3ED1E20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74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Giải thích cụ thể về cơ chế cho điểm.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Quan trọng là sinh viên tìm được động lực trong việc học tập.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Có sinh viên từng hỏi là làm cách nào để có được động lực, nếu không có động lực thì sao? </a:t>
            </a:r>
            <a:r>
              <a:rPr lang="en-US" smtClean="0">
                <a:latin typeface="Times New Roman" pitchFamily="18" charset="0"/>
                <a:sym typeface="Wingdings" pitchFamily="2" charset="2"/>
              </a:rPr>
              <a:t>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45D80-2C0D-443D-9C53-E246A3ED1E20}" type="slidenum">
              <a:rPr lang="en-GB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6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Giải thích cụ thể về cơ chế cho điểm.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Quan trọng là sinh viên tìm được động lực trong việc học tập.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Có sinh viên từng hỏi là làm cách nào để có được động lực, nếu không có động lực thì sao? </a:t>
            </a:r>
            <a:r>
              <a:rPr lang="en-US" smtClean="0">
                <a:latin typeface="Times New Roman" pitchFamily="18" charset="0"/>
                <a:sym typeface="Wingdings" pitchFamily="2" charset="2"/>
              </a:rPr>
              <a:t>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45D80-2C0D-443D-9C53-E246A3ED1E20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24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Không quy định tài liệu nào là chính/phụ, sinh viên cần tham khảo nhiều nguồn để tìm tài liệu phù hợp đồng thời tạo thói quen trong việc tìm kiếm tài liệu tham khảo.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B7F8D-E190-4FD3-A45C-E275120B95C6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94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Cần thao tác toàn bộ quy trình trên ở trên lớp và chạy thử dự án mẫu Hello.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E43B32-470A-414D-A486-EF10021FB290}" type="slidenum">
              <a:rPr lang="en-GB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739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Cần thao tác toàn bộ quy trình trên ở trên lớp và chạy thử dự án mẫu Hello.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E43B32-470A-414D-A486-EF10021FB290}" type="slidenum">
              <a:rPr lang="en-GB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680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Cần thao tác toàn bộ quy trình trên ở trên lớp và chạy thử dự án mẫu Hello.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E43B32-470A-414D-A486-EF10021FB290}" type="slidenum">
              <a:rPr lang="en-GB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60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40D6F6-D419-4F84-B550-683BE81615FC}" type="datetime1">
              <a:rPr lang="en-GB"/>
              <a:pPr/>
              <a:t>29/08/2019</a:t>
            </a:fld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7697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vi-VN"/>
              <a:t>Hoàng Văn Thái, Bộ môn Tự Động Hóa XNCN, Đại học Bách Khoa Hà Nội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0FF9FD82-93D9-441F-B0AC-3B9C5D6D204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707E19-2C01-4F1B-89D8-DFB9A633123C}" type="datetime1">
              <a:rPr lang="en-GB"/>
              <a:pPr/>
              <a:t>29/08/2019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AE7680B6-DC05-4481-A118-AC260C4CF17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F4D7EC-CA06-48C2-A986-76518D724C46}" type="datetime1">
              <a:rPr lang="en-GB"/>
              <a:pPr/>
              <a:t>29/08/2019</a:t>
            </a:fld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7697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vi-VN"/>
              <a:t>Hoàng Văn Thái, Bộ môn Tự Động Hóa XNCN, Đại học Bách Khoa Hà Nội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3FA0920C-2D32-45C0-875E-EC7F506994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938" y="1239838"/>
            <a:ext cx="4106862" cy="5168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106863" cy="5168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68A85-EF60-4862-9935-878C58127150}" type="datetime1">
              <a:rPr lang="en-GB"/>
              <a:pPr/>
              <a:t>29/08/2019</a:t>
            </a:fld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7697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vi-VN"/>
              <a:t>Hoàng Văn Thái, Bộ môn Tự Động Hóa XNCN, Đại học Bách Khoa Hà Nội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5F832012-ADAD-44CD-8B66-AF159017224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2CF83A-3B8D-4958-B4ED-E823C248CB47}" type="datetime1">
              <a:rPr lang="en-GB"/>
              <a:pPr/>
              <a:t>29/08/2019</a:t>
            </a:fld>
            <a:endParaRPr lang="en-GB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7697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vi-VN"/>
              <a:t>Hoàng Văn Thái, Bộ môn Tự Động Hóa XNCN, Đại học Bách Khoa Hà Nội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B504DD1D-5714-4CB8-B329-BE2E60714C8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BCE7B-F8EA-413E-9C70-A98ABD925E7D}" type="datetime1">
              <a:rPr lang="en-GB"/>
              <a:pPr/>
              <a:t>29/08/2019</a:t>
            </a:fld>
            <a:endParaRPr lang="en-GB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7697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vi-VN"/>
              <a:t>Hoàng Văn Thái, Bộ môn Tự Động Hóa XNCN, Đại học Bách Khoa Hà Nội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4E1373C6-16F0-442B-B814-EBA900A51B9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67090-8ABA-40A4-9C2B-9653437D88DE}" type="datetime1">
              <a:rPr lang="en-GB"/>
              <a:pPr/>
              <a:t>29/08/2019</a:t>
            </a:fld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7697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vi-VN"/>
              <a:t>Hoàng Văn Thái, Bộ môn Tự Động Hóa XNCN, Đại học Bách Khoa Hà Nội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7CEF0C77-55E1-4F8D-8DF5-3CEC7EFD84C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A7428-9468-4B9B-9F8C-56B05DE22CAF}" type="datetime1">
              <a:rPr lang="en-GB"/>
              <a:pPr/>
              <a:t>29/08/2019</a:t>
            </a:fld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7697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vi-VN"/>
              <a:t>Hoàng Văn Thái, Bộ môn Tự Động Hóa XNCN, Đại học Bách Khoa Hà Nội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2D004D9C-CB8C-4A08-AF55-17932F8F30D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25C9C7-7F27-4057-9B9F-CF9B33C183BE}" type="datetime1">
              <a:rPr lang="en-GB"/>
              <a:pPr/>
              <a:t>29/08/2019</a:t>
            </a:fld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7697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vi-VN"/>
              <a:t>Hoàng Văn Thái, Bộ môn Tự Động Hóa XNCN, Đại học Bách Khoa Hà Nội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63721199-A9D3-468B-B618-7B6C66CAE34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49E30F-3C51-4752-B2AA-5C34E2BBA669}" type="datetime1">
              <a:rPr lang="en-GB"/>
              <a:pPr/>
              <a:t>29/08/2019</a:t>
            </a:fld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7697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vi-VN"/>
              <a:t>Hoàng Văn Thái, Bộ môn Tự Động Hóa XNCN, Đại học Bách Khoa Hà Nội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3255E440-D430-48A9-B302-F5032AAB57B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8100"/>
            <a:ext cx="2286000" cy="6370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8100"/>
            <a:ext cx="6705600" cy="637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EBC075-4201-42F8-A221-5D6EE26565FF}" type="datetime1">
              <a:rPr lang="en-GB"/>
              <a:pPr/>
              <a:t>29/08/2019</a:t>
            </a:fld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7697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vi-VN"/>
              <a:t>Hoàng Văn Thái, Bộ môn Tự Động Hóa XNCN, Đại học Bách Khoa Hà Nội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Trang </a:t>
            </a:r>
            <a:fld id="{EAA02BBB-53A2-41E8-A50A-21DBA9F5DA1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76975"/>
            <a:ext cx="1828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1E6F99D-60CE-4918-AB3C-FE34B2C6B854}" type="datetime1">
              <a:rPr lang="en-GB"/>
              <a:pPr/>
              <a:t>29/08/2019</a:t>
            </a:fld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1863" y="6408738"/>
            <a:ext cx="1828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Vn Century Schoolbook L" pitchFamily="2" charset="0"/>
              </a:defRPr>
            </a:lvl1pPr>
          </a:lstStyle>
          <a:p>
            <a:r>
              <a:rPr lang="en-GB"/>
              <a:t>Trang </a:t>
            </a:r>
            <a:fld id="{4ED0DACC-DBEA-41B8-9233-8ADF5F02F4A2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"/>
            <a:ext cx="9144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8" y="1239838"/>
            <a:ext cx="8366125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252413" y="981075"/>
            <a:ext cx="8639175" cy="73025"/>
          </a:xfrm>
          <a:prstGeom prst="rect">
            <a:avLst/>
          </a:prstGeom>
          <a:gradFill rotWithShape="1">
            <a:gsLst>
              <a:gs pos="0">
                <a:srgbClr val="333333">
                  <a:gamma/>
                  <a:tint val="15686"/>
                  <a:invGamma/>
                </a:srgbClr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3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hdr="0" ftr="0" dt="0"/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Vn Century Schoolbook L" pitchFamily="2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Vn Century Schoolbook L" pitchFamily="2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Vn Century Schoolbook L" pitchFamily="2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Vn Century Schoolbook L" pitchFamily="2" charset="0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Vn Century Schoolbook L" pitchFamily="2" charset="0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Vn Century Schoolbook L" pitchFamily="2" charset="0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Vn Century Schoolbook L" pitchFamily="2" charset="0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Vn Century Schoolbook L" pitchFamily="2" charset="0"/>
        </a:defRPr>
      </a:lvl9pPr>
    </p:titleStyle>
    <p:bodyStyle>
      <a:lvl1pPr marL="342900" indent="-342900" algn="l" defTabSz="762000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rceforge.net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71550"/>
            <a:ext cx="8229600" cy="46085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5400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54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54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54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54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  <a:r>
              <a:rPr 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PGS.TS Nguyễn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Quang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15200" y="6381750"/>
            <a:ext cx="1828800" cy="476250"/>
          </a:xfrm>
          <a:noFill/>
        </p:spPr>
        <p:txBody>
          <a:bodyPr/>
          <a:lstStyle/>
          <a:p>
            <a:pPr defTabSz="762000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E2E14FBB-44EE-416B-95F8-7BA644D4B3DB}" type="slidenum"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pPr defTabSz="762000"/>
              <a:t>10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874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15200" y="6381750"/>
            <a:ext cx="1828800" cy="476250"/>
          </a:xfrm>
          <a:noFill/>
        </p:spPr>
        <p:txBody>
          <a:bodyPr/>
          <a:lstStyle/>
          <a:p>
            <a:pPr defTabSz="762000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538F2D64-15CF-437B-A596-25ECCC0D34F8}" type="slidenum"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pPr defTabSz="762000"/>
              <a:t>11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 Khuyên Với Sinh Viên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 nghiêm túc ngay từ đầu kỳ.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thói quen tìm kiếm sự trợ giúp sớm và thường xuyên đối với những nội dung khó.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 thành, chạy thử và gỡ lỗi các bài tập ngắn của từng tuần trước ở nhà vì chúng thường liên quan đến bài kiểm tra ngắn kế tiếp.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Nộp bài tập dài đúng hạn (bài tập nộp muộn sẽ nhận điểm 0, không nộp bài tập sẽ nhận điểm âm).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đặt câu hỏi bất cứ lúc nào.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15200" y="6381750"/>
            <a:ext cx="1828800" cy="476250"/>
          </a:xfrm>
          <a:noFill/>
        </p:spPr>
        <p:txBody>
          <a:bodyPr/>
          <a:lstStyle/>
          <a:p>
            <a:pPr defTabSz="762000"/>
            <a:r>
              <a:rPr lang="en-GB"/>
              <a:t>Trang </a:t>
            </a:r>
            <a:fld id="{134FDCCE-3E5D-45D4-A863-5992EDD5FA9D}" type="slidenum">
              <a:rPr lang="en-GB"/>
              <a:pPr defTabSz="762000"/>
              <a:t>12</a:t>
            </a:fld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Kernighan B.W., Ritchie D.M., The C Programming Language, 2nd edition, Prentice Hall, 1998</a:t>
            </a:r>
          </a:p>
          <a:p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Kernighan B.W., Pike R., The Practice of Programming, Addison Wesley, 1999</a:t>
            </a:r>
          </a:p>
          <a:p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Việt Linh, Lê Đăng Hưng, Lê Đức Trung, Nguyễn Thanh Thủy, </a:t>
            </a:r>
            <a:r>
              <a:rPr 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C, NXB Khoa </a:t>
            </a:r>
            <a:r>
              <a:rPr 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2003</a:t>
            </a:r>
          </a:p>
          <a:p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Developer Network (MSDN)</a:t>
            </a:r>
          </a:p>
          <a:p>
            <a:r>
              <a:rPr lang="en-US" sz="1800" i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15200" y="6381750"/>
            <a:ext cx="1828800" cy="476250"/>
          </a:xfrm>
          <a:noFill/>
        </p:spPr>
        <p:txBody>
          <a:bodyPr/>
          <a:lstStyle/>
          <a:p>
            <a:pPr defTabSz="762000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45A5D38C-5CC9-4648-A7B3-181825D4A6F2}" type="slidenum"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pPr defTabSz="762000"/>
              <a:t>13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 Hệ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Hồng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XNCN (C9-104),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FontTx/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04.8692306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quang.nguyenhong1@hust.edu.vn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15200" y="6381750"/>
            <a:ext cx="1828800" cy="476250"/>
          </a:xfrm>
          <a:noFill/>
        </p:spPr>
        <p:txBody>
          <a:bodyPr/>
          <a:lstStyle/>
          <a:p>
            <a:pPr defTabSz="762000"/>
            <a:r>
              <a:rPr lang="en-GB"/>
              <a:t>Trang </a:t>
            </a:r>
            <a:fld id="{94B65452-44EC-4756-9B10-A9FCC7BED668}" type="slidenum">
              <a:rPr lang="en-GB"/>
              <a:pPr defTabSz="762000"/>
              <a:t>14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239838"/>
            <a:ext cx="8366125" cy="1920327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WinXP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/Vista</a:t>
            </a:r>
          </a:p>
          <a:p>
            <a:pPr lvl="1" indent="-342900" defTabSz="914400">
              <a:lnSpc>
                <a:spcPct val="100000"/>
              </a:lnSpc>
              <a:spcBef>
                <a:spcPct val="0"/>
              </a:spcBef>
              <a:buSzTx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Visual Studio Code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 defTabSz="914400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extension for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en-US" alt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defTabSz="914400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Mingw-w64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C:\Mingw64</a:t>
            </a:r>
          </a:p>
          <a:p>
            <a:pPr lvl="1" indent="-342900" defTabSz="914400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g++.exe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735" y="3051721"/>
            <a:ext cx="3445000" cy="3779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15200" y="6381750"/>
            <a:ext cx="1828800" cy="476250"/>
          </a:xfrm>
          <a:noFill/>
        </p:spPr>
        <p:txBody>
          <a:bodyPr/>
          <a:lstStyle/>
          <a:p>
            <a:pPr defTabSz="762000"/>
            <a:r>
              <a:rPr lang="en-GB"/>
              <a:t>Trang </a:t>
            </a:r>
            <a:fld id="{94B65452-44EC-4756-9B10-A9FCC7BED668}" type="slidenum">
              <a:rPr lang="en-GB"/>
              <a:pPr defTabSz="762000"/>
              <a:t>15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7" y="1337229"/>
            <a:ext cx="8522828" cy="1726093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c_cpp_properties.json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(compiler path and IntelliSense settings)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tasks.json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(build instructions)</a:t>
            </a:r>
          </a:p>
          <a:p>
            <a:pPr defTabSz="914400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launch.json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(debugger settings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 defTabSz="9144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Notation (JSON)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15200" y="6381750"/>
            <a:ext cx="1828800" cy="476250"/>
          </a:xfrm>
          <a:noFill/>
        </p:spPr>
        <p:txBody>
          <a:bodyPr/>
          <a:lstStyle/>
          <a:p>
            <a:pPr defTabSz="762000"/>
            <a:r>
              <a:rPr lang="en-GB"/>
              <a:t>Trang </a:t>
            </a:r>
            <a:fld id="{94B65452-44EC-4756-9B10-A9FCC7BED668}" type="slidenum">
              <a:rPr lang="en-GB"/>
              <a:pPr defTabSz="762000"/>
              <a:t>16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6600"/>
            <a:ext cx="9144000" cy="942975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347852"/>
            <a:ext cx="80962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15200" y="6381750"/>
            <a:ext cx="1828800" cy="476250"/>
          </a:xfrm>
          <a:noFill/>
        </p:spPr>
        <p:txBody>
          <a:bodyPr/>
          <a:lstStyle/>
          <a:p>
            <a:pPr defTabSz="762000"/>
            <a:r>
              <a:rPr lang="en-GB"/>
              <a:t>Trang </a:t>
            </a:r>
            <a:fld id="{94B65452-44EC-4756-9B10-A9FCC7BED668}" type="slidenum">
              <a:rPr lang="en-GB"/>
              <a:pPr defTabSz="762000"/>
              <a:t>17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6600"/>
            <a:ext cx="9144000" cy="942975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(build task)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30" y="1321300"/>
            <a:ext cx="58388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15200" y="6381750"/>
            <a:ext cx="1828800" cy="476250"/>
          </a:xfrm>
          <a:noFill/>
        </p:spPr>
        <p:txBody>
          <a:bodyPr/>
          <a:lstStyle/>
          <a:p>
            <a:pPr defTabSz="762000"/>
            <a:r>
              <a:rPr lang="en-GB"/>
              <a:t>Trang </a:t>
            </a:r>
            <a:fld id="{94B65452-44EC-4756-9B10-A9FCC7BED668}" type="slidenum">
              <a:rPr lang="en-GB"/>
              <a:pPr defTabSz="762000"/>
              <a:t>18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6600"/>
            <a:ext cx="9144000" cy="942975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debug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launch.json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15" y="1095375"/>
            <a:ext cx="63722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15200" y="6381750"/>
            <a:ext cx="1828800" cy="476250"/>
          </a:xfrm>
          <a:noFill/>
        </p:spPr>
        <p:txBody>
          <a:bodyPr/>
          <a:lstStyle/>
          <a:p>
            <a:pPr defTabSz="762000"/>
            <a:r>
              <a:rPr lang="en-GB"/>
              <a:t>Trang </a:t>
            </a:r>
            <a:fld id="{7D343578-48A3-41A5-9A23-38E88BE183E0}" type="slidenum">
              <a:rPr lang="en-GB"/>
              <a:pPr defTabSz="762000"/>
              <a:t>2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15200" y="6381750"/>
            <a:ext cx="1828800" cy="476250"/>
          </a:xfrm>
          <a:noFill/>
        </p:spPr>
        <p:txBody>
          <a:bodyPr/>
          <a:lstStyle/>
          <a:p>
            <a:pPr defTabSz="762000"/>
            <a:r>
              <a:rPr lang="en-GB"/>
              <a:t>Trang </a:t>
            </a:r>
            <a:fld id="{E43026C8-D83B-4FF8-8005-DA961D0B816D}" type="slidenum">
              <a:rPr lang="en-GB"/>
              <a:pPr defTabSz="762000"/>
              <a:t>3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C++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trinh C++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(Object oriented design 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(Embedded system)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15200" y="6381750"/>
            <a:ext cx="1828800" cy="476250"/>
          </a:xfrm>
          <a:noFill/>
        </p:spPr>
        <p:txBody>
          <a:bodyPr/>
          <a:lstStyle/>
          <a:p>
            <a:pPr defTabSz="762000"/>
            <a:r>
              <a:rPr lang="en-GB"/>
              <a:t>Trang </a:t>
            </a:r>
            <a:fld id="{65E293CD-D0AC-40CF-AC92-621A6FE04B3B}" type="slidenum">
              <a:rPr lang="en-GB"/>
              <a:pPr defTabSz="762000"/>
              <a:t>4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iot embedded system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5" y="1239915"/>
            <a:ext cx="4684140" cy="414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aspberry 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504" y="1314765"/>
            <a:ext cx="3511463" cy="206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tm32 nucle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21" y="3381219"/>
            <a:ext cx="2921757" cy="214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15200" y="6381750"/>
            <a:ext cx="1828800" cy="476250"/>
          </a:xfrm>
          <a:noFill/>
        </p:spPr>
        <p:txBody>
          <a:bodyPr/>
          <a:lstStyle/>
          <a:p>
            <a:pPr defTabSz="762000"/>
            <a:r>
              <a:rPr lang="en-GB"/>
              <a:t>Trang </a:t>
            </a:r>
            <a:fld id="{C1CF1C4E-6DDC-48EC-B865-BB1FBC14B9C7}" type="slidenum">
              <a:rPr lang="en-GB"/>
              <a:pPr defTabSz="762000"/>
              <a:t>5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STM32,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DsPIC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lai: MATLAB, NI CVI, Arduino ?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Windows: Visual C++,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</a:t>
            </a:r>
          </a:p>
          <a:p>
            <a:pPr lvl="1"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www.thecodeproject.com</a:t>
            </a:r>
            <a:endParaRPr lang="en-US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15200" y="6381750"/>
            <a:ext cx="1828800" cy="476250"/>
          </a:xfrm>
          <a:noFill/>
        </p:spPr>
        <p:txBody>
          <a:bodyPr/>
          <a:lstStyle/>
          <a:p>
            <a:pPr defTabSz="762000"/>
            <a:r>
              <a:rPr lang="en-GB"/>
              <a:t>Trang </a:t>
            </a:r>
            <a:fld id="{5DA0C3F7-80DD-4002-877F-BD6448283217}" type="slidenum">
              <a:rPr lang="en-GB"/>
              <a:pPr defTabSz="762000"/>
              <a:t>6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module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15200" y="6381750"/>
            <a:ext cx="1828800" cy="476250"/>
          </a:xfrm>
          <a:noFill/>
        </p:spPr>
        <p:txBody>
          <a:bodyPr/>
          <a:lstStyle/>
          <a:p>
            <a:pPr defTabSz="762000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D556AC1E-371F-4F14-8684-81D60E6D8C5C}" type="slidenum"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pPr defTabSz="762000"/>
              <a:t>7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đắn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15200" y="6381750"/>
            <a:ext cx="1828800" cy="476250"/>
          </a:xfrm>
          <a:noFill/>
        </p:spPr>
        <p:txBody>
          <a:bodyPr/>
          <a:lstStyle/>
          <a:p>
            <a:pPr defTabSz="762000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E2E14FBB-44EE-416B-95F8-7BA644D4B3DB}" type="slidenum"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pPr defTabSz="762000"/>
              <a:t>8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65" y="1239915"/>
            <a:ext cx="8302516" cy="4531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15200" y="6381750"/>
            <a:ext cx="1828800" cy="476250"/>
          </a:xfrm>
          <a:noFill/>
        </p:spPr>
        <p:txBody>
          <a:bodyPr/>
          <a:lstStyle/>
          <a:p>
            <a:pPr defTabSz="762000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fld id="{E2E14FBB-44EE-416B-95F8-7BA644D4B3DB}" type="slidenum"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pPr defTabSz="762000"/>
              <a:t>9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50" y="1201510"/>
            <a:ext cx="8508185" cy="46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45"/>
  <p:tag name="DEFAULTHEIGHT" val="379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_01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_01">
      <a:majorFont>
        <a:latin typeface="Vn Century Schoolbook L"/>
        <a:ea typeface=""/>
        <a:cs typeface=""/>
      </a:majorFont>
      <a:minorFont>
        <a:latin typeface="Vn Century Schoolbook 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Lec_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_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_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_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_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_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_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99525950</TotalTime>
  <Pages>8</Pages>
  <Words>1118</Words>
  <Application>Microsoft Office PowerPoint</Application>
  <PresentationFormat>On-screen Show (4:3)</PresentationFormat>
  <Paragraphs>138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Vn Century Schoolbook L</vt:lpstr>
      <vt:lpstr>Wingdings</vt:lpstr>
      <vt:lpstr>Custom Design</vt:lpstr>
      <vt:lpstr>Lec_01</vt:lpstr>
      <vt:lpstr>Kỹ Thuật Lập Trình (Ngôn Ngữ Lập Trình C)  Bài giảng số 1 Giới thiệu về môn học  PGS.TS Nguyễn Hồng Quang </vt:lpstr>
      <vt:lpstr>Nội Dung Hôm Nay</vt:lpstr>
      <vt:lpstr>Môn Học Kỹ Thuật Lập Trình</vt:lpstr>
      <vt:lpstr>Đối tượng lập trình</vt:lpstr>
      <vt:lpstr>Tại Sao Học C ?</vt:lpstr>
      <vt:lpstr>Không Chỉ C</vt:lpstr>
      <vt:lpstr>Giải Quyết Vấn Đề / Thiết Kế Chương Trình</vt:lpstr>
      <vt:lpstr>Những Gì Đang Chờ Đợi Bạn tương lai</vt:lpstr>
      <vt:lpstr>Những Gì Đang Chờ Đợi Bạn tương lai</vt:lpstr>
      <vt:lpstr>Các yêu cầu ngắn hạn</vt:lpstr>
      <vt:lpstr>Lời Khuyên Với Sinh Viên</vt:lpstr>
      <vt:lpstr>Tài Liệu Tham Khảo</vt:lpstr>
      <vt:lpstr>Liên Hệ</vt:lpstr>
      <vt:lpstr>Hãy Bắt Đầu!</vt:lpstr>
      <vt:lpstr>Các file cấu hình đi kèm</vt:lpstr>
      <vt:lpstr>Đường dẫn cho trình biên dịch (compiler path) </vt:lpstr>
      <vt:lpstr>Tạo tác vụ dịch (build task) </vt:lpstr>
      <vt:lpstr>Cấu hình chế độ debug (launch.json)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</dc:title>
  <dc:subject/>
  <dc:creator>Hoang Van Thai</dc:creator>
  <cp:keywords/>
  <cp:lastModifiedBy>Precision T1600</cp:lastModifiedBy>
  <cp:revision>308</cp:revision>
  <cp:lastPrinted>1998-07-28T22:07:51Z</cp:lastPrinted>
  <dcterms:created xsi:type="dcterms:W3CDTF">1996-07-14T23:02:24Z</dcterms:created>
  <dcterms:modified xsi:type="dcterms:W3CDTF">2019-08-29T13:34:16Z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rye@mech.eng.usyd.edu.au</vt:lpwstr>
  </property>
  <property fmtid="{D5CDD505-2E9C-101B-9397-08002B2CF9AE}" pid="8" name="HomePage">
    <vt:lpwstr>http://mecharea.mech.eng.usyd.edu.au/teaching/1st-year/mech1810-C-Language/</vt:lpwstr>
  </property>
  <property fmtid="{D5CDD505-2E9C-101B-9397-08002B2CF9AE}" pid="9" name="Other">
    <vt:lpwstr>_x000d_
 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\\MECHAREA\InetPub\ACFRWeb\teaching\1st-year\mech1810-C-Language\material\lectures</vt:lpwstr>
  </property>
</Properties>
</file>