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48" r:id="rId2"/>
  </p:sldMasterIdLst>
  <p:notesMasterIdLst>
    <p:notesMasterId r:id="rId28"/>
  </p:notesMasterIdLst>
  <p:handoutMasterIdLst>
    <p:handoutMasterId r:id="rId29"/>
  </p:handoutMasterIdLst>
  <p:sldIdLst>
    <p:sldId id="305" r:id="rId3"/>
    <p:sldId id="371" r:id="rId4"/>
    <p:sldId id="309" r:id="rId5"/>
    <p:sldId id="348" r:id="rId6"/>
    <p:sldId id="338" r:id="rId7"/>
    <p:sldId id="349" r:id="rId8"/>
    <p:sldId id="352" r:id="rId9"/>
    <p:sldId id="340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8" r:id="rId24"/>
    <p:sldId id="370" r:id="rId25"/>
    <p:sldId id="342" r:id="rId26"/>
    <p:sldId id="343" r:id="rId27"/>
  </p:sldIdLst>
  <p:sldSz cx="9144000" cy="6858000" type="screen4x3"/>
  <p:notesSz cx="7315200" cy="9601200"/>
  <p:custDataLst>
    <p:tags r:id="rId30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1" autoAdjust="0"/>
    <p:restoredTop sz="81766" autoAdjust="0"/>
  </p:normalViewPr>
  <p:slideViewPr>
    <p:cSldViewPr snapToObjects="1">
      <p:cViewPr varScale="1">
        <p:scale>
          <a:sx n="95" d="100"/>
          <a:sy n="95" d="100"/>
        </p:scale>
        <p:origin x="16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010" y="-120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0757"/>
            <a:ext cx="3169462" cy="44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738" y="10757"/>
            <a:ext cx="3169462" cy="44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1732"/>
            <a:ext cx="3169462" cy="44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738" y="9141732"/>
            <a:ext cx="3169462" cy="44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fld id="{4B3C4258-CDF8-4878-AEF0-69C73D283DD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4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0757"/>
            <a:ext cx="3169462" cy="44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738" y="10757"/>
            <a:ext cx="3169462" cy="44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1732"/>
            <a:ext cx="3169462" cy="44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738" y="9141732"/>
            <a:ext cx="3169462" cy="44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fld id="{62534582-2F4F-4844-82FC-3BAC2913F43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559" y="4574708"/>
            <a:ext cx="5366084" cy="434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970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0725"/>
            <a:ext cx="4792662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12609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Bộ nhớ trong hệ nhúng thường được đề cập dưới tên gọi ROM, RAM.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7257A-AA36-44B2-A493-EBA71BD73619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1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Cần chạy chương trình này cho sinh viên xem.</a:t>
            </a:r>
          </a:p>
          <a:p>
            <a:endParaRPr lang="en-US" smtClean="0"/>
          </a:p>
          <a:p>
            <a:r>
              <a:rPr lang="en-US" smtClean="0"/>
              <a:t>Chương trình có sẵn trong dự án mẫu Fahrenheit</a:t>
            </a:r>
            <a:r>
              <a:rPr lang="en-US" smtClean="0">
                <a:sym typeface="Symbol" pitchFamily="18" charset="2"/>
              </a:rPr>
              <a:t>Celsius.</a:t>
            </a: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01CD3D-0DFD-4E4E-A916-EA2E8590BFA0}" type="slidenum">
              <a:rPr lang="en-GB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298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Nêu ví dụ về thuật ngữ trong lúc hỏi Đồ án Tổng hợp hệ điện cơ:</a:t>
            </a:r>
          </a:p>
          <a:p>
            <a:r>
              <a:rPr lang="en-US" smtClean="0"/>
              <a:t>	Đối tượng điều khiển là gì?</a:t>
            </a:r>
          </a:p>
          <a:p>
            <a:r>
              <a:rPr lang="en-US" smtClean="0"/>
              <a:t>	Bộ điều chỉnh và bộ biến đổi khác nhau như thế nào?</a:t>
            </a:r>
          </a:p>
          <a:p>
            <a:endParaRPr lang="en-US" smtClean="0"/>
          </a:p>
          <a:p>
            <a:r>
              <a:rPr lang="en-US" smtClean="0"/>
              <a:t>Sinh viên không trả lời được không phải vì không hiểu vấn đề mà thường là vì không hiểu thầy hỏi cái gì. Vấn đề chính nằm ở thuật ngữ chuyên môn.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D4640-2ACD-4966-ACE8-E4F0DD607088}" type="slidenum">
              <a:rPr lang="en-GB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49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Đây là chương trình C hoàn thiện đầu tiên nên cần giải thích rõ cho sinh viên toàn bộ chương trình. </a:t>
            </a:r>
          </a:p>
          <a:p>
            <a:endParaRPr lang="en-US" smtClean="0"/>
          </a:p>
          <a:p>
            <a:r>
              <a:rPr lang="en-US" smtClean="0"/>
              <a:t>Có thể tham khảo sách Nhập môn ngôn ngữ lập trình C (chương 1, phần 3).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8211E-8EC3-4C83-9667-8B423A72927B}" type="slidenum">
              <a:rPr lang="en-GB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43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Cần chạy chương trình này cho sinh viên xem.</a:t>
            </a:r>
          </a:p>
          <a:p>
            <a:endParaRPr lang="en-US" smtClean="0"/>
          </a:p>
          <a:p>
            <a:r>
              <a:rPr lang="en-US" smtClean="0"/>
              <a:t>Đoãn mã trên đã có sẵn trong dự án mẫu RectangleArea.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4CCE3-36AF-4187-BDB7-EDEA987CA827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00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Ngôn ngữ Pascal không phân biệt chữ hoa, chữ thường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179428-B9F7-4839-8851-09B09A9225F9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46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Đây là 3 kiểu dữ liệu cơ bản trong C (có thể kể thêm float). </a:t>
            </a:r>
          </a:p>
          <a:p>
            <a:endParaRPr lang="en-US" smtClean="0"/>
          </a:p>
          <a:p>
            <a:r>
              <a:rPr lang="en-US" smtClean="0"/>
              <a:t>Các kiểu khác được tạo ra khi thêm các tiền tố signed, unsigned, short, long vào các kiểu dữ liệu cơ bản này.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5D233-DDEC-4922-B997-6708F7F766DC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220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Vậy phương trình trong C được thể hiện như thế nào? == và !=</a:t>
            </a:r>
          </a:p>
          <a:p>
            <a:endParaRPr lang="en-US" smtClean="0"/>
          </a:p>
          <a:p>
            <a:r>
              <a:rPr lang="en-US" smtClean="0"/>
              <a:t>Chú ý là kết quả của một phương trình có kiểu logic, nghĩa là true hoặc false, khác hẳn với kết quả của một câu lệnh gán.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FFC71-6DF2-4878-A907-9794A16E12BD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0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Đây chỉ là một ví dụ về khai báo và khởi tạo biến, không phải là một chương trình hoàn thiện có thể chạy được.</a:t>
            </a:r>
          </a:p>
          <a:p>
            <a:endParaRPr lang="en-US" smtClean="0"/>
          </a:p>
          <a:p>
            <a:r>
              <a:rPr lang="en-US" smtClean="0"/>
              <a:t>Cần giải thích rõ hơn về dòng chú thích.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21C79C-FD55-4A71-B5AA-562723FBA245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23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Đây là một ví dụ thể hiện quá trình Giải Quyết Vấn Đề / Thiết Kế Chương Trình.</a:t>
            </a:r>
          </a:p>
          <a:p>
            <a:endParaRPr lang="en-US" smtClean="0"/>
          </a:p>
          <a:p>
            <a:r>
              <a:rPr lang="en-US" smtClean="0"/>
              <a:t>Có</a:t>
            </a:r>
            <a:r>
              <a:rPr lang="en-US" baseline="0" smtClean="0"/>
              <a:t> một ví dụ về chuyển đổi F-&gt;C trong cuốn The C Programming Language, phần 1.2. Nên đọc lại phần này trước khi đi giảng.</a:t>
            </a: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5D12E-3247-4A1A-8B9F-95C1AEE1B71F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9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Ask, "what's wrong or missing about this version?“</a:t>
            </a:r>
          </a:p>
          <a:p>
            <a:endParaRPr lang="en-US" smtClean="0"/>
          </a:p>
          <a:p>
            <a:r>
              <a:rPr lang="en-US" smtClean="0"/>
              <a:t>Chương trình vẫn chạy được nhưng không rõ dữ liệu đầu vào và kết quả tính được không được xuất ra màn hình.</a:t>
            </a:r>
          </a:p>
        </p:txBody>
      </p:sp>
    </p:spTree>
    <p:extLst>
      <p:ext uri="{BB962C8B-B14F-4D97-AF65-F5344CB8AC3E}">
        <p14:creationId xmlns:p14="http://schemas.microsoft.com/office/powerpoint/2010/main" val="126327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3152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8D120-C185-4243-A663-3BDB599FB07B}" type="datetime1">
              <a:rPr lang="en-GB"/>
              <a:pPr/>
              <a:t>04/09/2019</a:t>
            </a:fld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D10659E6-2A7F-402A-9D43-CAD7A80CE4F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AAA10B-1B28-44EB-83B5-452036D61039}" type="datetime1">
              <a:rPr lang="en-GB"/>
              <a:pPr/>
              <a:t>04/09/2019</a:t>
            </a:fld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15200" y="6381750"/>
            <a:ext cx="1828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7C73A68E-466B-463A-94B8-6288D886B58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90B3C-2361-4CD3-AB8E-F8AAFCEB6AE8}" type="datetime1">
              <a:rPr lang="en-GB"/>
              <a:pPr/>
              <a:t>04/09/2019</a:t>
            </a:fld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80C4DFF3-C3A4-4ED7-AD73-27B2BD68EF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327" y="1239838"/>
            <a:ext cx="4113334" cy="5168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239838"/>
            <a:ext cx="4113335" cy="5168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87E57-9C4D-497B-9E5D-850BDFBBCA78}" type="datetime1">
              <a:rPr lang="en-GB"/>
              <a:pPr/>
              <a:t>04/09/2019</a:t>
            </a:fld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94770C5A-C3C3-4BC3-9BA9-750928D5CD8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36115-EEC2-40A6-AF6E-85002D8B2531}" type="datetime1">
              <a:rPr lang="en-GB"/>
              <a:pPr/>
              <a:t>04/09/2019</a:t>
            </a:fld>
            <a:endParaRPr lang="en-GB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08694851-248C-4C08-BB40-B08CCA4DE65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DA0A1-4592-4974-8876-3932F99CDDF4}" type="datetime1">
              <a:rPr lang="en-GB"/>
              <a:pPr/>
              <a:t>04/09/2019</a:t>
            </a:fld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0930FC4E-5EBB-440E-BD67-5BD3F99159F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39433-61B5-42A0-9AD1-F452572CB11E}" type="datetime1">
              <a:rPr lang="en-GB"/>
              <a:pPr/>
              <a:t>04/09/2019</a:t>
            </a:fld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89E750AB-AF76-4424-BCE3-0283EDD94EE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4A4F6-7D5D-4025-8F4F-0F08503586EA}" type="datetime1">
              <a:rPr lang="en-GB"/>
              <a:pPr/>
              <a:t>04/09/2019</a:t>
            </a:fld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D90B7FE5-E43F-4712-8EC1-86D4C212DF8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F1C36-D29C-4A41-8BB2-7FD7BC720AA3}" type="datetime1">
              <a:rPr lang="en-GB"/>
              <a:pPr/>
              <a:t>04/09/2019</a:t>
            </a:fld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C5BCF0AA-D077-442B-90A2-FDA40DA3E7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CF830-5376-4791-B9FE-1E14FE3782FB}" type="datetime1">
              <a:rPr lang="en-GB"/>
              <a:pPr/>
              <a:t>04/09/2019</a:t>
            </a:fld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9A1A39C5-4683-4A38-BC20-D1B94F2562C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100"/>
            <a:ext cx="2286000" cy="6370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100"/>
            <a:ext cx="6717323" cy="637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A0C66-CA3B-439F-AE0D-D8FFB33F3406}" type="datetime1">
              <a:rPr lang="en-GB"/>
              <a:pPr/>
              <a:t>04/09/2019</a:t>
            </a:fld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AF240E65-D76B-42FE-B187-31E8BD895F5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76975"/>
            <a:ext cx="182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CD2A16F-762F-4776-B0FE-2A27BE70EE50}" type="datetime1">
              <a:rPr lang="en-GB"/>
              <a:pPr/>
              <a:t>04/09/2019</a:t>
            </a:fld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769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1863" y="6408738"/>
            <a:ext cx="182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Vn Century Schoolbook L" pitchFamily="2" charset="0"/>
              </a:defRPr>
            </a:lvl1pPr>
          </a:lstStyle>
          <a:p>
            <a:r>
              <a:rPr lang="en-GB"/>
              <a:t>Trang </a:t>
            </a:r>
            <a:fld id="{FCEA1172-CBCD-4DE0-BEAB-FFAE5EEE94D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"/>
            <a:ext cx="9144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239838"/>
            <a:ext cx="8366125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252413" y="981075"/>
            <a:ext cx="8639175" cy="73025"/>
          </a:xfrm>
          <a:prstGeom prst="rect">
            <a:avLst/>
          </a:prstGeom>
          <a:gradFill rotWithShape="1">
            <a:gsLst>
              <a:gs pos="0">
                <a:srgbClr val="333333">
                  <a:gamma/>
                  <a:tint val="15686"/>
                  <a:invGamma/>
                </a:srgbClr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5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9pPr>
    </p:titleStyle>
    <p:bodyStyle>
      <a:lvl1pPr marL="342900" indent="-34290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143000" indent="-22860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600200" indent="-22860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2057400" indent="-22860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71550"/>
            <a:ext cx="8229600" cy="46085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54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54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54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54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54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Quang</a:t>
            </a:r>
            <a:r>
              <a:rPr lang="en-US" sz="2400" dirty="0" smtClean="0">
                <a:latin typeface="Vn Century Schoolbook L" pitchFamily="2" charset="0"/>
              </a:rPr>
              <a:t/>
            </a:r>
            <a:br>
              <a:rPr lang="en-US" sz="2400" dirty="0" smtClean="0">
                <a:latin typeface="Vn Century Schoolbook L" pitchFamily="2" charset="0"/>
              </a:rPr>
            </a:br>
            <a:r>
              <a:rPr lang="en-US" sz="2400" dirty="0" smtClean="0">
                <a:latin typeface="Vn Century Schoolbook L" pitchFamily="2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8AFCD3B6-C30E-46E0-AB5A-C0AB56CED812}" type="slidenum">
              <a:rPr lang="en-GB"/>
              <a:pPr/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Tên Biến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2819400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Vn Century Schoolbook L" pitchFamily="2" charset="0"/>
              </a:rPr>
              <a:t>Đúng</a:t>
            </a:r>
            <a:endParaRPr lang="en-US">
              <a:latin typeface="Vn Century Schoolbook L" pitchFamily="2" charset="0"/>
            </a:endParaRPr>
          </a:p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rectangleWidth</a:t>
            </a:r>
          </a:p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rectangle_Width</a:t>
            </a:r>
          </a:p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rectangle_width</a:t>
            </a:r>
          </a:p>
          <a:p>
            <a:pPr algn="ctr">
              <a:spcBef>
                <a:spcPct val="50000"/>
              </a:spcBef>
            </a:pPr>
            <a:endParaRPr lang="en-US" sz="220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429000" y="1676400"/>
            <a:ext cx="2514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Vn Century Schoolbook L" pitchFamily="2" charset="0"/>
              </a:rPr>
              <a:t>Không đúng</a:t>
            </a:r>
            <a:endParaRPr lang="en-US">
              <a:latin typeface="Vn Century Schoolbook L" pitchFamily="2" charset="0"/>
            </a:endParaRPr>
          </a:p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10TimesLength</a:t>
            </a:r>
          </a:p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My Variable</a:t>
            </a:r>
          </a:p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int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096000" y="1676400"/>
            <a:ext cx="2819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Vn Century Schoolbook L" pitchFamily="2" charset="0"/>
              </a:rPr>
              <a:t>Đúng nhưng…</a:t>
            </a:r>
            <a:endParaRPr lang="en-US">
              <a:latin typeface="Vn Century Schoolbook L" pitchFamily="2" charset="0"/>
            </a:endParaRPr>
          </a:p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a1</a:t>
            </a:r>
          </a:p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</a:t>
            </a:r>
          </a:p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CDB6731B-0AE5-43C7-8C2F-AA2FED93D19E}" type="slidenum">
              <a:rPr lang="en-GB"/>
              <a:pPr/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Từ Dành Riêng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 C một số từ nhất định có nghĩa được định sẵn bởi trình biên dịch:</a:t>
            </a:r>
          </a:p>
          <a:p>
            <a:pPr lvl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smtClean="0"/>
              <a:t>là một ví dụ </a:t>
            </a:r>
          </a:p>
          <a:p>
            <a:pPr lvl="1"/>
            <a:r>
              <a:rPr lang="en-US" smtClean="0"/>
              <a:t>Và còn nhiều từ đang chờ bạn</a:t>
            </a:r>
          </a:p>
          <a:p>
            <a:r>
              <a:rPr lang="en-US" smtClean="0"/>
              <a:t>Những từ đó luôn luôn có nghĩa đặc biệt và không thể được dùng vào các mục đích khác:</a:t>
            </a:r>
          </a:p>
          <a:p>
            <a:pPr lvl="1"/>
            <a:r>
              <a:rPr lang="en-US" smtClean="0"/>
              <a:t>Không thể dùng làm tên biến</a:t>
            </a:r>
          </a:p>
          <a:p>
            <a:pPr lvl="1"/>
            <a:r>
              <a:rPr lang="en-US" smtClean="0"/>
              <a:t>Cần được viết chính xác</a:t>
            </a:r>
          </a:p>
          <a:p>
            <a:pPr lvl="1"/>
            <a:r>
              <a:rPr lang="en-US" smtClean="0"/>
              <a:t>Đôi lúc còn gọi là </a:t>
            </a:r>
            <a:r>
              <a:rPr lang="en-US" i="1" smtClean="0"/>
              <a:t>từ khóa </a:t>
            </a:r>
            <a:r>
              <a:rPr lang="en-US" smtClean="0"/>
              <a:t>(keyword)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B4DD14D4-F51B-4AA5-A8F0-76D7A508057F}" type="slidenum">
              <a:rPr lang="en-GB"/>
              <a:pPr/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Kiểu Dữ Liệu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Mỗi biến trong C đại diện cho một vùng nhớ trong bộ nhớ.</a:t>
            </a:r>
          </a:p>
          <a:p>
            <a:r>
              <a:rPr lang="en-US" smtClean="0"/>
              <a:t>Vùng nhớ đó chứa một tập hợp các bit 0 và 1.</a:t>
            </a:r>
          </a:p>
          <a:p>
            <a:r>
              <a:rPr lang="en-US" smtClean="0"/>
              <a:t>Giá trị thực của tập hợp các bit 0 và 1 trong chương trình C phụ thuộc vào </a:t>
            </a:r>
            <a:r>
              <a:rPr lang="en-US" i="1" smtClean="0"/>
              <a:t>kiểu dữ liệu</a:t>
            </a:r>
            <a:r>
              <a:rPr lang="en-US" smtClean="0"/>
              <a:t> của biến (kiểu biến).</a:t>
            </a:r>
          </a:p>
          <a:p>
            <a:r>
              <a:rPr lang="en-US" smtClean="0"/>
              <a:t>Ví dụ về 3 kiểu dữ liệu trong C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219200" y="4191000"/>
            <a:ext cx="66294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573088" algn="ctr"/>
                <a:tab pos="2513013" algn="ctr"/>
                <a:tab pos="4913313" algn="ctr"/>
              </a:tabLst>
            </a:pPr>
            <a:r>
              <a:rPr lang="en-US" sz="2200" dirty="0"/>
              <a:t>	</a:t>
            </a:r>
            <a:r>
              <a:rPr lang="en-US" dirty="0" err="1">
                <a:solidFill>
                  <a:schemeClr val="hlink"/>
                </a:solidFill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cs typeface="Times New Roman" panose="02020603050405020304" pitchFamily="18" charset="0"/>
              </a:rPr>
              <a:t>nhị</a:t>
            </a:r>
            <a:r>
              <a:rPr lang="en-US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hlink"/>
                </a:solidFill>
                <a:cs typeface="Times New Roman" panose="02020603050405020304" pitchFamily="18" charset="0"/>
              </a:rPr>
              <a:t> 	       </a:t>
            </a:r>
            <a:r>
              <a:rPr lang="en-US" dirty="0" err="1">
                <a:solidFill>
                  <a:schemeClr val="hlink"/>
                </a:solidFill>
                <a:cs typeface="Times New Roman" panose="02020603050405020304" pitchFamily="18" charset="0"/>
              </a:rPr>
              <a:t>Kiểu</a:t>
            </a:r>
            <a:r>
              <a:rPr lang="en-US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cs typeface="Times New Roman" panose="02020603050405020304" pitchFamily="18" charset="0"/>
              </a:rPr>
              <a:t>biến</a:t>
            </a:r>
            <a:r>
              <a:rPr lang="en-US" dirty="0">
                <a:solidFill>
                  <a:schemeClr val="hlink"/>
                </a:solidFill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hlink"/>
                </a:solidFill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cs typeface="Times New Roman" panose="02020603050405020304" pitchFamily="18" charset="0"/>
              </a:rPr>
              <a:t>trị</a:t>
            </a:r>
            <a:endParaRPr lang="en-US" dirty="0">
              <a:solidFill>
                <a:schemeClr val="hlink"/>
              </a:solidFill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tabLst>
                <a:tab pos="573088" algn="ctr"/>
                <a:tab pos="2513013" algn="ctr"/>
                <a:tab pos="4913313" algn="ctr"/>
              </a:tabLst>
            </a:pPr>
            <a:r>
              <a:rPr lang="en-US" sz="2200" dirty="0">
                <a:cs typeface="Times New Roman" panose="02020603050405020304" pitchFamily="18" charset="0"/>
              </a:rPr>
              <a:t>	   01010001	            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sz="2200" dirty="0">
                <a:cs typeface="Times New Roman" panose="02020603050405020304" pitchFamily="18" charset="0"/>
              </a:rPr>
              <a:t>	161</a:t>
            </a:r>
          </a:p>
          <a:p>
            <a:pPr>
              <a:spcBef>
                <a:spcPct val="50000"/>
              </a:spcBef>
              <a:tabLst>
                <a:tab pos="573088" algn="ctr"/>
                <a:tab pos="2513013" algn="ctr"/>
                <a:tab pos="4913313" algn="ctr"/>
              </a:tabLst>
            </a:pPr>
            <a:r>
              <a:rPr lang="en-US" sz="2200" dirty="0">
                <a:cs typeface="Times New Roman" panose="02020603050405020304" pitchFamily="18" charset="0"/>
              </a:rPr>
              <a:t>		             </a:t>
            </a:r>
            <a:r>
              <a:rPr lang="en-US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char</a:t>
            </a:r>
            <a:r>
              <a:rPr lang="en-US" sz="2200" dirty="0">
                <a:cs typeface="Times New Roman" panose="02020603050405020304" pitchFamily="18" charset="0"/>
              </a:rPr>
              <a:t>	‘A’</a:t>
            </a:r>
          </a:p>
          <a:p>
            <a:pPr>
              <a:spcBef>
                <a:spcPct val="50000"/>
              </a:spcBef>
              <a:tabLst>
                <a:tab pos="573088" algn="ctr"/>
                <a:tab pos="2513013" algn="ctr"/>
                <a:tab pos="4913313" algn="ctr"/>
              </a:tabLst>
            </a:pPr>
            <a:r>
              <a:rPr lang="en-US" sz="2200" dirty="0">
                <a:cs typeface="Times New Roman" panose="02020603050405020304" pitchFamily="18" charset="0"/>
              </a:rPr>
              <a:t>		             </a:t>
            </a:r>
            <a:r>
              <a:rPr lang="en-US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double</a:t>
            </a:r>
            <a:r>
              <a:rPr lang="en-US" sz="2200" dirty="0">
                <a:cs typeface="Times New Roman" panose="02020603050405020304" pitchFamily="18" charset="0"/>
              </a:rPr>
              <a:t>	10.73</a:t>
            </a:r>
          </a:p>
          <a:p>
            <a:pPr>
              <a:spcBef>
                <a:spcPct val="50000"/>
              </a:spcBef>
              <a:tabLst>
                <a:tab pos="573088" algn="ctr"/>
                <a:tab pos="2513013" algn="ctr"/>
                <a:tab pos="4913313" algn="ctr"/>
              </a:tabLst>
            </a:pPr>
            <a:r>
              <a:rPr lang="en-US" sz="2200" dirty="0"/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  <p:bldP spid="143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D91C7C5E-A946-4A7A-BD19-B35209737AE3}" type="slidenum">
              <a:rPr lang="en-GB"/>
              <a:pPr/>
              <a:t>13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Biến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months;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Các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kiểu</a:t>
            </a:r>
            <a:r>
              <a:rPr lang="en-US" dirty="0" smtClean="0">
                <a:solidFill>
                  <a:srgbClr val="000000"/>
                </a:solidFill>
              </a:rPr>
              <a:t> nguyên </a:t>
            </a:r>
            <a:r>
              <a:rPr lang="en-US" dirty="0" err="1" smtClean="0">
                <a:solidFill>
                  <a:srgbClr val="000000"/>
                </a:solidFill>
              </a:rPr>
              <a:t>đại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diện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các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số</a:t>
            </a:r>
            <a:r>
              <a:rPr lang="en-US" dirty="0" smtClean="0">
                <a:solidFill>
                  <a:srgbClr val="000000"/>
                </a:solidFill>
              </a:rPr>
              <a:t> nguyên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1, 17, -32, 0				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phải</a:t>
            </a:r>
            <a:r>
              <a:rPr lang="en-US" dirty="0" smtClean="0">
                <a:solidFill>
                  <a:srgbClr val="FF0000"/>
                </a:solidFill>
              </a:rPr>
              <a:t> 1.5, 2.0, ‘A’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double pi;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Các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dấu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phẩy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động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đại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diện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các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số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thực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3.14, -27.5, 6.02e23, 5.0		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phải</a:t>
            </a:r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first_initial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marital_status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Các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kiểu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ký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tự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đại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diện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các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ký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tự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của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bàn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phím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‘a’, ‘b’, ‘M’, ‘0’ , ‘9’ , ‘#’ , ‘ ’ 	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phải</a:t>
            </a:r>
            <a:r>
              <a:rPr lang="en-US" dirty="0" smtClean="0">
                <a:solidFill>
                  <a:srgbClr val="FF0000"/>
                </a:solidFill>
              </a:rPr>
              <a:t> “Bill”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82E88E4A-CF55-4337-927F-FAA096BF0CF5}" type="slidenum">
              <a:rPr lang="en-GB"/>
              <a:pPr/>
              <a:t>14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Gán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Một </a:t>
            </a:r>
            <a:r>
              <a:rPr lang="en-US" i="1" smtClean="0"/>
              <a:t>câu lệnh gán</a:t>
            </a:r>
            <a:r>
              <a:rPr lang="en-US" smtClean="0"/>
              <a:t> (assignment statement) gán một giá trị cho một biến.</a:t>
            </a:r>
          </a:p>
          <a:p>
            <a:r>
              <a:rPr lang="en-US" smtClean="0"/>
              <a:t>Phép gán này có thể sử dụng một giá trị cụ thể hay một </a:t>
            </a:r>
            <a:r>
              <a:rPr lang="en-US" i="1" smtClean="0"/>
              <a:t>biểu thức</a:t>
            </a:r>
            <a:r>
              <a:rPr lang="en-US" smtClean="0"/>
              <a:t> (expression).</a:t>
            </a:r>
          </a:p>
          <a:p>
            <a:r>
              <a:rPr lang="en-US" smtClean="0"/>
              <a:t>CPU sẽ lưu giá trị của biểu thức ở bên trái vào vị trí ô nhớ của biến ở bên phải.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41375" y="4114800"/>
            <a:ext cx="8074025" cy="1549400"/>
            <a:chOff x="1000125" y="3198813"/>
            <a:chExt cx="8074025" cy="1549400"/>
          </a:xfrm>
        </p:grpSpPr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1000125" y="3198813"/>
              <a:ext cx="3678238" cy="1536700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>
                <a:lnSpc>
                  <a:spcPts val="2800"/>
                </a:lnSpc>
                <a:tabLst>
                  <a:tab pos="457200" algn="l"/>
                  <a:tab pos="965200" algn="l"/>
                  <a:tab pos="1371600" algn="l"/>
                </a:tabLst>
              </a:pPr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</a:rPr>
                <a:t>int area, length, width;</a:t>
              </a:r>
            </a:p>
            <a:p>
              <a:pPr>
                <a:lnSpc>
                  <a:spcPts val="2800"/>
                </a:lnSpc>
                <a:tabLst>
                  <a:tab pos="457200" algn="l"/>
                  <a:tab pos="965200" algn="l"/>
                  <a:tab pos="1371600" algn="l"/>
                </a:tabLst>
              </a:pPr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</a:rPr>
                <a:t>length	= 16;</a:t>
              </a:r>
            </a:p>
            <a:p>
              <a:pPr>
                <a:lnSpc>
                  <a:spcPts val="2800"/>
                </a:lnSpc>
                <a:tabLst>
                  <a:tab pos="457200" algn="l"/>
                  <a:tab pos="965200" algn="l"/>
                  <a:tab pos="1371600" algn="l"/>
                </a:tabLst>
              </a:pPr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</a:rPr>
                <a:t>width	= 32;</a:t>
              </a:r>
            </a:p>
            <a:p>
              <a:pPr>
                <a:lnSpc>
                  <a:spcPts val="2800"/>
                </a:lnSpc>
                <a:tabLst>
                  <a:tab pos="457200" algn="l"/>
                  <a:tab pos="965200" algn="l"/>
                  <a:tab pos="1371600" algn="l"/>
                </a:tabLst>
              </a:pPr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</a:rPr>
                <a:t>area 	= length * width;</a:t>
              </a: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4678363" y="3198813"/>
              <a:ext cx="4395787" cy="1549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/*  </a:t>
              </a:r>
              <a:r>
                <a:rPr lang="en-US" sz="2200" i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khai</a:t>
              </a: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2200" i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báo</a:t>
              </a: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3 </a:t>
              </a:r>
              <a:r>
                <a:rPr lang="en-US" sz="2200" i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biến</a:t>
              </a: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*/</a:t>
              </a:r>
            </a:p>
            <a:p>
              <a:pPr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/* “length </a:t>
              </a:r>
              <a:r>
                <a:rPr lang="en-US" sz="2200" i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có</a:t>
              </a: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2200" i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giá</a:t>
              </a: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2200" i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trị</a:t>
              </a: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16” */</a:t>
              </a:r>
            </a:p>
            <a:p>
              <a:pPr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/* “width </a:t>
              </a:r>
              <a:r>
                <a:rPr lang="en-US" sz="2200" i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có</a:t>
              </a: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2200" i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giá</a:t>
              </a: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2200" i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trị</a:t>
              </a: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32” */</a:t>
              </a:r>
            </a:p>
            <a:p>
              <a:pPr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/* “area </a:t>
              </a:r>
              <a:r>
                <a:rPr lang="en-US" sz="2200" i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có</a:t>
              </a: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2200" i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giá</a:t>
              </a: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2200" i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trị</a:t>
              </a:r>
              <a:r>
                <a:rPr lang="en-US" sz="22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length*width” */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78850922-0520-40B8-8C9C-94A3A189E152}" type="slidenum">
              <a:rPr lang="en-GB"/>
              <a:pPr/>
              <a:t>15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</a:rPr>
              <a:t>my_age = my_age+1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Đây là một </a:t>
            </a:r>
            <a:r>
              <a:rPr lang="en-US" i="1" smtClean="0"/>
              <a:t>câu lệnh </a:t>
            </a:r>
            <a:r>
              <a:rPr lang="en-US" smtClean="0"/>
              <a:t>(statement),  không phải một </a:t>
            </a:r>
            <a:r>
              <a:rPr lang="en-US" i="1" smtClean="0"/>
              <a:t>phương trình </a:t>
            </a:r>
            <a:r>
              <a:rPr lang="en-US" smtClean="0"/>
              <a:t>(equation). Có gì khác biệt?</a:t>
            </a:r>
          </a:p>
          <a:p>
            <a:r>
              <a:rPr lang="en-US" smtClean="0"/>
              <a:t>Một biến có thể xuất hiện ở cả hai phía (trái và phải) của một câu lệnh.</a:t>
            </a:r>
          </a:p>
          <a:p>
            <a:pPr lvl="2">
              <a:lnSpc>
                <a:spcPts val="2800"/>
              </a:lnSpc>
              <a:buFontTx/>
              <a:buNone/>
            </a:pPr>
            <a:r>
              <a:rPr lang="en-US" sz="2200" b="1" smtClean="0">
                <a:solidFill>
                  <a:srgbClr val="0000FF"/>
                </a:solidFill>
                <a:latin typeface="Courier New" pitchFamily="49" charset="0"/>
              </a:rPr>
              <a:t>my_age = my_age + 1;</a:t>
            </a:r>
          </a:p>
          <a:p>
            <a:pPr lvl="2">
              <a:lnSpc>
                <a:spcPts val="2800"/>
              </a:lnSpc>
              <a:buFontTx/>
              <a:buNone/>
            </a:pPr>
            <a:r>
              <a:rPr lang="en-US" sz="2200" b="1" smtClean="0">
                <a:solidFill>
                  <a:srgbClr val="0000FF"/>
                </a:solidFill>
                <a:latin typeface="Courier New" pitchFamily="49" charset="0"/>
              </a:rPr>
              <a:t>balance = balance + deposit;</a:t>
            </a:r>
          </a:p>
          <a:p>
            <a:r>
              <a:rPr lang="en-US" smtClean="0"/>
              <a:t>Giá trị </a:t>
            </a:r>
            <a:r>
              <a:rPr lang="en-US" i="1" smtClean="0"/>
              <a:t>cũ</a:t>
            </a:r>
            <a:r>
              <a:rPr lang="en-US" smtClean="0"/>
              <a:t> của biến được dùng để tính toán ra giá trị của biểu thức bên phía trái của câu lệnh, trước khi biến thay đổi giá trị.</a:t>
            </a:r>
          </a:p>
          <a:p>
            <a:r>
              <a:rPr lang="en-US" i="1" smtClean="0"/>
              <a:t>Cách làm này không nên dùng trong toán học.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2270E4C5-4C6E-4096-B566-A8C555894B08}" type="slidenum">
              <a:rPr lang="en-GB"/>
              <a:pPr/>
              <a:t>16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Khởi Tạo Biến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/>
              <a:t>Khởi tạo biến</a:t>
            </a:r>
            <a:r>
              <a:rPr lang="en-US" smtClean="0"/>
              <a:t> là quá trình gán một giá trị nào đó cho biến </a:t>
            </a:r>
            <a:r>
              <a:rPr lang="en-US" i="1" smtClean="0"/>
              <a:t>lần đầu tiên.</a:t>
            </a:r>
          </a:p>
          <a:p>
            <a:r>
              <a:rPr lang="en-US" smtClean="0"/>
              <a:t>Tất cả các quá trình dẫn tới việc thay đổi giá trị của biến đều có thể coi là một cách để khởi tạo biến</a:t>
            </a:r>
          </a:p>
          <a:p>
            <a:pPr lvl="1"/>
            <a:r>
              <a:rPr lang="en-US" smtClean="0"/>
              <a:t>Câu lệnh gán là một ví dụ</a:t>
            </a:r>
          </a:p>
          <a:p>
            <a:r>
              <a:rPr lang="en-US" smtClean="0"/>
              <a:t>Quy tắc chung: </a:t>
            </a:r>
            <a:r>
              <a:rPr lang="en-US" i="1" smtClean="0"/>
              <a:t>biến cần được khởi tạo trước khi sử dụng giá trị của biến đó</a:t>
            </a:r>
          </a:p>
          <a:p>
            <a:pPr lvl="1"/>
            <a:r>
              <a:rPr lang="en-US" smtClean="0"/>
              <a:t>Quên khởi tạo biến thường dẫn đến lỗi chương trình</a:t>
            </a:r>
          </a:p>
          <a:p>
            <a:r>
              <a:rPr lang="en-US" smtClean="0"/>
              <a:t>Biến trong chương trình C </a:t>
            </a:r>
            <a:r>
              <a:rPr lang="en-US" i="1" smtClean="0"/>
              <a:t>không</a:t>
            </a:r>
            <a:r>
              <a:rPr lang="en-US" smtClean="0"/>
              <a:t> tự khởi tạo với một giá trị cụ thể nào.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456D3147-9198-4529-BA9B-E61948CE5F59}" type="slidenum">
              <a:rPr lang="en-GB"/>
              <a:pPr/>
              <a:t>17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- Khởi Tạo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int main (void) 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	double income;    	/*declaration of income, 				       not an assignment,		                      not an initialization */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	income = 35500.00;	/*assignment to income,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						  initialization of income,					  not a declaration*/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	printf ("Old income is %f", income);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	income = 39000.00;	/*assignment to income,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						  not a declaration, 		                 	  not an initialization */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	printf ("After raise: %f", income);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B62013D0-16D4-46E7-BFBB-E7074A14DE11}" type="slidenum">
              <a:rPr lang="en-GB"/>
              <a:pPr/>
              <a:t>18</a:t>
            </a:fld>
            <a:endParaRPr lang="en-GB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400" smtClean="0"/>
              <a:t>Giải Quyết Vấn Đề / Thiết Kế Chương Trình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i="1" dirty="0" err="1" smtClean="0"/>
              <a:t>Xác</a:t>
            </a:r>
            <a:r>
              <a:rPr lang="en-US" i="1" dirty="0" smtClean="0"/>
              <a:t> </a:t>
            </a:r>
            <a:r>
              <a:rPr lang="en-US" i="1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Phân</a:t>
            </a:r>
            <a:r>
              <a:rPr lang="en-US" i="1" dirty="0" smtClean="0"/>
              <a:t> </a:t>
            </a:r>
            <a:r>
              <a:rPr lang="en-US" i="1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i="1" dirty="0" err="1" smtClean="0"/>
              <a:t>thuật</a:t>
            </a:r>
            <a:r>
              <a:rPr lang="en-US" i="1" dirty="0" smtClean="0"/>
              <a:t> </a:t>
            </a:r>
            <a:r>
              <a:rPr lang="en-US" i="1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Cài</a:t>
            </a:r>
            <a:r>
              <a:rPr lang="en-US" i="1" dirty="0" smtClean="0"/>
              <a:t> </a:t>
            </a:r>
            <a:r>
              <a:rPr lang="en-US" i="1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(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).</a:t>
            </a:r>
          </a:p>
          <a:p>
            <a:pPr>
              <a:buFontTx/>
              <a:buNone/>
            </a:pPr>
            <a:r>
              <a:rPr lang="en-US" dirty="0" smtClean="0"/>
              <a:t>	(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Chạy</a:t>
            </a:r>
            <a:r>
              <a:rPr lang="en-US" i="1" dirty="0" smtClean="0"/>
              <a:t> </a:t>
            </a:r>
            <a:r>
              <a:rPr lang="en-US" i="1" dirty="0" err="1" smtClean="0"/>
              <a:t>thử</a:t>
            </a:r>
            <a:r>
              <a:rPr lang="en-US" dirty="0" smtClean="0"/>
              <a:t> và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pPr>
              <a:buFontTx/>
              <a:buNone/>
            </a:pPr>
            <a:r>
              <a:rPr lang="en-US" dirty="0" smtClean="0"/>
              <a:t>	(chu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-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Duy </a:t>
            </a:r>
            <a:r>
              <a:rPr lang="en-US" i="1" dirty="0" err="1" smtClean="0"/>
              <a:t>trì</a:t>
            </a:r>
            <a:r>
              <a:rPr lang="en-US" dirty="0" smtClean="0"/>
              <a:t> và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39A7BAC9-2939-4CDB-B97D-F39C9C97887D}" type="slidenum">
              <a:rPr lang="en-GB"/>
              <a:pPr/>
              <a:t>19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Fahrenheit</a:t>
            </a:r>
            <a:r>
              <a:rPr lang="en-US" smtClean="0">
                <a:sym typeface="Symbol" pitchFamily="18" charset="2"/>
              </a:rPr>
              <a:t>Celsius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Xác định vấn đề</a:t>
            </a:r>
          </a:p>
          <a:p>
            <a:pPr lvl="1"/>
            <a:r>
              <a:rPr lang="en-US" smtClean="0"/>
              <a:t>Chuyển nhiệt độ từ thang Fahrenheit sang thang Celsius</a:t>
            </a:r>
          </a:p>
          <a:p>
            <a:r>
              <a:rPr lang="en-US" smtClean="0"/>
              <a:t>Thuật toán (kết quả của quá trình phân tích)</a:t>
            </a:r>
          </a:p>
          <a:p>
            <a:pPr lvl="1"/>
            <a:r>
              <a:rPr lang="en-US" smtClean="0"/>
              <a:t>Celsius = 5/9 (Fahrenheit - 32)</a:t>
            </a:r>
          </a:p>
          <a:p>
            <a:r>
              <a:rPr lang="en-US" smtClean="0"/>
              <a:t>Kiểu dữ liệu (kết quả của quá trình phân tích)</a:t>
            </a:r>
          </a:p>
          <a:p>
            <a:pPr lvl="1"/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double fahrenheit, celsius;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Quy trinh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(compiler)</a:t>
            </a:r>
            <a:endParaRPr lang="en-US" dirty="0"/>
          </a:p>
        </p:txBody>
      </p:sp>
      <p:pic>
        <p:nvPicPr>
          <p:cNvPr id="1026" name="Picture 2" descr="Image result for compiler process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1" y="2084825"/>
            <a:ext cx="8037043" cy="37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56574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143000" y="3082925"/>
            <a:ext cx="4495800" cy="4572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143000" y="3967163"/>
            <a:ext cx="6896100" cy="4572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#include &lt;stdio.h&gt;</a:t>
            </a:r>
          </a:p>
          <a:p>
            <a:pPr lvl="1">
              <a:buFontTx/>
              <a:buNone/>
            </a:pPr>
            <a:endParaRPr lang="en-US" sz="20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int main(void)</a:t>
            </a:r>
          </a:p>
          <a:p>
            <a:pPr lvl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double fahrenheit, celsius;</a:t>
            </a:r>
          </a:p>
          <a:p>
            <a:pPr lvl="1">
              <a:buFontTx/>
              <a:buNone/>
            </a:pPr>
            <a:endParaRPr lang="en-US" sz="20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celsius =  (fahrenheit - 32.0) * 5.0 / 9.0;</a:t>
            </a:r>
          </a:p>
          <a:p>
            <a:pPr lvl="2">
              <a:buFontTx/>
              <a:buNone/>
            </a:pPr>
            <a:endParaRPr lang="en-US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return(0);</a:t>
            </a:r>
          </a:p>
          <a:p>
            <a:pPr lvl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endParaRPr lang="en-US" sz="2000" b="1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00EE908B-E997-43C1-A478-00F109F6936D}" type="slidenum">
              <a:rPr lang="en-GB"/>
              <a:pPr/>
              <a:t>20</a:t>
            </a:fld>
            <a:endParaRPr lang="en-GB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F</a:t>
            </a:r>
            <a:r>
              <a:rPr lang="en-US" smtClean="0">
                <a:sym typeface="Symbol" pitchFamily="18" charset="2"/>
              </a:rPr>
              <a:t>C (chương trình 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39282552-DFF3-45DB-9897-EC37C7FAB28D}" type="slidenum">
              <a:rPr lang="en-GB"/>
              <a:pPr/>
              <a:t>21</a:t>
            </a:fld>
            <a:endParaRPr lang="en-GB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209675" y="2698750"/>
            <a:ext cx="4391025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233488" y="3141663"/>
            <a:ext cx="6843712" cy="787400"/>
          </a:xfrm>
          <a:prstGeom prst="rect">
            <a:avLst/>
          </a:prstGeom>
          <a:solidFill>
            <a:srgbClr val="B9FFAA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247775" y="4457700"/>
            <a:ext cx="6486525" cy="715963"/>
          </a:xfrm>
          <a:prstGeom prst="rect">
            <a:avLst/>
          </a:prstGeom>
          <a:solidFill>
            <a:srgbClr val="FDD5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247775" y="4005263"/>
            <a:ext cx="6638925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F</a:t>
            </a:r>
            <a:r>
              <a:rPr lang="en-US" smtClean="0">
                <a:sym typeface="Symbol" pitchFamily="18" charset="2"/>
              </a:rPr>
              <a:t>C (chương trình 2)</a:t>
            </a:r>
          </a:p>
        </p:txBody>
      </p:sp>
      <p:sp>
        <p:nvSpPr>
          <p:cNvPr id="235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#include &lt;stdio.h&gt;</a:t>
            </a:r>
          </a:p>
          <a:p>
            <a:pPr lvl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int main(void)</a:t>
            </a:r>
          </a:p>
          <a:p>
            <a:pPr lvl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double fahrenheit, celsius;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printf("Enter a Fahrenheit temperature: ");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scanf("%lf", &amp;fahrenheit);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celsius = (fahrenheit - 32.0) * 5.0 / 9.0;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printf("That equals %f degrees Celsius.", celsius);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return(0);</a:t>
            </a:r>
          </a:p>
          <a:p>
            <a:pPr lvl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86426663-BA31-4514-87B4-7FC0CAD29E1E}" type="slidenum">
              <a:rPr lang="en-GB"/>
              <a:pPr/>
              <a:t>22</a:t>
            </a:fld>
            <a:endParaRPr lang="en-GB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233488" y="4043363"/>
            <a:ext cx="4976812" cy="787400"/>
          </a:xfrm>
          <a:prstGeom prst="rect">
            <a:avLst/>
          </a:prstGeom>
          <a:solidFill>
            <a:srgbClr val="B9FFAA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F</a:t>
            </a:r>
            <a:r>
              <a:rPr lang="en-US" smtClean="0">
                <a:sym typeface="Symbol" pitchFamily="18" charset="2"/>
              </a:rPr>
              <a:t>C (chương trình 3)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#include &lt;stdio.h&gt;</a:t>
            </a:r>
          </a:p>
          <a:p>
            <a:pPr lvl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int main(void)</a:t>
            </a:r>
          </a:p>
          <a:p>
            <a:pPr lvl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double fahrenheit, celsius;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printf("Enter a Fahrenheit temperature: ");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scanf("%lf", &amp;fahrenheit);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celsius = fahrenheit - 32.0;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celsius = celsius * 5.0 / 9.0;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printf("That equals %f degrees Celsius.", celsius);</a:t>
            </a:r>
          </a:p>
          <a:p>
            <a:pPr lvl="2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return(0);</a:t>
            </a:r>
          </a:p>
          <a:p>
            <a:pPr lvl="1"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2722FD23-CBFF-4D65-9248-8DFA83FEFD1A}" type="slidenum">
              <a:rPr lang="en-GB"/>
              <a:pPr/>
              <a:t>23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Thao Tác Từng Bước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800" b="1" dirty="0" smtClean="0">
                <a:solidFill>
                  <a:srgbClr val="0000FF"/>
                </a:solidFill>
                <a:latin typeface="Courier New" pitchFamily="49" charset="0"/>
              </a:rPr>
              <a:t>		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celsius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fahrenheit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- 32.0) * 5.0 / 9.0;</a:t>
            </a:r>
          </a:p>
          <a:p>
            <a:endParaRPr lang="en-US" sz="8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Tính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giá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trị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của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vế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phải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Giá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trị</a:t>
            </a:r>
            <a:r>
              <a:rPr lang="en-US" dirty="0" smtClean="0">
                <a:solidFill>
                  <a:srgbClr val="000000"/>
                </a:solidFill>
              </a:rPr>
              <a:t> ban </a:t>
            </a:r>
            <a:r>
              <a:rPr lang="en-US" dirty="0" err="1" smtClean="0">
                <a:solidFill>
                  <a:srgbClr val="000000"/>
                </a:solidFill>
              </a:rPr>
              <a:t>đầu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của</a:t>
            </a:r>
            <a:r>
              <a:rPr lang="en-US" dirty="0" smtClean="0">
                <a:solidFill>
                  <a:srgbClr val="000000"/>
                </a:solidFill>
              </a:rPr>
              <a:t> 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fahrenheit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72.0</a:t>
            </a:r>
          </a:p>
          <a:p>
            <a:pPr lvl="1"/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		    	</a:t>
            </a:r>
            <a:r>
              <a:rPr lang="en-US" dirty="0" smtClean="0">
                <a:solidFill>
                  <a:srgbClr val="0000FF"/>
                </a:solidFill>
              </a:rPr>
              <a:t>32.0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40.0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Nhân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với</a:t>
            </a:r>
            <a:r>
              <a:rPr lang="en-US" dirty="0" smtClean="0">
                <a:solidFill>
                  <a:srgbClr val="000000"/>
                </a:solidFill>
              </a:rPr>
              <a:t> 			</a:t>
            </a:r>
            <a:r>
              <a:rPr lang="en-US" dirty="0" smtClean="0">
                <a:solidFill>
                  <a:srgbClr val="0000FF"/>
                </a:solidFill>
              </a:rPr>
              <a:t>5.0</a:t>
            </a: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FF0000"/>
                </a:solidFill>
              </a:rPr>
              <a:t>200.0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Chia </a:t>
            </a:r>
            <a:r>
              <a:rPr lang="en-US" dirty="0" err="1" smtClean="0">
                <a:solidFill>
                  <a:srgbClr val="000000"/>
                </a:solidFill>
              </a:rPr>
              <a:t>bởi</a:t>
            </a:r>
            <a:r>
              <a:rPr lang="en-US" dirty="0" smtClean="0">
                <a:solidFill>
                  <a:srgbClr val="000000"/>
                </a:solidFill>
              </a:rPr>
              <a:t> 			</a:t>
            </a:r>
            <a:r>
              <a:rPr lang="en-US" dirty="0" smtClean="0">
                <a:solidFill>
                  <a:srgbClr val="0000FF"/>
                </a:solidFill>
              </a:rPr>
              <a:t>9.0</a:t>
            </a: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FF0000"/>
                </a:solidFill>
              </a:rPr>
              <a:t>22.2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Gán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giá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trị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22.2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celsius</a:t>
            </a:r>
            <a:endParaRPr lang="en-US" sz="2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Giá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trị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cũ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của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celsius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bị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mất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7D21F476-C41D-473C-9873-4A4993BF6660}" type="slidenum">
              <a:rPr lang="en-GB"/>
              <a:pPr/>
              <a:t>24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 Ý Với Các Ví Dụ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Bài giảng thường bỏ qua một số chi tiết quan trọng</a:t>
            </a:r>
          </a:p>
          <a:p>
            <a:pPr lvl="1">
              <a:buFontTx/>
              <a:buNone/>
            </a:pPr>
            <a:r>
              <a:rPr lang="en-US" smtClean="0"/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my_age = my_age + 1;</a:t>
            </a:r>
          </a:p>
          <a:p>
            <a:r>
              <a:rPr lang="en-US" smtClean="0"/>
              <a:t>Câu lệnh này </a:t>
            </a:r>
            <a:r>
              <a:rPr lang="en-US" i="1" smtClean="0"/>
              <a:t>chỉ đúng nếu</a:t>
            </a:r>
            <a:endParaRPr lang="en-US" smtClean="0"/>
          </a:p>
          <a:p>
            <a:pPr lvl="1"/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my_age</a:t>
            </a:r>
            <a:r>
              <a:rPr lang="en-US" smtClean="0"/>
              <a:t> đã được khai báo trước đó trong chương trình</a:t>
            </a:r>
          </a:p>
          <a:p>
            <a:pPr lvl="1"/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my_age</a:t>
            </a:r>
            <a:r>
              <a:rPr lang="en-US" smtClean="0"/>
              <a:t> có kiểu biến phù hợp (ví dụ kiểu 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Xuất hiện ở một vị trí phù hợp</a:t>
            </a:r>
          </a:p>
          <a:p>
            <a:pPr lvl="1"/>
            <a:r>
              <a:rPr lang="en-US" smtClean="0"/>
              <a:t>Chương trình đã có 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int main (void)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mtClean="0"/>
              <a:t>Bạn nên sử dụng khả năng suy luận và sáng tạo của chính bạn trong việc chỉ ra những chỗ còn thiếu sót của các ví dụ!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18DED04C-4FDA-4F93-A8DE-7F2C6D2D2BAE}" type="slidenum">
              <a:rPr lang="en-GB"/>
              <a:pPr/>
              <a:t>25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Ngữ Có Quan Trọng?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nay</a:t>
            </a:r>
          </a:p>
          <a:p>
            <a:pPr lvl="1"/>
            <a:r>
              <a:rPr lang="en-US" i="1" dirty="0" err="1" smtClean="0"/>
              <a:t>Biến</a:t>
            </a:r>
            <a:r>
              <a:rPr lang="en-US" i="1" dirty="0" smtClean="0"/>
              <a:t>, </a:t>
            </a:r>
            <a:r>
              <a:rPr lang="en-US" i="1" dirty="0" err="1" smtClean="0"/>
              <a:t>từ</a:t>
            </a:r>
            <a:r>
              <a:rPr lang="en-US" i="1" dirty="0" smtClean="0"/>
              <a:t> </a:t>
            </a:r>
            <a:r>
              <a:rPr lang="en-US" i="1" dirty="0" err="1" smtClean="0"/>
              <a:t>dành</a:t>
            </a:r>
            <a:r>
              <a:rPr lang="en-US" i="1" dirty="0" smtClean="0"/>
              <a:t> </a:t>
            </a:r>
            <a:r>
              <a:rPr lang="en-US" i="1" dirty="0" err="1" smtClean="0"/>
              <a:t>riêng</a:t>
            </a:r>
            <a:r>
              <a:rPr lang="en-US" i="1" dirty="0" smtClean="0"/>
              <a:t>, </a:t>
            </a:r>
            <a:r>
              <a:rPr lang="en-US" i="1" dirty="0" err="1" smtClean="0"/>
              <a:t>khởi</a:t>
            </a:r>
            <a:r>
              <a:rPr lang="en-US" i="1" dirty="0" smtClean="0"/>
              <a:t> </a:t>
            </a:r>
            <a:r>
              <a:rPr lang="en-US" i="1" dirty="0" err="1" smtClean="0"/>
              <a:t>tạo</a:t>
            </a:r>
            <a:r>
              <a:rPr lang="en-US" i="1" dirty="0" smtClean="0"/>
              <a:t>, </a:t>
            </a:r>
            <a:r>
              <a:rPr lang="en-US" i="1" dirty="0" err="1" smtClean="0"/>
              <a:t>khai</a:t>
            </a:r>
            <a:r>
              <a:rPr lang="en-US" i="1" dirty="0" smtClean="0"/>
              <a:t> </a:t>
            </a:r>
            <a:r>
              <a:rPr lang="en-US" i="1" dirty="0" err="1" smtClean="0"/>
              <a:t>báo</a:t>
            </a:r>
            <a:r>
              <a:rPr lang="en-US" i="1" dirty="0" smtClean="0"/>
              <a:t>, </a:t>
            </a:r>
            <a:r>
              <a:rPr lang="en-US" i="1" dirty="0" err="1" smtClean="0"/>
              <a:t>câu</a:t>
            </a:r>
            <a:r>
              <a:rPr lang="en-US" i="1" dirty="0" smtClean="0"/>
              <a:t> </a:t>
            </a:r>
            <a:r>
              <a:rPr lang="en-US" i="1" dirty="0" err="1" smtClean="0"/>
              <a:t>lệnh</a:t>
            </a:r>
            <a:r>
              <a:rPr lang="en-US" i="1" dirty="0" smtClean="0"/>
              <a:t>, </a:t>
            </a:r>
            <a:r>
              <a:rPr lang="en-US" i="1" dirty="0" err="1" smtClean="0"/>
              <a:t>phép</a:t>
            </a:r>
            <a:r>
              <a:rPr lang="en-US" i="1" dirty="0" smtClean="0"/>
              <a:t> </a:t>
            </a:r>
            <a:r>
              <a:rPr lang="en-US" i="1" dirty="0" err="1" smtClean="0"/>
              <a:t>gán</a:t>
            </a:r>
            <a:r>
              <a:rPr lang="en-US" dirty="0" smtClean="0"/>
              <a:t>,…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và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thói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6A81B632-DDE0-4A78-A3BE-C2A0F8E18F39}" type="slidenum">
              <a:rPr lang="en-GB"/>
              <a:pPr/>
              <a:t>3</a:t>
            </a:fld>
            <a:endParaRPr lang="en-GB"/>
          </a:p>
        </p:txBody>
      </p:sp>
      <p:sp>
        <p:nvSpPr>
          <p:cNvPr id="5123" name="Content Placeholder 2"/>
          <p:cNvSpPr txBox="1">
            <a:spLocks/>
          </p:cNvSpPr>
          <p:nvPr/>
        </p:nvSpPr>
        <p:spPr bwMode="auto">
          <a:xfrm>
            <a:off x="388938" y="1239838"/>
            <a:ext cx="8366125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>
              <a:lnSpc>
                <a:spcPct val="110000"/>
              </a:lnSpc>
              <a:spcBef>
                <a:spcPct val="40000"/>
              </a:spcBef>
              <a:buSzPct val="100000"/>
              <a:buFontTx/>
              <a:buChar char="•"/>
            </a:pP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>
                <a:cs typeface="Times New Roman" panose="02020603050405020304" pitchFamily="18" charset="0"/>
              </a:rPr>
              <a:t>CPU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central processing unit)</a:t>
            </a:r>
            <a:endParaRPr lang="en-US" i="1" dirty="0">
              <a:solidFill>
                <a:schemeClr val="hlink"/>
              </a:solidFill>
              <a:cs typeface="Times New Roman" panose="02020603050405020304" pitchFamily="18" charset="0"/>
            </a:endParaRPr>
          </a:p>
          <a:p>
            <a:pPr marL="742950" lvl="1" indent="-285750" defTabSz="762000">
              <a:lnSpc>
                <a:spcPct val="110000"/>
              </a:lnSpc>
              <a:spcBef>
                <a:spcPct val="40000"/>
              </a:spcBef>
              <a:buSzPct val="100000"/>
              <a:buFontTx/>
              <a:buChar char="–"/>
            </a:pP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thi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lệnh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tại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từng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điểm</a:t>
            </a:r>
            <a:endParaRPr lang="en-US" sz="2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742950" lvl="1" indent="-285750" defTabSz="762000">
              <a:lnSpc>
                <a:spcPct val="110000"/>
              </a:lnSpc>
              <a:spcBef>
                <a:spcPct val="40000"/>
              </a:spcBef>
              <a:buSzPct val="100000"/>
              <a:buFontTx/>
              <a:buChar char="–"/>
            </a:pP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chuỗi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lệnh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cấu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cs typeface="Times New Roman" panose="02020603050405020304" pitchFamily="18" charset="0"/>
              </a:rPr>
              <a:t>chương</a:t>
            </a:r>
            <a:r>
              <a:rPr lang="en-US" sz="2200" i="1" dirty="0"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cs typeface="Times New Roman" panose="02020603050405020304" pitchFamily="18" charset="0"/>
              </a:rPr>
              <a:t>trình</a:t>
            </a:r>
            <a:endParaRPr lang="en-US" sz="2200" i="1" dirty="0">
              <a:cs typeface="Times New Roman" panose="02020603050405020304" pitchFamily="18" charset="0"/>
            </a:endParaRPr>
          </a:p>
          <a:p>
            <a:pPr marL="342900" indent="-342900" defTabSz="762000">
              <a:lnSpc>
                <a:spcPct val="110000"/>
              </a:lnSpc>
              <a:spcBef>
                <a:spcPct val="40000"/>
              </a:spcBef>
              <a:buSzPct val="100000"/>
              <a:buFontTx/>
              <a:buChar char="•"/>
            </a:pPr>
            <a:r>
              <a:rPr lang="en-US" i="1" dirty="0" err="1">
                <a:cs typeface="Times New Roman" panose="02020603050405020304" pitchFamily="18" charset="0"/>
              </a:rPr>
              <a:t>Bộ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i="1" dirty="0" err="1">
                <a:cs typeface="Times New Roman" panose="02020603050405020304" pitchFamily="18" charset="0"/>
              </a:rPr>
              <a:t>nhớ</a:t>
            </a:r>
            <a:r>
              <a:rPr lang="en-US" dirty="0">
                <a:cs typeface="Times New Roman" panose="02020603050405020304" pitchFamily="18" charset="0"/>
              </a:rPr>
              <a:t> (memory)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trữ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CPU</a:t>
            </a:r>
            <a:endParaRPr lang="en-US" i="1" dirty="0">
              <a:solidFill>
                <a:schemeClr val="hlink"/>
              </a:solidFill>
              <a:cs typeface="Times New Roman" panose="02020603050405020304" pitchFamily="18" charset="0"/>
            </a:endParaRPr>
          </a:p>
          <a:p>
            <a:pPr marL="742950" lvl="1" indent="-285750" defTabSz="762000">
              <a:lnSpc>
                <a:spcPct val="110000"/>
              </a:lnSpc>
              <a:spcBef>
                <a:spcPct val="40000"/>
              </a:spcBef>
              <a:buSzPct val="100000"/>
              <a:buFontTx/>
              <a:buChar char="–"/>
            </a:pP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chuỗi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cs typeface="Times New Roman" panose="02020603050405020304" pitchFamily="18" charset="0"/>
              </a:rPr>
              <a:t>vị</a:t>
            </a:r>
            <a:r>
              <a:rPr lang="en-US" sz="2200" i="1" dirty="0"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cs typeface="Times New Roman" panose="02020603050405020304" pitchFamily="18" charset="0"/>
              </a:rPr>
              <a:t>trí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đánh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số</a:t>
            </a:r>
            <a:endParaRPr lang="en-US" sz="2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742950" lvl="1" indent="-285750" defTabSz="762000">
              <a:lnSpc>
                <a:spcPct val="110000"/>
              </a:lnSpc>
              <a:spcBef>
                <a:spcPct val="40000"/>
              </a:spcBef>
              <a:buSzPct val="100000"/>
              <a:buFontTx/>
              <a:buChar char="–"/>
            </a:pP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Mỗi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vị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trí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chứa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đơn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vị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tin</a:t>
            </a:r>
          </a:p>
          <a:p>
            <a:pPr marL="342900" indent="-342900" defTabSz="762000">
              <a:lnSpc>
                <a:spcPct val="110000"/>
              </a:lnSpc>
              <a:spcBef>
                <a:spcPct val="40000"/>
              </a:spcBef>
              <a:buSzPct val="100000"/>
              <a:buFontTx/>
              <a:buChar char="•"/>
            </a:pP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CPU và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nhớ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bit: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bit 1 và 0</a:t>
            </a:r>
          </a:p>
          <a:p>
            <a:pPr marL="742950" lvl="1" indent="-285750" defTabSz="762000">
              <a:lnSpc>
                <a:spcPct val="110000"/>
              </a:lnSpc>
              <a:spcBef>
                <a:spcPct val="40000"/>
              </a:spcBef>
              <a:buSzPct val="100000"/>
              <a:buFontTx/>
              <a:buChar char="–"/>
            </a:pP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dưới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dạng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nhị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phân</a:t>
            </a:r>
            <a:endParaRPr lang="en-US" sz="2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742950" lvl="1" indent="-285750" defTabSz="762000">
              <a:lnSpc>
                <a:spcPct val="110000"/>
              </a:lnSpc>
              <a:spcBef>
                <a:spcPct val="40000"/>
              </a:spcBef>
              <a:buSzPct val="100000"/>
              <a:buFontTx/>
              <a:buChar char="–"/>
            </a:pP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Tất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cả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loại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đều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biểu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diễn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dưới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dạng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nhị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thư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thanh,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,…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75BAF957-BF4B-4A08-9394-604B4546C1CE}" type="slidenum">
              <a:rPr lang="en-GB"/>
              <a:pPr/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09600" y="1535113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  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Địa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dung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762000" y="2209800"/>
            <a:ext cx="1524000" cy="344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latin typeface="Vn Century Schoolbook L" pitchFamily="2" charset="0"/>
              </a:rPr>
              <a:t>0:</a:t>
            </a:r>
          </a:p>
          <a:p>
            <a:pPr algn="ctr">
              <a:spcBef>
                <a:spcPct val="50000"/>
              </a:spcBef>
            </a:pPr>
            <a:r>
              <a:rPr lang="en-US" sz="2200">
                <a:latin typeface="Vn Century Schoolbook L" pitchFamily="2" charset="0"/>
              </a:rPr>
              <a:t>1:</a:t>
            </a:r>
          </a:p>
          <a:p>
            <a:pPr algn="ctr">
              <a:spcBef>
                <a:spcPct val="50000"/>
              </a:spcBef>
            </a:pPr>
            <a:r>
              <a:rPr lang="en-US" sz="2200">
                <a:latin typeface="Vn Century Schoolbook L" pitchFamily="2" charset="0"/>
              </a:rPr>
              <a:t>2:</a:t>
            </a:r>
          </a:p>
          <a:p>
            <a:pPr algn="ctr">
              <a:spcBef>
                <a:spcPct val="50000"/>
              </a:spcBef>
            </a:pPr>
            <a:r>
              <a:rPr lang="en-US" sz="2200">
                <a:latin typeface="Vn Century Schoolbook L" pitchFamily="2" charset="0"/>
              </a:rPr>
              <a:t>3:</a:t>
            </a:r>
          </a:p>
          <a:p>
            <a:pPr algn="ctr">
              <a:spcBef>
                <a:spcPct val="50000"/>
              </a:spcBef>
            </a:pPr>
            <a:r>
              <a:rPr lang="en-US" sz="2200">
                <a:latin typeface="Vn Century Schoolbook L" pitchFamily="2" charset="0"/>
              </a:rPr>
              <a:t>4:</a:t>
            </a:r>
          </a:p>
          <a:p>
            <a:pPr algn="ctr">
              <a:spcBef>
                <a:spcPct val="50000"/>
              </a:spcBef>
            </a:pPr>
            <a:r>
              <a:rPr lang="en-US" sz="2200">
                <a:latin typeface="Vn Century Schoolbook L" pitchFamily="2" charset="0"/>
              </a:rPr>
              <a:t>5:</a:t>
            </a:r>
          </a:p>
          <a:p>
            <a:pPr algn="ctr">
              <a:spcBef>
                <a:spcPct val="50000"/>
              </a:spcBef>
            </a:pPr>
            <a:r>
              <a:rPr lang="en-US" sz="2200">
                <a:latin typeface="Vn Century Schoolbook L" pitchFamily="2" charset="0"/>
              </a:rPr>
              <a:t>6: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2362200" y="2209800"/>
            <a:ext cx="1524000" cy="3455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Vn Century Schoolbook L" pitchFamily="2" charset="0"/>
              </a:rPr>
              <a:t>01101110</a:t>
            </a:r>
          </a:p>
          <a:p>
            <a:pPr algn="ctr">
              <a:spcBef>
                <a:spcPct val="50000"/>
              </a:spcBef>
            </a:pPr>
            <a:r>
              <a:rPr lang="en-US" sz="2200" dirty="0">
                <a:latin typeface="Vn Century Schoolbook L" pitchFamily="2" charset="0"/>
              </a:rPr>
              <a:t>00000000</a:t>
            </a:r>
          </a:p>
          <a:p>
            <a:pPr algn="ctr">
              <a:spcBef>
                <a:spcPct val="50000"/>
              </a:spcBef>
            </a:pPr>
            <a:r>
              <a:rPr lang="en-US" sz="2200" dirty="0">
                <a:latin typeface="Vn Century Schoolbook L" pitchFamily="2" charset="0"/>
              </a:rPr>
              <a:t>00000001</a:t>
            </a:r>
          </a:p>
          <a:p>
            <a:pPr algn="ctr">
              <a:spcBef>
                <a:spcPct val="50000"/>
              </a:spcBef>
            </a:pPr>
            <a:r>
              <a:rPr lang="en-US" sz="2200" dirty="0">
                <a:latin typeface="Vn Century Schoolbook L" pitchFamily="2" charset="0"/>
              </a:rPr>
              <a:t>10001000</a:t>
            </a:r>
          </a:p>
          <a:p>
            <a:pPr algn="ctr">
              <a:spcBef>
                <a:spcPct val="50000"/>
              </a:spcBef>
            </a:pPr>
            <a:r>
              <a:rPr lang="en-US" sz="2200" dirty="0" smtClean="0">
                <a:latin typeface="Vn Century Schoolbook L" pitchFamily="2" charset="0"/>
              </a:rPr>
              <a:t>10001001</a:t>
            </a:r>
          </a:p>
          <a:p>
            <a:pPr algn="ctr">
              <a:spcBef>
                <a:spcPct val="50000"/>
              </a:spcBef>
            </a:pPr>
            <a:r>
              <a:rPr lang="en-US" sz="2200" dirty="0" smtClean="0">
                <a:latin typeface="Vn Century Schoolbook L" pitchFamily="2" charset="0"/>
              </a:rPr>
              <a:t>01110111</a:t>
            </a:r>
          </a:p>
          <a:p>
            <a:pPr algn="ctr">
              <a:spcBef>
                <a:spcPct val="50000"/>
              </a:spcBef>
            </a:pPr>
            <a:r>
              <a:rPr lang="en-US" sz="2200" dirty="0" smtClean="0">
                <a:latin typeface="Vn Century Schoolbook L" pitchFamily="2" charset="0"/>
              </a:rPr>
              <a:t>00010110</a:t>
            </a:r>
            <a:endParaRPr lang="en-US" sz="2200" dirty="0">
              <a:latin typeface="Vn Century Schoolbook L" pitchFamily="2" charset="0"/>
            </a:endParaRP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2362200" y="2667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23622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23622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2362200" y="4191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>
            <a:off x="2362200" y="4724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3"/>
          <p:cNvSpPr>
            <a:spLocks noChangeShapeType="1"/>
          </p:cNvSpPr>
          <p:nvPr/>
        </p:nvSpPr>
        <p:spPr bwMode="auto">
          <a:xfrm>
            <a:off x="2362200" y="5181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Text Box 7"/>
          <p:cNvSpPr txBox="1">
            <a:spLocks noChangeArrowheads="1"/>
          </p:cNvSpPr>
          <p:nvPr/>
        </p:nvSpPr>
        <p:spPr bwMode="auto">
          <a:xfrm>
            <a:off x="4465638" y="2200275"/>
            <a:ext cx="4487862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4488" indent="-344488">
              <a:spcBef>
                <a:spcPct val="50000"/>
              </a:spcBef>
            </a:pPr>
            <a:r>
              <a:rPr lang="en-US" sz="2000" dirty="0">
                <a:cs typeface="Times New Roman" panose="02020603050405020304" pitchFamily="18" charset="0"/>
              </a:rPr>
              <a:t>1.	</a:t>
            </a:r>
            <a:r>
              <a:rPr lang="en-US" sz="2000" i="1" dirty="0" err="1">
                <a:cs typeface="Times New Roman" panose="02020603050405020304" pitchFamily="18" charset="0"/>
              </a:rPr>
              <a:t>Đặt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giá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trị</a:t>
            </a:r>
            <a:r>
              <a:rPr lang="en-US" sz="2000" i="1" dirty="0">
                <a:cs typeface="Times New Roman" panose="02020603050405020304" pitchFamily="18" charset="0"/>
              </a:rPr>
              <a:t> 00000001 </a:t>
            </a:r>
            <a:r>
              <a:rPr lang="en-US" sz="2000" i="1" dirty="0" err="1">
                <a:cs typeface="Times New Roman" panose="02020603050405020304" pitchFamily="18" charset="0"/>
              </a:rPr>
              <a:t>vào</a:t>
            </a:r>
            <a:r>
              <a:rPr lang="en-US" sz="2000" i="1" dirty="0">
                <a:cs typeface="Times New Roman" panose="02020603050405020304" pitchFamily="18" charset="0"/>
              </a:rPr>
              <a:t> ô </a:t>
            </a:r>
            <a:r>
              <a:rPr lang="en-US" sz="2000" i="1" dirty="0" err="1">
                <a:cs typeface="Times New Roman" panose="02020603050405020304" pitchFamily="18" charset="0"/>
              </a:rPr>
              <a:t>nhớ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cs typeface="Times New Roman" panose="02020603050405020304" pitchFamily="18" charset="0"/>
              </a:rPr>
              <a:t>2</a:t>
            </a:r>
            <a:endParaRPr lang="en-US" sz="2000" i="1" dirty="0">
              <a:cs typeface="Times New Roman" panose="02020603050405020304" pitchFamily="18" charset="0"/>
            </a:endParaRPr>
          </a:p>
          <a:p>
            <a:pPr marL="344488" indent="-344488">
              <a:spcBef>
                <a:spcPct val="50000"/>
              </a:spcBef>
            </a:pPr>
            <a:r>
              <a:rPr lang="en-US" sz="2000" dirty="0">
                <a:cs typeface="Times New Roman" panose="02020603050405020304" pitchFamily="18" charset="0"/>
              </a:rPr>
              <a:t>2.	</a:t>
            </a:r>
            <a:r>
              <a:rPr lang="en-US" sz="2000" i="1" dirty="0" err="1">
                <a:cs typeface="Times New Roman" panose="02020603050405020304" pitchFamily="18" charset="0"/>
              </a:rPr>
              <a:t>Đặt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giá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trị</a:t>
            </a:r>
            <a:r>
              <a:rPr lang="en-US" sz="2000" i="1" dirty="0">
                <a:cs typeface="Times New Roman" panose="02020603050405020304" pitchFamily="18" charset="0"/>
              </a:rPr>
              <a:t> 10001000</a:t>
            </a:r>
            <a:r>
              <a:rPr lang="en-US" sz="2000" i="1" dirty="0" smtClean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vào</a:t>
            </a:r>
            <a:r>
              <a:rPr lang="en-US" sz="2000" i="1" dirty="0">
                <a:cs typeface="Times New Roman" panose="02020603050405020304" pitchFamily="18" charset="0"/>
              </a:rPr>
              <a:t> ô </a:t>
            </a:r>
            <a:r>
              <a:rPr lang="en-US" sz="2000" i="1" dirty="0" err="1">
                <a:cs typeface="Times New Roman" panose="02020603050405020304" pitchFamily="18" charset="0"/>
              </a:rPr>
              <a:t>nhớ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cs typeface="Times New Roman" panose="02020603050405020304" pitchFamily="18" charset="0"/>
              </a:rPr>
              <a:t>3</a:t>
            </a:r>
            <a:endParaRPr lang="en-US" sz="2000" i="1" dirty="0">
              <a:cs typeface="Times New Roman" panose="02020603050405020304" pitchFamily="18" charset="0"/>
            </a:endParaRPr>
          </a:p>
          <a:p>
            <a:pPr marL="344488" indent="-344488">
              <a:spcBef>
                <a:spcPct val="50000"/>
              </a:spcBef>
            </a:pPr>
            <a:r>
              <a:rPr lang="en-US" sz="2000" dirty="0">
                <a:cs typeface="Times New Roman" panose="02020603050405020304" pitchFamily="18" charset="0"/>
              </a:rPr>
              <a:t>3.  </a:t>
            </a:r>
            <a:r>
              <a:rPr lang="en-US" sz="2000" i="1" dirty="0" err="1">
                <a:cs typeface="Times New Roman" panose="02020603050405020304" pitchFamily="18" charset="0"/>
              </a:rPr>
              <a:t>Cộng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giá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trị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của</a:t>
            </a:r>
            <a:r>
              <a:rPr lang="en-US" sz="2000" i="1" dirty="0">
                <a:cs typeface="Times New Roman" panose="02020603050405020304" pitchFamily="18" charset="0"/>
              </a:rPr>
              <a:t> ô </a:t>
            </a:r>
            <a:r>
              <a:rPr lang="en-US" sz="2000" i="1" dirty="0" err="1">
                <a:cs typeface="Times New Roman" panose="02020603050405020304" pitchFamily="18" charset="0"/>
              </a:rPr>
              <a:t>nhớ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cs typeface="Times New Roman" panose="02020603050405020304" pitchFamily="18" charset="0"/>
              </a:rPr>
              <a:t>2 </a:t>
            </a:r>
            <a:r>
              <a:rPr lang="en-US" sz="2000" i="1" dirty="0" err="1">
                <a:cs typeface="Times New Roman" panose="02020603050405020304" pitchFamily="18" charset="0"/>
              </a:rPr>
              <a:t>với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giá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trị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của</a:t>
            </a:r>
            <a:r>
              <a:rPr lang="en-US" sz="2000" i="1" dirty="0">
                <a:cs typeface="Times New Roman" panose="02020603050405020304" pitchFamily="18" charset="0"/>
              </a:rPr>
              <a:t> ô </a:t>
            </a:r>
            <a:r>
              <a:rPr lang="en-US" sz="2000" i="1" dirty="0" err="1">
                <a:cs typeface="Times New Roman" panose="02020603050405020304" pitchFamily="18" charset="0"/>
              </a:rPr>
              <a:t>nhớ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cs typeface="Times New Roman" panose="02020603050405020304" pitchFamily="18" charset="0"/>
              </a:rPr>
              <a:t>3, </a:t>
            </a:r>
            <a:r>
              <a:rPr lang="en-US" sz="2000" i="1" dirty="0" err="1">
                <a:cs typeface="Times New Roman" panose="02020603050405020304" pitchFamily="18" charset="0"/>
              </a:rPr>
              <a:t>kết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quả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được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đặt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vào</a:t>
            </a:r>
            <a:r>
              <a:rPr lang="en-US" sz="2000" i="1" dirty="0">
                <a:cs typeface="Times New Roman" panose="02020603050405020304" pitchFamily="18" charset="0"/>
              </a:rPr>
              <a:t> ô </a:t>
            </a:r>
            <a:r>
              <a:rPr lang="en-US" sz="2000" i="1" dirty="0" err="1">
                <a:cs typeface="Times New Roman" panose="02020603050405020304" pitchFamily="18" charset="0"/>
              </a:rPr>
              <a:t>nhớ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cs typeface="Times New Roman" panose="02020603050405020304" pitchFamily="18" charset="0"/>
              </a:rPr>
              <a:t>4</a:t>
            </a:r>
            <a:endParaRPr lang="en-US" sz="2000" i="1" dirty="0">
              <a:cs typeface="Times New Roman" panose="02020603050405020304" pitchFamily="18" charset="0"/>
            </a:endParaRPr>
          </a:p>
          <a:p>
            <a:pPr marL="344488" indent="-344488">
              <a:spcBef>
                <a:spcPct val="50000"/>
              </a:spcBef>
            </a:pPr>
            <a:r>
              <a:rPr lang="en-US" sz="2000" dirty="0">
                <a:cs typeface="Times New Roman" panose="02020603050405020304" pitchFamily="18" charset="0"/>
              </a:rPr>
              <a:t>4.	</a:t>
            </a:r>
            <a:r>
              <a:rPr lang="en-US" sz="2000" i="1" dirty="0">
                <a:cs typeface="Times New Roman" panose="02020603050405020304" pitchFamily="18" charset="0"/>
              </a:rPr>
              <a:t>In </a:t>
            </a:r>
            <a:r>
              <a:rPr lang="en-US" sz="2000" i="1" dirty="0" err="1">
                <a:cs typeface="Times New Roman" panose="02020603050405020304" pitchFamily="18" charset="0"/>
              </a:rPr>
              <a:t>giá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trị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của</a:t>
            </a:r>
            <a:r>
              <a:rPr lang="en-US" sz="2000" i="1" dirty="0">
                <a:cs typeface="Times New Roman" panose="02020603050405020304" pitchFamily="18" charset="0"/>
              </a:rPr>
              <a:t> ô </a:t>
            </a:r>
            <a:r>
              <a:rPr lang="en-US" sz="2000" i="1" dirty="0" err="1">
                <a:cs typeface="Times New Roman" panose="02020603050405020304" pitchFamily="18" charset="0"/>
              </a:rPr>
              <a:t>nhớ</a:t>
            </a:r>
            <a:r>
              <a:rPr lang="en-US" sz="2000" i="1" dirty="0">
                <a:cs typeface="Times New Roman" panose="02020603050405020304" pitchFamily="18" charset="0"/>
              </a:rPr>
              <a:t> 2 </a:t>
            </a:r>
            <a:r>
              <a:rPr lang="en-US" sz="2000" i="1" dirty="0" err="1">
                <a:cs typeface="Times New Roman" panose="02020603050405020304" pitchFamily="18" charset="0"/>
              </a:rPr>
              <a:t>dưới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dạng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số</a:t>
            </a:r>
            <a:r>
              <a:rPr lang="en-US" sz="2000" i="1" dirty="0">
                <a:cs typeface="Times New Roman" panose="02020603050405020304" pitchFamily="18" charset="0"/>
              </a:rPr>
              <a:t> nguyên</a:t>
            </a:r>
          </a:p>
        </p:txBody>
      </p:sp>
      <p:sp>
        <p:nvSpPr>
          <p:cNvPr id="6158" name="Text Box 5"/>
          <p:cNvSpPr txBox="1">
            <a:spLocks noChangeArrowheads="1"/>
          </p:cNvSpPr>
          <p:nvPr/>
        </p:nvSpPr>
        <p:spPr bwMode="auto">
          <a:xfrm>
            <a:off x="4465638" y="1535113"/>
            <a:ext cx="4267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Vn Century Schoolbook L" pitchFamily="2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lệnh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AC1E24E2-8BA5-4806-A466-CEA440B8496A}" type="slidenum">
              <a:rPr lang="en-GB"/>
              <a:pPr/>
              <a:t>5</a:t>
            </a:fld>
            <a:endParaRPr lang="en-GB"/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Biến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Nếu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lập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trình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viên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phải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xử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lý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thông</a:t>
            </a:r>
            <a:r>
              <a:rPr lang="en-US" dirty="0" smtClean="0">
                <a:solidFill>
                  <a:srgbClr val="000000"/>
                </a:solidFill>
              </a:rPr>
              <a:t> tin </a:t>
            </a:r>
            <a:r>
              <a:rPr lang="en-US" dirty="0" err="1" smtClean="0">
                <a:solidFill>
                  <a:srgbClr val="000000"/>
                </a:solidFill>
              </a:rPr>
              <a:t>dưới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dạng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nhị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phân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hoặc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phải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nhớ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vị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trí</a:t>
            </a:r>
            <a:r>
              <a:rPr lang="en-US" dirty="0" smtClean="0">
                <a:solidFill>
                  <a:srgbClr val="000000"/>
                </a:solidFill>
              </a:rPr>
              <a:t> ô </a:t>
            </a:r>
            <a:r>
              <a:rPr lang="en-US" dirty="0" err="1" smtClean="0">
                <a:solidFill>
                  <a:srgbClr val="000000"/>
                </a:solidFill>
              </a:rPr>
              <a:t>nhớ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của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dữ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liệu</a:t>
            </a:r>
            <a:r>
              <a:rPr lang="en-US" dirty="0" smtClean="0">
                <a:solidFill>
                  <a:srgbClr val="000000"/>
                </a:solidFill>
              </a:rPr>
              <a:t>... </a:t>
            </a:r>
            <a:r>
              <a:rPr lang="en-US" i="1" dirty="0" err="1" smtClean="0">
                <a:solidFill>
                  <a:srgbClr val="000000"/>
                </a:solidFill>
              </a:rPr>
              <a:t>anh</a:t>
            </a:r>
            <a:r>
              <a:rPr lang="en-US" i="1" dirty="0" smtClean="0">
                <a:solidFill>
                  <a:srgbClr val="000000"/>
                </a:solidFill>
              </a:rPr>
              <a:t> ta </a:t>
            </a:r>
            <a:r>
              <a:rPr lang="en-US" i="1" dirty="0" err="1" smtClean="0">
                <a:solidFill>
                  <a:srgbClr val="000000"/>
                </a:solidFill>
              </a:rPr>
              <a:t>có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thể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bị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điên</a:t>
            </a:r>
            <a:r>
              <a:rPr lang="en-US" i="1" dirty="0" smtClean="0">
                <a:solidFill>
                  <a:srgbClr val="000000"/>
                </a:solidFill>
              </a:rPr>
              <a:t>!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Ngôn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ngữ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lập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trình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cung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cấp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một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phương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tiện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giúp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lập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trình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viên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không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phải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nhớ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những</a:t>
            </a:r>
            <a:r>
              <a:rPr lang="en-US" dirty="0" smtClean="0">
                <a:solidFill>
                  <a:srgbClr val="000000"/>
                </a:solidFill>
              </a:rPr>
              <a:t> chi </a:t>
            </a:r>
            <a:r>
              <a:rPr lang="en-US" dirty="0" err="1" smtClean="0">
                <a:solidFill>
                  <a:srgbClr val="000000"/>
                </a:solidFill>
              </a:rPr>
              <a:t>tiết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này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i="1" dirty="0" err="1" smtClean="0"/>
              <a:t>Biến</a:t>
            </a:r>
            <a:r>
              <a:rPr lang="en-US" dirty="0" smtClean="0">
                <a:solidFill>
                  <a:srgbClr val="000000"/>
                </a:solidFill>
              </a:rPr>
              <a:t> (variable) </a:t>
            </a:r>
            <a:r>
              <a:rPr lang="en-US" dirty="0" err="1" smtClean="0">
                <a:solidFill>
                  <a:srgbClr val="000000"/>
                </a:solidFill>
              </a:rPr>
              <a:t>là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một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tên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dùng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một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vùng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nhớ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trong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bộ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nhớ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Biến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có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/>
              <a:t>kiểu</a:t>
            </a:r>
            <a:r>
              <a:rPr lang="en-US" i="1" dirty="0" smtClean="0"/>
              <a:t> </a:t>
            </a:r>
            <a:r>
              <a:rPr lang="en-US" i="1" dirty="0" err="1" smtClean="0"/>
              <a:t>biến</a:t>
            </a:r>
            <a:r>
              <a:rPr lang="en-US" dirty="0" smtClean="0"/>
              <a:t> (type,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0000"/>
                </a:solidFill>
              </a:rPr>
              <a:t>; </a:t>
            </a:r>
            <a:r>
              <a:rPr lang="en-US" dirty="0" err="1" smtClean="0">
                <a:solidFill>
                  <a:srgbClr val="000000"/>
                </a:solidFill>
              </a:rPr>
              <a:t>kiểu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phép</a:t>
            </a:r>
            <a:r>
              <a:rPr lang="en-US" dirty="0" smtClean="0">
                <a:solidFill>
                  <a:srgbClr val="000000"/>
                </a:solidFill>
              </a:rPr>
              <a:t> ta </a:t>
            </a:r>
            <a:r>
              <a:rPr lang="en-US" dirty="0" err="1" smtClean="0">
                <a:solidFill>
                  <a:srgbClr val="000000"/>
                </a:solidFill>
              </a:rPr>
              <a:t>hiểu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giá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trị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của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theo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cách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thông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thường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thay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vì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hiểu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theo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giá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trị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nhị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phân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Câu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hỏi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i="1" dirty="0" err="1" smtClean="0">
                <a:solidFill>
                  <a:srgbClr val="000000"/>
                </a:solidFill>
              </a:rPr>
              <a:t>tại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sao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các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lập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trình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viên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vẫn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bị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điên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đầu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C55BBD09-A1B7-4ABA-8DB3-FCDEE6C11F05}" type="slidenum">
              <a:rPr lang="en-GB"/>
              <a:pPr/>
              <a:t>6</a:t>
            </a:fld>
            <a:endParaRPr lang="en-GB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960438" y="4043363"/>
            <a:ext cx="6869112" cy="14589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960438" y="2814638"/>
            <a:ext cx="3333750" cy="914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352425" y="1412875"/>
            <a:ext cx="3114675" cy="10429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Biến Trong C</a:t>
            </a: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5165725" y="1389063"/>
            <a:ext cx="389255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 err="1">
                <a:cs typeface="Times New Roman" panose="02020603050405020304" pitchFamily="18" charset="0"/>
              </a:rPr>
              <a:t>Thứ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bạn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cần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trong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mọi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chương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trình</a:t>
            </a:r>
            <a:endParaRPr lang="en-US" sz="2000" i="1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sz="100" i="1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i="1" dirty="0" err="1">
                <a:cs typeface="Times New Roman" panose="02020603050405020304" pitchFamily="18" charset="0"/>
              </a:rPr>
              <a:t>Khai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báo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biến</a:t>
            </a:r>
            <a:r>
              <a:rPr lang="en-US" sz="2000" i="1" dirty="0">
                <a:cs typeface="Times New Roman" panose="02020603050405020304" pitchFamily="18" charset="0"/>
              </a:rPr>
              <a:t>                                    (</a:t>
            </a:r>
            <a:r>
              <a:rPr lang="en-US" sz="2000" i="1" dirty="0" err="1">
                <a:cs typeface="Times New Roman" panose="02020603050405020304" pitchFamily="18" charset="0"/>
              </a:rPr>
              <a:t>xác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định</a:t>
            </a:r>
            <a:r>
              <a:rPr lang="en-US" sz="2000" i="1" dirty="0">
                <a:cs typeface="Times New Roman" panose="02020603050405020304" pitchFamily="18" charset="0"/>
              </a:rPr>
              <a:t> ô </a:t>
            </a:r>
            <a:r>
              <a:rPr lang="en-US" sz="2000" i="1" dirty="0" err="1">
                <a:cs typeface="Times New Roman" panose="02020603050405020304" pitchFamily="18" charset="0"/>
              </a:rPr>
              <a:t>nhớ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cho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biến</a:t>
            </a:r>
            <a:r>
              <a:rPr lang="en-US" sz="2000" i="1" dirty="0"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endParaRPr lang="en-US" sz="100" i="1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i="1" dirty="0" err="1"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chỉ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dẫn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cho</a:t>
            </a:r>
            <a:r>
              <a:rPr lang="en-US" sz="2000" i="1" dirty="0">
                <a:cs typeface="Times New Roman" panose="02020603050405020304" pitchFamily="18" charset="0"/>
              </a:rPr>
              <a:t> CPU                (</a:t>
            </a:r>
            <a:r>
              <a:rPr lang="en-US" sz="2000" i="1" dirty="0" err="1"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câu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lệnh</a:t>
            </a:r>
            <a:r>
              <a:rPr lang="en-US" sz="2000" i="1" dirty="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4784725" y="1470025"/>
            <a:ext cx="381000" cy="2286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13"/>
          <p:cNvSpPr>
            <a:spLocks noChangeArrowheads="1"/>
          </p:cNvSpPr>
          <p:nvPr/>
        </p:nvSpPr>
        <p:spPr bwMode="auto">
          <a:xfrm>
            <a:off x="4784725" y="2432050"/>
            <a:ext cx="381000" cy="22860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4784725" y="3198813"/>
            <a:ext cx="381000" cy="228600"/>
          </a:xfrm>
          <a:prstGeom prst="rect">
            <a:avLst/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7"/>
          <p:cNvSpPr>
            <a:spLocks noChangeArrowheads="1"/>
          </p:cNvSpPr>
          <p:nvPr/>
        </p:nvSpPr>
        <p:spPr bwMode="auto">
          <a:xfrm>
            <a:off x="352425" y="5772150"/>
            <a:ext cx="2057400" cy="6810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8"/>
          <p:cNvSpPr txBox="1">
            <a:spLocks noChangeArrowheads="1"/>
          </p:cNvSpPr>
          <p:nvPr/>
        </p:nvSpPr>
        <p:spPr bwMode="auto">
          <a:xfrm>
            <a:off x="454025" y="1489075"/>
            <a:ext cx="737552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stdio.h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main(void) 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endParaRPr lang="en-US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firstOperand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;	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secondOperand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thirdOperand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endParaRPr lang="en-US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firstOperand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= 1;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secondOperand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= 2;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thirdOperand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firstOperand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+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secondOperand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(“%d”,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thirdOperand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endParaRPr lang="en-US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return 0;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0AC836CE-A338-4FCD-83CE-A57766534B7F}" type="slidenum">
              <a:rPr lang="en-GB"/>
              <a:pPr/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Vài Chú Ý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Mỗi biến trong C được dành riêng một vùng nhớ.</a:t>
            </a:r>
          </a:p>
          <a:p>
            <a:r>
              <a:rPr lang="en-US" smtClean="0"/>
              <a:t>Tên biến cần được chọn phù hợp nhằm giúp người đọc chương trình hiểu được chức năng của biến trong chương trình.</a:t>
            </a:r>
          </a:p>
          <a:p>
            <a:r>
              <a:rPr lang="en-US" smtClean="0"/>
              <a:t>Khi tất cả các biến đã có ô nhớ cụ thể, chương trình bắt đầu được thực hiện.</a:t>
            </a:r>
          </a:p>
          <a:p>
            <a:r>
              <a:rPr lang="en-US" smtClean="0"/>
              <a:t>Tại một thời điểm chỉ có một lệnh được thực hiện, trình tự thực hiện các lệnh phụ thuộc vào vị trí của lệnh trong chương trình.</a:t>
            </a:r>
          </a:p>
          <a:p>
            <a:r>
              <a:rPr lang="en-US" smtClean="0"/>
              <a:t>Các biến cần được </a:t>
            </a:r>
            <a:r>
              <a:rPr lang="en-US" i="1" smtClean="0"/>
              <a:t>khởi tạo </a:t>
            </a:r>
            <a:r>
              <a:rPr lang="en-US" smtClean="0"/>
              <a:t>trước khi dùng.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F5BFE268-0DC9-4BE7-BBF3-7CC16F59E612}" type="slidenum">
              <a:rPr lang="en-GB"/>
              <a:pPr/>
              <a:t>8</a:t>
            </a:fld>
            <a:endParaRPr lang="en-GB"/>
          </a:p>
        </p:txBody>
      </p:sp>
      <p:sp>
        <p:nvSpPr>
          <p:cNvPr id="10243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Ví Dụ Khác</a:t>
            </a:r>
          </a:p>
        </p:txBody>
      </p:sp>
      <p:sp>
        <p:nvSpPr>
          <p:cNvPr id="10244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endParaRPr lang="en-US" sz="2000" b="1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	rectangleLength;	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	rectangleWidth; 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	rectangleArea;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endParaRPr lang="en-US" sz="2000" b="1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rectangleLength = 10;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rectangleWidth  = 3;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rectangleArea   = rectangleLength * rectangleWidth;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printf(“%d”, rectangleArea);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endParaRPr lang="en-US" sz="2000" b="1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tabLst>
                <a:tab pos="458788" algn="l"/>
                <a:tab pos="1146175" algn="l"/>
                <a:tab pos="32019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Trang </a:t>
            </a:r>
            <a:fld id="{A2C454A2-90C9-416C-B36F-E7BF7DEC7B36}" type="slidenum">
              <a:rPr lang="en-GB"/>
              <a:pPr/>
              <a:t>9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Tên Biến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 C, </a:t>
            </a:r>
            <a:r>
              <a:rPr lang="en-US" i="1" smtClean="0"/>
              <a:t>tên</a:t>
            </a:r>
            <a:r>
              <a:rPr lang="en-US" smtClean="0"/>
              <a:t> (từ định danh, identifier) cần tuân theo các nguyên tắc sau</a:t>
            </a:r>
          </a:p>
          <a:p>
            <a:pPr lvl="1"/>
            <a:r>
              <a:rPr lang="en-US" smtClean="0"/>
              <a:t>Dùng kí tự, số và dấu gạch dưới ( _ )</a:t>
            </a:r>
          </a:p>
          <a:p>
            <a:pPr lvl="1"/>
            <a:r>
              <a:rPr lang="en-US" smtClean="0"/>
              <a:t>Không bắt đầu với một số</a:t>
            </a:r>
          </a:p>
          <a:p>
            <a:pPr lvl="1"/>
            <a:r>
              <a:rPr lang="en-US" smtClean="0"/>
              <a:t>Không trùng với </a:t>
            </a:r>
            <a:r>
              <a:rPr lang="en-US" i="1" smtClean="0"/>
              <a:t>từ dành riêng </a:t>
            </a:r>
            <a:r>
              <a:rPr lang="en-US" smtClean="0"/>
              <a:t>(reserved words, từ khóa)</a:t>
            </a:r>
          </a:p>
          <a:p>
            <a:pPr lvl="1"/>
            <a:r>
              <a:rPr lang="en-US" smtClean="0"/>
              <a:t>Có phân biệt giữa chữ hoa và chữ thường</a:t>
            </a:r>
          </a:p>
          <a:p>
            <a:pPr lvl="1"/>
            <a:r>
              <a:rPr lang="en-US" smtClean="0"/>
              <a:t>Có thể có độ dài bất kỳ</a:t>
            </a:r>
          </a:p>
          <a:p>
            <a:r>
              <a:rPr lang="en-US" i="1" smtClean="0"/>
              <a:t>Việc lựa chọn tên rất quan trọng trong việc đọc hiểu chương trình</a:t>
            </a:r>
          </a:p>
          <a:p>
            <a:pPr lvl="1"/>
            <a:r>
              <a:rPr lang="en-US" smtClean="0"/>
              <a:t>Thông thường danh từ hoặc chuỗi danh từ mô tả nội dung biến được chọn cho tên biến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45"/>
  <p:tag name="DEFAULTHEIGHT" val="379"/>
  <p:tag name="FIRSTHOANG20VAN20THAI@RUV3EBKMVWQLHYFH" val="2634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_01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_01">
      <a:majorFont>
        <a:latin typeface="Vn Century Schoolbook L"/>
        <a:ea typeface=""/>
        <a:cs typeface=""/>
      </a:majorFont>
      <a:minorFont>
        <a:latin typeface="Vn Century Schoolbook 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_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_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_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_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_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_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_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99525641</TotalTime>
  <Pages>8</Pages>
  <Words>1786</Words>
  <Application>Microsoft Office PowerPoint</Application>
  <PresentationFormat>On-screen Show (4:3)</PresentationFormat>
  <Paragraphs>310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Symbol</vt:lpstr>
      <vt:lpstr>Times New Roman</vt:lpstr>
      <vt:lpstr>Vn Century Schoolbook L</vt:lpstr>
      <vt:lpstr>Custom Design</vt:lpstr>
      <vt:lpstr>Lec_01</vt:lpstr>
      <vt:lpstr>Kỹ Thuật Lập Trình (Ngôn Ngữ Lập Trình C)  Bài giảng số 2 Biến, Giá trị và Kiểu dữ liệu  Nguyễn Hồng Quang  </vt:lpstr>
      <vt:lpstr>Quy trinh biên dịch (compiler)</vt:lpstr>
      <vt:lpstr>Cấu trúc các hệ thống vi xử lý</vt:lpstr>
      <vt:lpstr>Ví Dụ</vt:lpstr>
      <vt:lpstr>Biến</vt:lpstr>
      <vt:lpstr>Biến Trong C</vt:lpstr>
      <vt:lpstr>Vài Chú Ý</vt:lpstr>
      <vt:lpstr>Một Ví Dụ Khác</vt:lpstr>
      <vt:lpstr>Tên Biến</vt:lpstr>
      <vt:lpstr>Ví Dụ Tên Biến</vt:lpstr>
      <vt:lpstr>Từ Dành Riêng</vt:lpstr>
      <vt:lpstr>Kiểu Dữ Liệu</vt:lpstr>
      <vt:lpstr>Khai Báo Biến</vt:lpstr>
      <vt:lpstr>Câu Lệnh Gán</vt:lpstr>
      <vt:lpstr>my_age = my_age+1</vt:lpstr>
      <vt:lpstr>Khởi Tạo Biến</vt:lpstr>
      <vt:lpstr>Khai Báo - Khởi Tạo</vt:lpstr>
      <vt:lpstr>Giải Quyết Vấn Đề / Thiết Kế Chương Trình</vt:lpstr>
      <vt:lpstr>Ví Dụ FahrenheitCelsius</vt:lpstr>
      <vt:lpstr>Ví Dụ FC (chương trình 1)</vt:lpstr>
      <vt:lpstr>Ví Dụ FC (chương trình 2)</vt:lpstr>
      <vt:lpstr>Ví Dụ FC (chương trình 3)</vt:lpstr>
      <vt:lpstr>Thao Tác Từng Bước</vt:lpstr>
      <vt:lpstr>Chú Ý Với Các Ví Dụ</vt:lpstr>
      <vt:lpstr>Thuật Ngữ Có Quan Trọng?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</dc:title>
  <dc:subject/>
  <dc:creator>Hoang Van Thai</dc:creator>
  <cp:keywords/>
  <cp:lastModifiedBy>Precision T1600</cp:lastModifiedBy>
  <cp:revision>305</cp:revision>
  <cp:lastPrinted>2019-09-04T08:29:29Z</cp:lastPrinted>
  <dcterms:created xsi:type="dcterms:W3CDTF">1996-07-14T23:02:24Z</dcterms:created>
  <dcterms:modified xsi:type="dcterms:W3CDTF">2019-09-04T08:29:38Z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rye@mech.eng.usyd.edu.au</vt:lpwstr>
  </property>
  <property fmtid="{D5CDD505-2E9C-101B-9397-08002B2CF9AE}" pid="8" name="HomePage">
    <vt:lpwstr>http://mecharea.mech.eng.usyd.edu.au/teaching/1st-year/mech1810-C-Language/</vt:lpwstr>
  </property>
  <property fmtid="{D5CDD505-2E9C-101B-9397-08002B2CF9AE}" pid="9" name="Other">
    <vt:lpwstr>_x000d_
 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\\MECHAREA\InetPub\ACFRWeb\teaching\1st-year\mech1810-C-Language\material\lectures</vt:lpwstr>
  </property>
</Properties>
</file>