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Signika"/>
      <p:regular r:id="rId30"/>
      <p:bold r:id="rId31"/>
    </p:embeddedFont>
    <p:embeddedFont>
      <p:font typeface="Palanquin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ignika-bold.fntdata"/><Relationship Id="rId30" Type="http://schemas.openxmlformats.org/officeDocument/2006/relationships/font" Target="fonts/Signika-regular.fntdata"/><Relationship Id="rId11" Type="http://schemas.openxmlformats.org/officeDocument/2006/relationships/slide" Target="slides/slide6.xml"/><Relationship Id="rId33" Type="http://schemas.openxmlformats.org/officeDocument/2006/relationships/font" Target="fonts/Palanquin-bold.fntdata"/><Relationship Id="rId10" Type="http://schemas.openxmlformats.org/officeDocument/2006/relationships/slide" Target="slides/slide5.xml"/><Relationship Id="rId32" Type="http://schemas.openxmlformats.org/officeDocument/2006/relationships/font" Target="fonts/Palanquin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4916c6ee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4916c6ee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b4916c6ee_0_2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b4916c6ee_0_2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b4916c6ee_0_2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b4916c6ee_0_2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b4916c6ee_0_2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b4916c6ee_0_2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b4916c6ee_0_2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b4916c6ee_0_2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b4916c6ee_0_2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b4916c6ee_0_2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b4916c6ee_0_2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b4916c6ee_0_2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b4916c6ee_0_2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b4916c6ee_0_2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b4916c6ee_0_2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b4916c6ee_0_2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b4916c6ee_0_2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b4916c6ee_0_2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b4916c6ee_0_2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b4916c6ee_0_2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b4916c6ee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b4916c6ee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b4916c6ee_0_2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b4916c6ee_0_2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b4916c6ee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b4916c6ee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b4916c6ee_0_1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fb4916c6ee_0_1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fb4916c6ee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fb4916c6e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fb4916c6ee_0_2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fb4916c6ee_0_2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b4916c6ee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b4916c6ee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b4916c6e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b4916c6e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b4916c6ee_0_2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b4916c6ee_0_2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b4916c6ee_0_1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b4916c6ee_0_1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b4916c6ee_0_2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b4916c6ee_0_2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b4916c6ee_0_2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b4916c6ee_0_2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b4916c6ee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b4916c6ee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102075" y="4669125"/>
            <a:ext cx="1157700" cy="11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20850" y="234100"/>
            <a:ext cx="610800" cy="6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484250" y="4604000"/>
            <a:ext cx="357600" cy="3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5375" y="234100"/>
            <a:ext cx="610800" cy="6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13">
            <a:hlinkClick/>
          </p:cNvPr>
          <p:cNvSpPr txBox="1"/>
          <p:nvPr>
            <p:ph hasCustomPrompt="1" idx="2" type="title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1" name="Google Shape;61;p13">
            <a:hlinkClick/>
          </p:cNvPr>
          <p:cNvSpPr txBox="1"/>
          <p:nvPr>
            <p:ph idx="3" type="title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3">
            <a:hlinkClick/>
          </p:cNvPr>
          <p:cNvSpPr txBox="1"/>
          <p:nvPr>
            <p:ph idx="1" type="subTitle"/>
          </p:nvPr>
        </p:nvSpPr>
        <p:spPr>
          <a:xfrm>
            <a:off x="1636576" y="2062667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4" type="title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5" type="title"/>
          </p:nvPr>
        </p:nvSpPr>
        <p:spPr>
          <a:xfrm>
            <a:off x="1636585" y="362962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1636576" y="3905175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" name="Google Shape;66;p13">
            <a:hlinkClick/>
          </p:cNvPr>
          <p:cNvSpPr txBox="1"/>
          <p:nvPr>
            <p:ph hasCustomPrompt="1" idx="7" type="title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7" name="Google Shape;67;p13">
            <a:hlinkClick/>
          </p:cNvPr>
          <p:cNvSpPr txBox="1"/>
          <p:nvPr>
            <p:ph idx="8" type="title"/>
          </p:nvPr>
        </p:nvSpPr>
        <p:spPr>
          <a:xfrm>
            <a:off x="4244527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3">
            <a:hlinkClick/>
          </p:cNvPr>
          <p:cNvSpPr txBox="1"/>
          <p:nvPr>
            <p:ph idx="9" type="subTitle"/>
          </p:nvPr>
        </p:nvSpPr>
        <p:spPr>
          <a:xfrm>
            <a:off x="4244526" y="2062667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13" type="title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4" type="title"/>
          </p:nvPr>
        </p:nvSpPr>
        <p:spPr>
          <a:xfrm>
            <a:off x="4244527" y="362962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5" type="subTitle"/>
          </p:nvPr>
        </p:nvSpPr>
        <p:spPr>
          <a:xfrm>
            <a:off x="4244526" y="3905175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2" name="Google Shape;72;p13">
            <a:hlinkClick/>
          </p:cNvPr>
          <p:cNvSpPr txBox="1"/>
          <p:nvPr>
            <p:ph hasCustomPrompt="1" idx="16" type="title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3" name="Google Shape;73;p13">
            <a:hlinkClick/>
          </p:cNvPr>
          <p:cNvSpPr txBox="1"/>
          <p:nvPr>
            <p:ph idx="17" type="title"/>
          </p:nvPr>
        </p:nvSpPr>
        <p:spPr>
          <a:xfrm>
            <a:off x="6852450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3">
            <a:hlinkClick/>
          </p:cNvPr>
          <p:cNvSpPr txBox="1"/>
          <p:nvPr>
            <p:ph idx="18" type="subTitle"/>
          </p:nvPr>
        </p:nvSpPr>
        <p:spPr>
          <a:xfrm>
            <a:off x="6852456" y="2062667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9" type="title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20" type="title"/>
          </p:nvPr>
        </p:nvSpPr>
        <p:spPr>
          <a:xfrm>
            <a:off x="6852450" y="362962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21" type="subTitle"/>
          </p:nvPr>
        </p:nvSpPr>
        <p:spPr>
          <a:xfrm>
            <a:off x="6852456" y="3905175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flipH="1">
            <a:off x="1538827" y="1324175"/>
            <a:ext cx="35025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 flipH="1">
            <a:off x="1538827" y="2131875"/>
            <a:ext cx="35025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/>
        </p:nvSpPr>
        <p:spPr>
          <a:xfrm flipH="1">
            <a:off x="1538825" y="3416175"/>
            <a:ext cx="3502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CREDITS</a:t>
            </a:r>
            <a:r>
              <a:rPr lang="en-GB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: This presentation template was created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-GB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,</a:t>
            </a:r>
            <a:r>
              <a:rPr lang="en-GB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including icons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and infographics &amp; images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.</a:t>
            </a:r>
            <a:endParaRPr sz="12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288854" y="366872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288850" y="394810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3" type="title"/>
          </p:nvPr>
        </p:nvSpPr>
        <p:spPr>
          <a:xfrm>
            <a:off x="5249904" y="366872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4" type="subTitle"/>
          </p:nvPr>
        </p:nvSpPr>
        <p:spPr>
          <a:xfrm>
            <a:off x="5249900" y="394810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5" type="title"/>
          </p:nvPr>
        </p:nvSpPr>
        <p:spPr>
          <a:xfrm>
            <a:off x="1288854" y="1858200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6" type="subTitle"/>
          </p:nvPr>
        </p:nvSpPr>
        <p:spPr>
          <a:xfrm>
            <a:off x="1288850" y="214247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7" type="title"/>
          </p:nvPr>
        </p:nvSpPr>
        <p:spPr>
          <a:xfrm>
            <a:off x="5249904" y="1858200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8" type="subTitle"/>
          </p:nvPr>
        </p:nvSpPr>
        <p:spPr>
          <a:xfrm>
            <a:off x="5249900" y="214247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2" type="title"/>
          </p:nvPr>
        </p:nvSpPr>
        <p:spPr>
          <a:xfrm>
            <a:off x="1300279" y="361607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300275" y="3900350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3" type="title"/>
          </p:nvPr>
        </p:nvSpPr>
        <p:spPr>
          <a:xfrm>
            <a:off x="5238529" y="361607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4" type="subTitle"/>
          </p:nvPr>
        </p:nvSpPr>
        <p:spPr>
          <a:xfrm>
            <a:off x="5238525" y="3900350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8" name="Google Shape;98;p16"/>
          <p:cNvSpPr/>
          <p:nvPr/>
        </p:nvSpPr>
        <p:spPr>
          <a:xfrm>
            <a:off x="4257025" y="4604009"/>
            <a:ext cx="793800" cy="809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flipH="1" rot="10800000">
            <a:off x="8430725" y="2388000"/>
            <a:ext cx="367500" cy="36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flipH="1" rot="10800000">
            <a:off x="227875" y="3759775"/>
            <a:ext cx="318300" cy="2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flipH="1" rot="10800000">
            <a:off x="5238525" y="-207725"/>
            <a:ext cx="759300" cy="69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713347" y="1928053"/>
            <a:ext cx="46995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7"/>
          <p:cNvSpPr txBox="1"/>
          <p:nvPr>
            <p:ph hasCustomPrompt="1" idx="2" type="title"/>
          </p:nvPr>
        </p:nvSpPr>
        <p:spPr>
          <a:xfrm>
            <a:off x="713225" y="620840"/>
            <a:ext cx="46998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713325" y="3204490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3" type="subTitle"/>
          </p:nvPr>
        </p:nvSpPr>
        <p:spPr>
          <a:xfrm>
            <a:off x="713325" y="2759665"/>
            <a:ext cx="46995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3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635025" y="1710253"/>
            <a:ext cx="38739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8"/>
          <p:cNvSpPr txBox="1"/>
          <p:nvPr>
            <p:ph hasCustomPrompt="1" idx="2" type="title"/>
          </p:nvPr>
        </p:nvSpPr>
        <p:spPr>
          <a:xfrm>
            <a:off x="2634925" y="532738"/>
            <a:ext cx="3874200" cy="14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2222200" y="2986690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3" type="subTitle"/>
          </p:nvPr>
        </p:nvSpPr>
        <p:spPr>
          <a:xfrm>
            <a:off x="2635007" y="2541865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3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143975" y="3079988"/>
            <a:ext cx="38739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" name="Google Shape;114;p19"/>
          <p:cNvSpPr txBox="1"/>
          <p:nvPr>
            <p:ph hasCustomPrompt="1" idx="2" type="title"/>
          </p:nvPr>
        </p:nvSpPr>
        <p:spPr>
          <a:xfrm>
            <a:off x="4143875" y="2054175"/>
            <a:ext cx="38742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3731150" y="12453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3" type="subTitle"/>
          </p:nvPr>
        </p:nvSpPr>
        <p:spPr>
          <a:xfrm>
            <a:off x="41439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3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861175" y="3080000"/>
            <a:ext cx="44037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20"/>
          <p:cNvSpPr txBox="1"/>
          <p:nvPr>
            <p:ph hasCustomPrompt="1" idx="2" type="title"/>
          </p:nvPr>
        </p:nvSpPr>
        <p:spPr>
          <a:xfrm>
            <a:off x="1125950" y="2054175"/>
            <a:ext cx="38742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713225" y="12453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3" type="subTitle"/>
          </p:nvPr>
        </p:nvSpPr>
        <p:spPr>
          <a:xfrm>
            <a:off x="1126032" y="800550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731172" y="1943338"/>
            <a:ext cx="46995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31050" y="636125"/>
            <a:ext cx="46998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731150" y="32197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3731150" y="2774950"/>
            <a:ext cx="46995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3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314125" y="3062549"/>
            <a:ext cx="45159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" name="Google Shape;124;p21"/>
          <p:cNvSpPr txBox="1"/>
          <p:nvPr>
            <p:ph hasCustomPrompt="1" idx="2" type="title"/>
          </p:nvPr>
        </p:nvSpPr>
        <p:spPr>
          <a:xfrm>
            <a:off x="2634975" y="2042949"/>
            <a:ext cx="38742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2222250" y="12453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6350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22"/>
          <p:cNvSpPr/>
          <p:nvPr/>
        </p:nvSpPr>
        <p:spPr>
          <a:xfrm>
            <a:off x="8482675" y="2888050"/>
            <a:ext cx="456300" cy="45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14675" y="20864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7489825" y="17350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23"/>
          <p:cNvSpPr/>
          <p:nvPr/>
        </p:nvSpPr>
        <p:spPr>
          <a:xfrm>
            <a:off x="8504975" y="938850"/>
            <a:ext cx="307800" cy="30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2637450" y="7747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31425" y="384142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8524150" y="1232025"/>
            <a:ext cx="1088100" cy="10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-431825" y="3851325"/>
            <a:ext cx="1088100" cy="1087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363550" y="84175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676950" y="151150"/>
            <a:ext cx="776700" cy="7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390225" y="4293125"/>
            <a:ext cx="1601700" cy="16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030725" y="1257250"/>
            <a:ext cx="912000" cy="91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5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7539900" y="3535550"/>
            <a:ext cx="965700" cy="9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274125" y="-381700"/>
            <a:ext cx="1647600" cy="164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-223100" y="3504650"/>
            <a:ext cx="1463100" cy="146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2125" y="328975"/>
            <a:ext cx="609900" cy="6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94825" y="3204550"/>
            <a:ext cx="456300" cy="4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16525" y="5447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254275" y="467005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713225" y="1152475"/>
            <a:ext cx="3622800" cy="3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07780" y="1152475"/>
            <a:ext cx="3622800" cy="3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2771100" y="4775975"/>
            <a:ext cx="278700" cy="27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2209350" y="8042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482800" y="19528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>
            <a:off x="8740750" y="4072000"/>
            <a:ext cx="2916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065075" y="602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103750" y="2539350"/>
            <a:ext cx="291600" cy="2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2591550" y="1470395"/>
            <a:ext cx="396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591550" y="2048721"/>
            <a:ext cx="3960900" cy="14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375650" y="2648760"/>
            <a:ext cx="63678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375650" y="2003695"/>
            <a:ext cx="63927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-254026" y="942947"/>
            <a:ext cx="1193400" cy="121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flipH="1" rot="10800000">
            <a:off x="7141550" y="131850"/>
            <a:ext cx="1289100" cy="118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 flipH="1" rot="10800000">
            <a:off x="1570500" y="4290650"/>
            <a:ext cx="681000" cy="62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 flipH="1" rot="10800000">
            <a:off x="6693450" y="3885750"/>
            <a:ext cx="793800" cy="7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b="1"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medrxiv.org/content/10.1101/2021.08.10.21261858v1.full" TargetMode="External"/><Relationship Id="rId4" Type="http://schemas.openxmlformats.org/officeDocument/2006/relationships/hyperlink" Target="https://blog.insightdatascience.com/how-to-solve-90-of-nlp-problems-a-step-by-step-guide-fda605278e4e" TargetMode="External"/><Relationship Id="rId9" Type="http://schemas.openxmlformats.org/officeDocument/2006/relationships/hyperlink" Target="https://github.com/thuytrangnugget/Deep-EHR-learning-and-prediction" TargetMode="External"/><Relationship Id="rId5" Type="http://schemas.openxmlformats.org/officeDocument/2006/relationships/hyperlink" Target="https://en.wikipedia.org/wiki/Tf%E2%80%93idf" TargetMode="External"/><Relationship Id="rId6" Type="http://schemas.openxmlformats.org/officeDocument/2006/relationships/hyperlink" Target="https://arxiv.org/pdf/1808.04928.pdf" TargetMode="External"/><Relationship Id="rId7" Type="http://schemas.openxmlformats.org/officeDocument/2006/relationships/hyperlink" Target="https://www.nature.com/articles/s41598-019-39071-y" TargetMode="External"/><Relationship Id="rId8" Type="http://schemas.openxmlformats.org/officeDocument/2006/relationships/hyperlink" Target="https://arxiv.org/pdf/1904.05342.pdf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-120850" y="1414875"/>
            <a:ext cx="163320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type="ctrTitle"/>
          </p:nvPr>
        </p:nvSpPr>
        <p:spPr>
          <a:xfrm>
            <a:off x="3884750" y="987975"/>
            <a:ext cx="4546200" cy="20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Predict </a:t>
            </a:r>
            <a:r>
              <a:rPr lang="en-GB" sz="3800"/>
              <a:t>30 - day hospital readmission for ICU patients through EHR</a:t>
            </a:r>
            <a:endParaRPr sz="3800"/>
          </a:p>
        </p:txBody>
      </p:sp>
      <p:sp>
        <p:nvSpPr>
          <p:cNvPr id="157" name="Google Shape;157;p28"/>
          <p:cNvSpPr txBox="1"/>
          <p:nvPr>
            <p:ph idx="1" type="subTitle"/>
          </p:nvPr>
        </p:nvSpPr>
        <p:spPr>
          <a:xfrm>
            <a:off x="3884750" y="3240475"/>
            <a:ext cx="4546200" cy="4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 science and machine learning project</a:t>
            </a:r>
            <a:endParaRPr/>
          </a:p>
        </p:txBody>
      </p:sp>
      <p:grpSp>
        <p:nvGrpSpPr>
          <p:cNvPr id="158" name="Google Shape;158;p28"/>
          <p:cNvGrpSpPr/>
          <p:nvPr/>
        </p:nvGrpSpPr>
        <p:grpSpPr>
          <a:xfrm>
            <a:off x="305691" y="2314982"/>
            <a:ext cx="3598138" cy="2117037"/>
            <a:chOff x="305691" y="2314982"/>
            <a:chExt cx="3598138" cy="2117037"/>
          </a:xfrm>
        </p:grpSpPr>
        <p:grpSp>
          <p:nvGrpSpPr>
            <p:cNvPr id="159" name="Google Shape;159;p28"/>
            <p:cNvGrpSpPr/>
            <p:nvPr/>
          </p:nvGrpSpPr>
          <p:grpSpPr>
            <a:xfrm flipH="1">
              <a:off x="305691" y="2314982"/>
              <a:ext cx="3598138" cy="2014316"/>
              <a:chOff x="266475" y="728850"/>
              <a:chExt cx="6979900" cy="3907500"/>
            </a:xfrm>
          </p:grpSpPr>
          <p:sp>
            <p:nvSpPr>
              <p:cNvPr id="160" name="Google Shape;160;p28"/>
              <p:cNvSpPr/>
              <p:nvPr/>
            </p:nvSpPr>
            <p:spPr>
              <a:xfrm>
                <a:off x="3798950" y="4009225"/>
                <a:ext cx="1191175" cy="627125"/>
              </a:xfrm>
              <a:custGeom>
                <a:rect b="b" l="l" r="r" t="t"/>
                <a:pathLst>
                  <a:path extrusionOk="0" fill="none" h="25085" w="47647">
                    <a:moveTo>
                      <a:pt x="1" y="25084"/>
                    </a:moveTo>
                    <a:lnTo>
                      <a:pt x="7690" y="1"/>
                    </a:lnTo>
                    <a:lnTo>
                      <a:pt x="38950" y="1"/>
                    </a:lnTo>
                    <a:lnTo>
                      <a:pt x="47647" y="25084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8"/>
              <p:cNvSpPr/>
              <p:nvPr/>
            </p:nvSpPr>
            <p:spPr>
              <a:xfrm>
                <a:off x="1627800" y="908475"/>
                <a:ext cx="5448425" cy="2924325"/>
              </a:xfrm>
              <a:custGeom>
                <a:rect b="b" l="l" r="r" t="t"/>
                <a:pathLst>
                  <a:path extrusionOk="0" fill="none" h="116973" w="217937">
                    <a:moveTo>
                      <a:pt x="5924" y="0"/>
                    </a:moveTo>
                    <a:lnTo>
                      <a:pt x="212012" y="0"/>
                    </a:lnTo>
                    <a:cubicBezTo>
                      <a:pt x="215289" y="0"/>
                      <a:pt x="217936" y="2647"/>
                      <a:pt x="217936" y="5924"/>
                    </a:cubicBezTo>
                    <a:lnTo>
                      <a:pt x="217936" y="111048"/>
                    </a:lnTo>
                    <a:cubicBezTo>
                      <a:pt x="217936" y="114325"/>
                      <a:pt x="215289" y="116972"/>
                      <a:pt x="212012" y="116972"/>
                    </a:cubicBezTo>
                    <a:lnTo>
                      <a:pt x="5924" y="116972"/>
                    </a:lnTo>
                    <a:cubicBezTo>
                      <a:pt x="2647" y="116972"/>
                      <a:pt x="0" y="114325"/>
                      <a:pt x="0" y="111048"/>
                    </a:cubicBezTo>
                    <a:lnTo>
                      <a:pt x="0" y="5924"/>
                    </a:lnTo>
                    <a:cubicBezTo>
                      <a:pt x="0" y="2647"/>
                      <a:pt x="2647" y="0"/>
                      <a:pt x="5924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8"/>
              <p:cNvSpPr/>
              <p:nvPr/>
            </p:nvSpPr>
            <p:spPr>
              <a:xfrm>
                <a:off x="1457625" y="728850"/>
                <a:ext cx="5788750" cy="3280400"/>
              </a:xfrm>
              <a:custGeom>
                <a:rect b="b" l="l" r="r" t="t"/>
                <a:pathLst>
                  <a:path extrusionOk="0" fill="none" h="131216" w="231550">
                    <a:moveTo>
                      <a:pt x="6429" y="0"/>
                    </a:moveTo>
                    <a:lnTo>
                      <a:pt x="225122" y="0"/>
                    </a:lnTo>
                    <a:cubicBezTo>
                      <a:pt x="228651" y="0"/>
                      <a:pt x="231550" y="2900"/>
                      <a:pt x="231550" y="6429"/>
                    </a:cubicBezTo>
                    <a:lnTo>
                      <a:pt x="231550" y="124787"/>
                    </a:lnTo>
                    <a:cubicBezTo>
                      <a:pt x="231550" y="128443"/>
                      <a:pt x="228651" y="131216"/>
                      <a:pt x="225122" y="131216"/>
                    </a:cubicBezTo>
                    <a:lnTo>
                      <a:pt x="6429" y="131216"/>
                    </a:lnTo>
                    <a:cubicBezTo>
                      <a:pt x="2773" y="131216"/>
                      <a:pt x="0" y="128443"/>
                      <a:pt x="0" y="124787"/>
                    </a:cubicBezTo>
                    <a:lnTo>
                      <a:pt x="0" y="6429"/>
                    </a:lnTo>
                    <a:cubicBezTo>
                      <a:pt x="0" y="2900"/>
                      <a:pt x="2773" y="0"/>
                      <a:pt x="6429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8"/>
              <p:cNvSpPr/>
              <p:nvPr/>
            </p:nvSpPr>
            <p:spPr>
              <a:xfrm>
                <a:off x="2141425" y="1450475"/>
                <a:ext cx="245825" cy="245800"/>
              </a:xfrm>
              <a:custGeom>
                <a:rect b="b" l="l" r="r" t="t"/>
                <a:pathLst>
                  <a:path extrusionOk="0" fill="none" h="9832" w="9833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8"/>
              <p:cNvSpPr/>
              <p:nvPr/>
            </p:nvSpPr>
            <p:spPr>
              <a:xfrm>
                <a:off x="2141425" y="1781350"/>
                <a:ext cx="245825" cy="245800"/>
              </a:xfrm>
              <a:custGeom>
                <a:rect b="b" l="l" r="r" t="t"/>
                <a:pathLst>
                  <a:path extrusionOk="0" fill="none" h="9832" w="9833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8"/>
              <p:cNvSpPr/>
              <p:nvPr/>
            </p:nvSpPr>
            <p:spPr>
              <a:xfrm>
                <a:off x="2141425" y="2115375"/>
                <a:ext cx="245825" cy="245825"/>
              </a:xfrm>
              <a:custGeom>
                <a:rect b="b" l="l" r="r" t="t"/>
                <a:pathLst>
                  <a:path extrusionOk="0" fill="none" h="9833" w="9833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5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5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8"/>
              <p:cNvSpPr/>
              <p:nvPr/>
            </p:nvSpPr>
            <p:spPr>
              <a:xfrm>
                <a:off x="2141425" y="2446250"/>
                <a:ext cx="245825" cy="245825"/>
              </a:xfrm>
              <a:custGeom>
                <a:rect b="b" l="l" r="r" t="t"/>
                <a:pathLst>
                  <a:path extrusionOk="0" fill="none" h="9833" w="9833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 flipH="1">
                <a:off x="2077065" y="1456775"/>
                <a:ext cx="208000" cy="144975"/>
              </a:xfrm>
              <a:custGeom>
                <a:rect b="b" l="l" r="r" t="t"/>
                <a:pathLst>
                  <a:path extrusionOk="0" fill="none" h="5799" w="8320">
                    <a:moveTo>
                      <a:pt x="1" y="3404"/>
                    </a:moveTo>
                    <a:lnTo>
                      <a:pt x="2396" y="5799"/>
                    </a:lnTo>
                    <a:lnTo>
                      <a:pt x="8320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8"/>
              <p:cNvSpPr/>
              <p:nvPr/>
            </p:nvSpPr>
            <p:spPr>
              <a:xfrm flipH="1">
                <a:off x="2077065" y="1784500"/>
                <a:ext cx="208000" cy="148125"/>
              </a:xfrm>
              <a:custGeom>
                <a:rect b="b" l="l" r="r" t="t"/>
                <a:pathLst>
                  <a:path extrusionOk="0" fill="none" h="5925" w="832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8"/>
              <p:cNvSpPr/>
              <p:nvPr/>
            </p:nvSpPr>
            <p:spPr>
              <a:xfrm flipH="1">
                <a:off x="2077065" y="2115375"/>
                <a:ext cx="208000" cy="148125"/>
              </a:xfrm>
              <a:custGeom>
                <a:rect b="b" l="l" r="r" t="t"/>
                <a:pathLst>
                  <a:path extrusionOk="0" fill="none" h="5925" w="832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>
                <a:off x="2595200" y="1573375"/>
                <a:ext cx="1966375" cy="25"/>
              </a:xfrm>
              <a:custGeom>
                <a:rect b="b" l="l" r="r" t="t"/>
                <a:pathLst>
                  <a:path extrusionOk="0" fill="none" h="1" w="78655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8"/>
              <p:cNvSpPr/>
              <p:nvPr/>
            </p:nvSpPr>
            <p:spPr>
              <a:xfrm>
                <a:off x="2595200" y="1904250"/>
                <a:ext cx="1966375" cy="25"/>
              </a:xfrm>
              <a:custGeom>
                <a:rect b="b" l="l" r="r" t="t"/>
                <a:pathLst>
                  <a:path extrusionOk="0" fill="none" h="1" w="78655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8"/>
              <p:cNvSpPr/>
              <p:nvPr/>
            </p:nvSpPr>
            <p:spPr>
              <a:xfrm>
                <a:off x="2595200" y="2238275"/>
                <a:ext cx="1966375" cy="25"/>
              </a:xfrm>
              <a:custGeom>
                <a:rect b="b" l="l" r="r" t="t"/>
                <a:pathLst>
                  <a:path extrusionOk="0" fill="none" h="1" w="78655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>
                <a:off x="2595200" y="2569150"/>
                <a:ext cx="1966375" cy="25"/>
              </a:xfrm>
              <a:custGeom>
                <a:rect b="b" l="l" r="r" t="t"/>
                <a:pathLst>
                  <a:path extrusionOk="0" fill="none" h="1" w="78655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8"/>
              <p:cNvSpPr/>
              <p:nvPr/>
            </p:nvSpPr>
            <p:spPr>
              <a:xfrm>
                <a:off x="5617200" y="3397900"/>
                <a:ext cx="642875" cy="1068600"/>
              </a:xfrm>
              <a:custGeom>
                <a:rect b="b" l="l" r="r" t="t"/>
                <a:pathLst>
                  <a:path extrusionOk="0" h="42744" w="25715">
                    <a:moveTo>
                      <a:pt x="1891" y="1"/>
                    </a:moveTo>
                    <a:cubicBezTo>
                      <a:pt x="631" y="1261"/>
                      <a:pt x="0" y="3152"/>
                      <a:pt x="505" y="4917"/>
                    </a:cubicBezTo>
                    <a:lnTo>
                      <a:pt x="9580" y="38949"/>
                    </a:lnTo>
                    <a:cubicBezTo>
                      <a:pt x="10200" y="41431"/>
                      <a:pt x="12291" y="42744"/>
                      <a:pt x="14409" y="42744"/>
                    </a:cubicBezTo>
                    <a:cubicBezTo>
                      <a:pt x="16163" y="42744"/>
                      <a:pt x="17937" y="41842"/>
                      <a:pt x="18907" y="39958"/>
                    </a:cubicBezTo>
                    <a:lnTo>
                      <a:pt x="24201" y="29496"/>
                    </a:lnTo>
                    <a:cubicBezTo>
                      <a:pt x="24454" y="28739"/>
                      <a:pt x="25084" y="28109"/>
                      <a:pt x="25714" y="27731"/>
                    </a:cubicBez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8"/>
              <p:cNvSpPr/>
              <p:nvPr/>
            </p:nvSpPr>
            <p:spPr>
              <a:xfrm>
                <a:off x="5604600" y="3325425"/>
                <a:ext cx="1099775" cy="1169125"/>
              </a:xfrm>
              <a:custGeom>
                <a:rect b="b" l="l" r="r" t="t"/>
                <a:pathLst>
                  <a:path extrusionOk="0" fill="none" h="46765" w="43991">
                    <a:moveTo>
                      <a:pt x="39831" y="17143"/>
                    </a:moveTo>
                    <a:lnTo>
                      <a:pt x="8067" y="1891"/>
                    </a:lnTo>
                    <a:cubicBezTo>
                      <a:pt x="4160" y="1"/>
                      <a:pt x="0" y="3530"/>
                      <a:pt x="1009" y="7689"/>
                    </a:cubicBezTo>
                    <a:lnTo>
                      <a:pt x="10084" y="41722"/>
                    </a:lnTo>
                    <a:cubicBezTo>
                      <a:pt x="11218" y="46134"/>
                      <a:pt x="17269" y="46764"/>
                      <a:pt x="19411" y="42605"/>
                    </a:cubicBezTo>
                    <a:lnTo>
                      <a:pt x="24705" y="32143"/>
                    </a:lnTo>
                    <a:cubicBezTo>
                      <a:pt x="24958" y="31512"/>
                      <a:pt x="25588" y="30882"/>
                      <a:pt x="26218" y="30378"/>
                    </a:cubicBezTo>
                    <a:cubicBezTo>
                      <a:pt x="26722" y="30000"/>
                      <a:pt x="27226" y="29748"/>
                      <a:pt x="27731" y="29622"/>
                    </a:cubicBezTo>
                    <a:lnTo>
                      <a:pt x="38949" y="26471"/>
                    </a:lnTo>
                    <a:cubicBezTo>
                      <a:pt x="43487" y="25210"/>
                      <a:pt x="43991" y="19034"/>
                      <a:pt x="39831" y="17143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8"/>
              <p:cNvSpPr/>
              <p:nvPr/>
            </p:nvSpPr>
            <p:spPr>
              <a:xfrm>
                <a:off x="5021625" y="1475675"/>
                <a:ext cx="1632325" cy="1629200"/>
              </a:xfrm>
              <a:custGeom>
                <a:rect b="b" l="l" r="r" t="t"/>
                <a:pathLst>
                  <a:path extrusionOk="0" fill="none" h="65168" w="65293">
                    <a:moveTo>
                      <a:pt x="53697" y="11597"/>
                    </a:moveTo>
                    <a:cubicBezTo>
                      <a:pt x="65293" y="23193"/>
                      <a:pt x="65293" y="41974"/>
                      <a:pt x="53697" y="53571"/>
                    </a:cubicBezTo>
                    <a:cubicBezTo>
                      <a:pt x="42100" y="65167"/>
                      <a:pt x="23193" y="65167"/>
                      <a:pt x="11597" y="53571"/>
                    </a:cubicBezTo>
                    <a:cubicBezTo>
                      <a:pt x="0" y="41974"/>
                      <a:pt x="0" y="23193"/>
                      <a:pt x="11597" y="11597"/>
                    </a:cubicBezTo>
                    <a:cubicBezTo>
                      <a:pt x="23193" y="1"/>
                      <a:pt x="42100" y="1"/>
                      <a:pt x="53697" y="1159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8"/>
              <p:cNvSpPr/>
              <p:nvPr/>
            </p:nvSpPr>
            <p:spPr>
              <a:xfrm flipH="1">
                <a:off x="5511874" y="1995625"/>
                <a:ext cx="510525" cy="589300"/>
              </a:xfrm>
              <a:custGeom>
                <a:rect b="b" l="l" r="r" t="t"/>
                <a:pathLst>
                  <a:path extrusionOk="0" fill="none" h="23572" w="20421">
                    <a:moveTo>
                      <a:pt x="20421" y="11723"/>
                    </a:moveTo>
                    <a:lnTo>
                      <a:pt x="1" y="1"/>
                    </a:lnTo>
                    <a:lnTo>
                      <a:pt x="1" y="2357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8"/>
              <p:cNvSpPr/>
              <p:nvPr/>
            </p:nvSpPr>
            <p:spPr>
              <a:xfrm>
                <a:off x="2141425" y="3167875"/>
                <a:ext cx="1188025" cy="327750"/>
              </a:xfrm>
              <a:custGeom>
                <a:rect b="b" l="l" r="r" t="t"/>
                <a:pathLst>
                  <a:path extrusionOk="0" h="13110" w="47521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496" y="13109"/>
                      <a:pt x="47521" y="10084"/>
                      <a:pt x="47521" y="6555"/>
                    </a:cubicBezTo>
                    <a:cubicBezTo>
                      <a:pt x="47521" y="2899"/>
                      <a:pt x="44496" y="0"/>
                      <a:pt x="4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8"/>
              <p:cNvSpPr/>
              <p:nvPr/>
            </p:nvSpPr>
            <p:spPr>
              <a:xfrm>
                <a:off x="3395600" y="3167875"/>
                <a:ext cx="1188025" cy="327750"/>
              </a:xfrm>
              <a:custGeom>
                <a:rect b="b" l="l" r="r" t="t"/>
                <a:pathLst>
                  <a:path extrusionOk="0" h="13110" w="47521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622" y="13109"/>
                      <a:pt x="47521" y="10084"/>
                      <a:pt x="47521" y="6555"/>
                    </a:cubicBezTo>
                    <a:cubicBezTo>
                      <a:pt x="47521" y="2899"/>
                      <a:pt x="44622" y="0"/>
                      <a:pt x="40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8"/>
              <p:cNvSpPr/>
              <p:nvPr/>
            </p:nvSpPr>
            <p:spPr>
              <a:xfrm>
                <a:off x="266475" y="1078625"/>
                <a:ext cx="822475" cy="1329825"/>
              </a:xfrm>
              <a:custGeom>
                <a:rect b="b" l="l" r="r" t="t"/>
                <a:pathLst>
                  <a:path extrusionOk="0" fill="none" h="53193" w="32899">
                    <a:moveTo>
                      <a:pt x="16513" y="53193"/>
                    </a:moveTo>
                    <a:lnTo>
                      <a:pt x="16513" y="53193"/>
                    </a:lnTo>
                    <a:cubicBezTo>
                      <a:pt x="7437" y="53193"/>
                      <a:pt x="0" y="45756"/>
                      <a:pt x="0" y="36681"/>
                    </a:cubicBezTo>
                    <a:lnTo>
                      <a:pt x="0" y="16513"/>
                    </a:lnTo>
                    <a:cubicBezTo>
                      <a:pt x="0" y="7438"/>
                      <a:pt x="7437" y="1"/>
                      <a:pt x="16513" y="127"/>
                    </a:cubicBezTo>
                    <a:lnTo>
                      <a:pt x="16513" y="127"/>
                    </a:lnTo>
                    <a:cubicBezTo>
                      <a:pt x="25588" y="127"/>
                      <a:pt x="32899" y="7438"/>
                      <a:pt x="32899" y="16513"/>
                    </a:cubicBezTo>
                    <a:lnTo>
                      <a:pt x="32899" y="36681"/>
                    </a:lnTo>
                    <a:cubicBezTo>
                      <a:pt x="32899" y="45756"/>
                      <a:pt x="25588" y="53193"/>
                      <a:pt x="16513" y="53193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8"/>
              <p:cNvSpPr/>
              <p:nvPr/>
            </p:nvSpPr>
            <p:spPr>
              <a:xfrm>
                <a:off x="266475" y="1516650"/>
                <a:ext cx="822475" cy="25"/>
              </a:xfrm>
              <a:custGeom>
                <a:rect b="b" l="l" r="r" t="t"/>
                <a:pathLst>
                  <a:path extrusionOk="0" fill="none" h="1" w="32899">
                    <a:moveTo>
                      <a:pt x="0" y="0"/>
                    </a:moveTo>
                    <a:lnTo>
                      <a:pt x="32899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8"/>
              <p:cNvSpPr/>
              <p:nvPr/>
            </p:nvSpPr>
            <p:spPr>
              <a:xfrm>
                <a:off x="679275" y="1081775"/>
                <a:ext cx="25" cy="431750"/>
              </a:xfrm>
              <a:custGeom>
                <a:rect b="b" l="l" r="r" t="t"/>
                <a:pathLst>
                  <a:path extrusionOk="0" fill="none" h="17270" w="1">
                    <a:moveTo>
                      <a:pt x="1" y="1"/>
                    </a:moveTo>
                    <a:lnTo>
                      <a:pt x="1" y="1726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8"/>
              <p:cNvSpPr/>
              <p:nvPr/>
            </p:nvSpPr>
            <p:spPr>
              <a:xfrm>
                <a:off x="654075" y="2408425"/>
                <a:ext cx="3252050" cy="1878150"/>
              </a:xfrm>
              <a:custGeom>
                <a:rect b="b" l="l" r="r" t="t"/>
                <a:pathLst>
                  <a:path extrusionOk="0" fill="none" h="75126" w="130082">
                    <a:moveTo>
                      <a:pt x="0" y="1"/>
                    </a:moveTo>
                    <a:lnTo>
                      <a:pt x="0" y="43739"/>
                    </a:lnTo>
                    <a:cubicBezTo>
                      <a:pt x="0" y="47016"/>
                      <a:pt x="2521" y="49663"/>
                      <a:pt x="5798" y="49663"/>
                    </a:cubicBezTo>
                    <a:lnTo>
                      <a:pt x="5798" y="49663"/>
                    </a:lnTo>
                    <a:cubicBezTo>
                      <a:pt x="9076" y="49663"/>
                      <a:pt x="11723" y="52310"/>
                      <a:pt x="11723" y="55462"/>
                    </a:cubicBezTo>
                    <a:lnTo>
                      <a:pt x="11723" y="69201"/>
                    </a:lnTo>
                    <a:cubicBezTo>
                      <a:pt x="11723" y="72478"/>
                      <a:pt x="14370" y="75125"/>
                      <a:pt x="17647" y="75125"/>
                    </a:cubicBezTo>
                    <a:lnTo>
                      <a:pt x="130081" y="75125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" name="Google Shape;184;p28"/>
            <p:cNvSpPr/>
            <p:nvPr/>
          </p:nvSpPr>
          <p:spPr>
            <a:xfrm flipH="1">
              <a:off x="1145608" y="4329419"/>
              <a:ext cx="1270200" cy="10260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2591550" y="2009320"/>
            <a:ext cx="396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definition</a:t>
            </a:r>
            <a:endParaRPr/>
          </a:p>
        </p:txBody>
      </p:sp>
      <p:sp>
        <p:nvSpPr>
          <p:cNvPr id="299" name="Google Shape;299;p37"/>
          <p:cNvSpPr txBox="1"/>
          <p:nvPr>
            <p:ph idx="1" type="body"/>
          </p:nvPr>
        </p:nvSpPr>
        <p:spPr>
          <a:xfrm>
            <a:off x="2591550" y="2585321"/>
            <a:ext cx="3960900" cy="14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A classification model to predict which patients are at risk of for 30-day unplanned readmissions using free text hospital discharge</a:t>
            </a:r>
            <a:endParaRPr sz="1900"/>
          </a:p>
        </p:txBody>
      </p:sp>
      <p:grpSp>
        <p:nvGrpSpPr>
          <p:cNvPr id="300" name="Google Shape;300;p37"/>
          <p:cNvGrpSpPr/>
          <p:nvPr/>
        </p:nvGrpSpPr>
        <p:grpSpPr>
          <a:xfrm>
            <a:off x="4054989" y="617740"/>
            <a:ext cx="1034019" cy="1289264"/>
            <a:chOff x="6775075" y="-938225"/>
            <a:chExt cx="1676425" cy="2331400"/>
          </a:xfrm>
        </p:grpSpPr>
        <p:sp>
          <p:nvSpPr>
            <p:cNvPr id="301" name="Google Shape;301;p37"/>
            <p:cNvSpPr/>
            <p:nvPr/>
          </p:nvSpPr>
          <p:spPr>
            <a:xfrm>
              <a:off x="7362625" y="1183600"/>
              <a:ext cx="645125" cy="209575"/>
            </a:xfrm>
            <a:custGeom>
              <a:rect b="b" l="l" r="r" t="t"/>
              <a:pathLst>
                <a:path extrusionOk="0" h="8383" w="25805">
                  <a:moveTo>
                    <a:pt x="3781" y="0"/>
                  </a:moveTo>
                  <a:cubicBezTo>
                    <a:pt x="1645" y="0"/>
                    <a:pt x="1" y="1644"/>
                    <a:pt x="1" y="3780"/>
                  </a:cubicBezTo>
                  <a:lnTo>
                    <a:pt x="1" y="4602"/>
                  </a:lnTo>
                  <a:cubicBezTo>
                    <a:pt x="1" y="6574"/>
                    <a:pt x="1645" y="8382"/>
                    <a:pt x="3781" y="8382"/>
                  </a:cubicBezTo>
                  <a:lnTo>
                    <a:pt x="22024" y="8382"/>
                  </a:lnTo>
                  <a:cubicBezTo>
                    <a:pt x="24161" y="8382"/>
                    <a:pt x="25804" y="6574"/>
                    <a:pt x="25804" y="4602"/>
                  </a:cubicBezTo>
                  <a:lnTo>
                    <a:pt x="25804" y="3780"/>
                  </a:lnTo>
                  <a:cubicBezTo>
                    <a:pt x="25804" y="1644"/>
                    <a:pt x="24161" y="0"/>
                    <a:pt x="2202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6775075" y="-938225"/>
              <a:ext cx="1676425" cy="1941050"/>
            </a:xfrm>
            <a:custGeom>
              <a:rect b="b" l="l" r="r" t="t"/>
              <a:pathLst>
                <a:path extrusionOk="0" h="77642" w="67057">
                  <a:moveTo>
                    <a:pt x="36640" y="0"/>
                  </a:moveTo>
                  <a:cubicBezTo>
                    <a:pt x="32405" y="0"/>
                    <a:pt x="28057" y="903"/>
                    <a:pt x="23832" y="2861"/>
                  </a:cubicBezTo>
                  <a:cubicBezTo>
                    <a:pt x="3616" y="12229"/>
                    <a:pt x="1" y="39347"/>
                    <a:pt x="17093" y="53810"/>
                  </a:cubicBezTo>
                  <a:cubicBezTo>
                    <a:pt x="19230" y="55618"/>
                    <a:pt x="20380" y="58412"/>
                    <a:pt x="20380" y="61206"/>
                  </a:cubicBezTo>
                  <a:lnTo>
                    <a:pt x="20380" y="61371"/>
                  </a:lnTo>
                  <a:cubicBezTo>
                    <a:pt x="20380" y="70246"/>
                    <a:pt x="27612" y="77642"/>
                    <a:pt x="36651" y="77642"/>
                  </a:cubicBezTo>
                  <a:cubicBezTo>
                    <a:pt x="45690" y="77642"/>
                    <a:pt x="53086" y="70410"/>
                    <a:pt x="53086" y="61371"/>
                  </a:cubicBezTo>
                  <a:lnTo>
                    <a:pt x="53086" y="61206"/>
                  </a:lnTo>
                  <a:cubicBezTo>
                    <a:pt x="53086" y="58248"/>
                    <a:pt x="54401" y="55454"/>
                    <a:pt x="56538" y="53482"/>
                  </a:cubicBezTo>
                  <a:cubicBezTo>
                    <a:pt x="63276" y="47729"/>
                    <a:pt x="67056" y="39347"/>
                    <a:pt x="67056" y="30472"/>
                  </a:cubicBezTo>
                  <a:cubicBezTo>
                    <a:pt x="67056" y="12923"/>
                    <a:pt x="52661" y="0"/>
                    <a:pt x="3664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7440700" y="-332575"/>
              <a:ext cx="505400" cy="1318975"/>
            </a:xfrm>
            <a:custGeom>
              <a:rect b="b" l="l" r="r" t="t"/>
              <a:pathLst>
                <a:path extrusionOk="0" fill="none" h="52759" w="20216">
                  <a:moveTo>
                    <a:pt x="5096" y="52594"/>
                  </a:moveTo>
                  <a:lnTo>
                    <a:pt x="1" y="4110"/>
                  </a:lnTo>
                  <a:cubicBezTo>
                    <a:pt x="1" y="3124"/>
                    <a:pt x="1151" y="2631"/>
                    <a:pt x="1644" y="3452"/>
                  </a:cubicBezTo>
                  <a:lnTo>
                    <a:pt x="1644" y="3452"/>
                  </a:lnTo>
                  <a:cubicBezTo>
                    <a:pt x="2137" y="3945"/>
                    <a:pt x="2795" y="3945"/>
                    <a:pt x="3123" y="3452"/>
                  </a:cubicBezTo>
                  <a:lnTo>
                    <a:pt x="5753" y="494"/>
                  </a:lnTo>
                  <a:cubicBezTo>
                    <a:pt x="6082" y="1"/>
                    <a:pt x="6739" y="1"/>
                    <a:pt x="7232" y="494"/>
                  </a:cubicBezTo>
                  <a:lnTo>
                    <a:pt x="9204" y="2959"/>
                  </a:lnTo>
                  <a:cubicBezTo>
                    <a:pt x="9533" y="3452"/>
                    <a:pt x="10355" y="3452"/>
                    <a:pt x="10684" y="2959"/>
                  </a:cubicBezTo>
                  <a:lnTo>
                    <a:pt x="12327" y="823"/>
                  </a:lnTo>
                  <a:cubicBezTo>
                    <a:pt x="12656" y="330"/>
                    <a:pt x="13477" y="330"/>
                    <a:pt x="13806" y="823"/>
                  </a:cubicBezTo>
                  <a:lnTo>
                    <a:pt x="15285" y="3124"/>
                  </a:lnTo>
                  <a:cubicBezTo>
                    <a:pt x="15614" y="3617"/>
                    <a:pt x="16271" y="3617"/>
                    <a:pt x="16765" y="3288"/>
                  </a:cubicBezTo>
                  <a:lnTo>
                    <a:pt x="18572" y="1480"/>
                  </a:lnTo>
                  <a:cubicBezTo>
                    <a:pt x="19230" y="987"/>
                    <a:pt x="20216" y="1480"/>
                    <a:pt x="20052" y="2302"/>
                  </a:cubicBezTo>
                  <a:lnTo>
                    <a:pt x="14957" y="52758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7288675" y="867200"/>
              <a:ext cx="793025" cy="205475"/>
            </a:xfrm>
            <a:custGeom>
              <a:rect b="b" l="l" r="r" t="t"/>
              <a:pathLst>
                <a:path extrusionOk="0" h="8219" w="31721">
                  <a:moveTo>
                    <a:pt x="4109" y="1"/>
                  </a:moveTo>
                  <a:cubicBezTo>
                    <a:pt x="1973" y="1"/>
                    <a:pt x="1" y="1973"/>
                    <a:pt x="1" y="4110"/>
                  </a:cubicBezTo>
                  <a:cubicBezTo>
                    <a:pt x="1" y="6411"/>
                    <a:pt x="1973" y="8219"/>
                    <a:pt x="4109" y="8219"/>
                  </a:cubicBezTo>
                  <a:lnTo>
                    <a:pt x="27612" y="8219"/>
                  </a:lnTo>
                  <a:cubicBezTo>
                    <a:pt x="29748" y="8219"/>
                    <a:pt x="31721" y="6411"/>
                    <a:pt x="31721" y="4110"/>
                  </a:cubicBezTo>
                  <a:cubicBezTo>
                    <a:pt x="31721" y="1973"/>
                    <a:pt x="29748" y="1"/>
                    <a:pt x="2761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7288675" y="1056225"/>
              <a:ext cx="793025" cy="205450"/>
            </a:xfrm>
            <a:custGeom>
              <a:rect b="b" l="l" r="r" t="t"/>
              <a:pathLst>
                <a:path extrusionOk="0" h="8218" w="31721">
                  <a:moveTo>
                    <a:pt x="4109" y="0"/>
                  </a:moveTo>
                  <a:cubicBezTo>
                    <a:pt x="1973" y="0"/>
                    <a:pt x="1" y="1808"/>
                    <a:pt x="1" y="4109"/>
                  </a:cubicBezTo>
                  <a:cubicBezTo>
                    <a:pt x="1" y="6246"/>
                    <a:pt x="1973" y="8218"/>
                    <a:pt x="4109" y="8218"/>
                  </a:cubicBezTo>
                  <a:lnTo>
                    <a:pt x="27612" y="8218"/>
                  </a:lnTo>
                  <a:cubicBezTo>
                    <a:pt x="29748" y="8218"/>
                    <a:pt x="31721" y="6246"/>
                    <a:pt x="31721" y="4109"/>
                  </a:cubicBezTo>
                  <a:cubicBezTo>
                    <a:pt x="31721" y="1808"/>
                    <a:pt x="2974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7370850" y="1056225"/>
              <a:ext cx="628675" cy="25"/>
            </a:xfrm>
            <a:custGeom>
              <a:rect b="b" l="l" r="r" t="t"/>
              <a:pathLst>
                <a:path extrusionOk="0" fill="none" h="1" w="25147">
                  <a:moveTo>
                    <a:pt x="1" y="0"/>
                  </a:moveTo>
                  <a:lnTo>
                    <a:pt x="25146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miter lim="1643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for experiments</a:t>
            </a:r>
            <a:endParaRPr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MIMIC-III (MIT)</a:t>
            </a:r>
            <a:r>
              <a:rPr lang="en-GB" sz="2000"/>
              <a:t>:  de-identified data from over 50,000 patients who were admitted to Beth Israel Deaconess Medical Center in Boston, Massachusetts from 2001 to 2012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Diabetes 130-US hospitals for years 1999-2008 (UCI)</a:t>
            </a:r>
            <a:endParaRPr b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88" y="742500"/>
            <a:ext cx="7651824" cy="365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to experiment with:</a:t>
            </a:r>
            <a:endParaRPr/>
          </a:p>
        </p:txBody>
      </p:sp>
      <p:sp>
        <p:nvSpPr>
          <p:cNvPr id="325" name="Google Shape;325;p40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K Nearest Neighbor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Logistic Regression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Stochastic Gradient Descent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Naive Bayes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Decision Tree Classifier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Random Forest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Feed Forward Network with ReLU activation, LR (sigmoid) hidden layer, and Adam optimizer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===&gt; The winner is: </a:t>
            </a:r>
            <a:r>
              <a:rPr b="1" lang="en-GB" sz="2000"/>
              <a:t>Logistic Regression</a:t>
            </a:r>
            <a:endParaRPr b="1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1: Prepare data</a:t>
            </a:r>
            <a:endParaRPr/>
          </a:p>
        </p:txBody>
      </p:sp>
      <p:sp>
        <p:nvSpPr>
          <p:cNvPr id="331" name="Google Shape;331;p41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Load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Tackle imbalanced data problem, 3 main ways: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 u="sng"/>
              <a:t>sub-sampling the negatives</a:t>
            </a:r>
            <a:endParaRPr sz="2000" u="sng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Over-sampling the positives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Create synthetic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Prepare train, valid and test sets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Note: imbalanced data is common in data science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2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42"/>
          <p:cNvPicPr preferRelativeResize="0"/>
          <p:nvPr/>
        </p:nvPicPr>
        <p:blipFill rotWithShape="1">
          <a:blip r:embed="rId3">
            <a:alphaModFix/>
          </a:blip>
          <a:srcRect b="0" l="7655" r="14939" t="0"/>
          <a:stretch/>
        </p:blipFill>
        <p:spPr>
          <a:xfrm>
            <a:off x="2073800" y="498050"/>
            <a:ext cx="4862099" cy="41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2: Preprocess unstructured data</a:t>
            </a:r>
            <a:endParaRPr/>
          </a:p>
        </p:txBody>
      </p:sp>
      <p:sp>
        <p:nvSpPr>
          <p:cNvPr id="344" name="Google Shape;344;p43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Convert text data to something meaningful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Choices to be made: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How to pre-process the words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How to count the words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Which words to use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GB" sz="2000"/>
              <a:t>Bag-Of-Words</a:t>
            </a:r>
            <a:r>
              <a:rPr lang="en-GB" sz="2000"/>
              <a:t> approach: very fancy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Use </a:t>
            </a:r>
            <a:r>
              <a:rPr lang="en-GB" sz="2000">
                <a:highlight>
                  <a:srgbClr val="F3F3F3"/>
                </a:highlight>
              </a:rPr>
              <a:t>word_tokenize</a:t>
            </a:r>
            <a:r>
              <a:rPr lang="en-GB" sz="2000"/>
              <a:t> function form </a:t>
            </a:r>
            <a:r>
              <a:rPr lang="en-GB" sz="2000">
                <a:highlight>
                  <a:srgbClr val="FFFFFF"/>
                </a:highlight>
              </a:rPr>
              <a:t>nltk</a:t>
            </a:r>
            <a:r>
              <a:rPr lang="en-GB" sz="2000"/>
              <a:t> pack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Use CountVectorizer from </a:t>
            </a:r>
            <a:r>
              <a:rPr lang="en-GB" sz="2000">
                <a:highlight>
                  <a:srgbClr val="F3F3F3"/>
                </a:highlight>
              </a:rPr>
              <a:t>scikitlearn</a:t>
            </a:r>
            <a:r>
              <a:rPr lang="en-GB" sz="2000"/>
              <a:t>,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highlight>
                  <a:srgbClr val="F3F3F3"/>
                </a:highlight>
              </a:rPr>
              <a:t>TfidfVector</a:t>
            </a:r>
            <a:r>
              <a:rPr lang="en-GB" sz="2000"/>
              <a:t> gives similar result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45" name="Google Shape;345;p43"/>
          <p:cNvPicPr preferRelativeResize="0"/>
          <p:nvPr/>
        </p:nvPicPr>
        <p:blipFill rotWithShape="1">
          <a:blip r:embed="rId3">
            <a:alphaModFix/>
          </a:blip>
          <a:srcRect b="0" l="22316" r="24512" t="0"/>
          <a:stretch/>
        </p:blipFill>
        <p:spPr>
          <a:xfrm>
            <a:off x="6043300" y="1687425"/>
            <a:ext cx="2457600" cy="25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3: Use simple predictive model</a:t>
            </a:r>
            <a:endParaRPr/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Logistic Regression is a good baseline model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Change regularization parameter C to prevent overfitting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4: Assess model - performance metrics</a:t>
            </a:r>
            <a:endParaRPr/>
          </a:p>
        </p:txBody>
      </p:sp>
      <p:sp>
        <p:nvSpPr>
          <p:cNvPr id="357" name="Google Shape;357;p45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150" y="1178425"/>
            <a:ext cx="5665499" cy="33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5: Improve model</a:t>
            </a:r>
            <a:endParaRPr/>
          </a:p>
        </p:txBody>
      </p:sp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Answers the following questions: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should we spend time getting more data?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how to tokenize — should we use stemming?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how to vectorize — should we change the number of words?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how to regularized the logistic regression — should we change C or penalty?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which model to use?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Table of contents</a:t>
            </a:r>
            <a:endParaRPr sz="3600"/>
          </a:p>
        </p:txBody>
      </p:sp>
      <p:sp>
        <p:nvSpPr>
          <p:cNvPr id="190" name="Google Shape;190;p29"/>
          <p:cNvSpPr txBox="1"/>
          <p:nvPr/>
        </p:nvSpPr>
        <p:spPr>
          <a:xfrm>
            <a:off x="713225" y="1112200"/>
            <a:ext cx="771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 flipH="1">
            <a:off x="1126750" y="1795000"/>
            <a:ext cx="686400" cy="572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1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 flipH="1">
            <a:off x="2428850" y="1795000"/>
            <a:ext cx="5790000" cy="572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Problem introduction - my motivation to finds solutions</a:t>
            </a:r>
            <a:endParaRPr b="1"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 flipH="1">
            <a:off x="1166950" y="2801425"/>
            <a:ext cx="646200" cy="48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2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 flipH="1">
            <a:off x="1166950" y="3724750"/>
            <a:ext cx="686400" cy="572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3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 flipH="1">
            <a:off x="2429325" y="2759875"/>
            <a:ext cx="5790000" cy="572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Algorithms and the problem solving process</a:t>
            </a:r>
            <a:endParaRPr b="1"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 flipH="1">
            <a:off x="2429325" y="3724750"/>
            <a:ext cx="5790000" cy="572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Real code showing</a:t>
            </a:r>
            <a:endParaRPr b="1"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Results:</a:t>
            </a:r>
            <a:endParaRPr/>
          </a:p>
        </p:txBody>
      </p:sp>
      <p:sp>
        <p:nvSpPr>
          <p:cNvPr id="370" name="Google Shape;370;p47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47"/>
          <p:cNvPicPr preferRelativeResize="0"/>
          <p:nvPr/>
        </p:nvPicPr>
        <p:blipFill rotWithShape="1">
          <a:blip r:embed="rId3">
            <a:alphaModFix/>
          </a:blip>
          <a:srcRect b="34871" l="29519" r="28815" t="48501"/>
          <a:stretch/>
        </p:blipFill>
        <p:spPr>
          <a:xfrm>
            <a:off x="1355600" y="1947300"/>
            <a:ext cx="6432726" cy="138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470025" y="2797975"/>
            <a:ext cx="55464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/>
              <a:t>Showing the ‘real’ code</a:t>
            </a:r>
            <a:endParaRPr sz="4100"/>
          </a:p>
        </p:txBody>
      </p:sp>
      <p:sp>
        <p:nvSpPr>
          <p:cNvPr id="377" name="Google Shape;377;p48"/>
          <p:cNvSpPr txBox="1"/>
          <p:nvPr>
            <p:ph idx="2" type="title"/>
          </p:nvPr>
        </p:nvSpPr>
        <p:spPr>
          <a:xfrm>
            <a:off x="1125925" y="1472412"/>
            <a:ext cx="38742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378" name="Google Shape;378;p48"/>
          <p:cNvSpPr/>
          <p:nvPr/>
        </p:nvSpPr>
        <p:spPr>
          <a:xfrm>
            <a:off x="6427650" y="336950"/>
            <a:ext cx="3301500" cy="330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48"/>
          <p:cNvGrpSpPr/>
          <p:nvPr/>
        </p:nvGrpSpPr>
        <p:grpSpPr>
          <a:xfrm rot="-5400000">
            <a:off x="5313604" y="1707631"/>
            <a:ext cx="3401006" cy="659633"/>
            <a:chOff x="243000" y="1891600"/>
            <a:chExt cx="1858575" cy="360475"/>
          </a:xfrm>
        </p:grpSpPr>
        <p:sp>
          <p:nvSpPr>
            <p:cNvPr id="380" name="Google Shape;380;p48"/>
            <p:cNvSpPr/>
            <p:nvPr/>
          </p:nvSpPr>
          <p:spPr>
            <a:xfrm>
              <a:off x="243000" y="1891600"/>
              <a:ext cx="1858575" cy="360475"/>
            </a:xfrm>
            <a:custGeom>
              <a:rect b="b" l="l" r="r" t="t"/>
              <a:pathLst>
                <a:path extrusionOk="0" fill="none" h="14419" w="74343">
                  <a:moveTo>
                    <a:pt x="74343" y="1"/>
                  </a:moveTo>
                  <a:lnTo>
                    <a:pt x="74343" y="14418"/>
                  </a:lnTo>
                  <a:lnTo>
                    <a:pt x="0" y="14418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8"/>
            <p:cNvSpPr/>
            <p:nvPr/>
          </p:nvSpPr>
          <p:spPr>
            <a:xfrm>
              <a:off x="2032725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8"/>
            <p:cNvSpPr/>
            <p:nvPr/>
          </p:nvSpPr>
          <p:spPr>
            <a:xfrm>
              <a:off x="20067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8"/>
            <p:cNvSpPr/>
            <p:nvPr/>
          </p:nvSpPr>
          <p:spPr>
            <a:xfrm>
              <a:off x="19807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8"/>
            <p:cNvSpPr/>
            <p:nvPr/>
          </p:nvSpPr>
          <p:spPr>
            <a:xfrm>
              <a:off x="19541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8"/>
            <p:cNvSpPr/>
            <p:nvPr/>
          </p:nvSpPr>
          <p:spPr>
            <a:xfrm>
              <a:off x="19281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8"/>
            <p:cNvSpPr/>
            <p:nvPr/>
          </p:nvSpPr>
          <p:spPr>
            <a:xfrm>
              <a:off x="1902100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8"/>
            <p:cNvSpPr/>
            <p:nvPr/>
          </p:nvSpPr>
          <p:spPr>
            <a:xfrm>
              <a:off x="18760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8"/>
            <p:cNvSpPr/>
            <p:nvPr/>
          </p:nvSpPr>
          <p:spPr>
            <a:xfrm>
              <a:off x="18495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8"/>
            <p:cNvSpPr/>
            <p:nvPr/>
          </p:nvSpPr>
          <p:spPr>
            <a:xfrm>
              <a:off x="18235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8"/>
            <p:cNvSpPr/>
            <p:nvPr/>
          </p:nvSpPr>
          <p:spPr>
            <a:xfrm>
              <a:off x="17975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8"/>
            <p:cNvSpPr/>
            <p:nvPr/>
          </p:nvSpPr>
          <p:spPr>
            <a:xfrm>
              <a:off x="1770925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8"/>
            <p:cNvSpPr/>
            <p:nvPr/>
          </p:nvSpPr>
          <p:spPr>
            <a:xfrm>
              <a:off x="1744925" y="1895400"/>
              <a:ext cx="0" cy="75375"/>
            </a:xfrm>
            <a:custGeom>
              <a:rect b="b" l="l" r="r" t="t"/>
              <a:pathLst>
                <a:path extrusionOk="0" fill="none" h="3015" w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8"/>
            <p:cNvSpPr/>
            <p:nvPr/>
          </p:nvSpPr>
          <p:spPr>
            <a:xfrm>
              <a:off x="17189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8"/>
            <p:cNvSpPr/>
            <p:nvPr/>
          </p:nvSpPr>
          <p:spPr>
            <a:xfrm>
              <a:off x="16928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8"/>
            <p:cNvSpPr/>
            <p:nvPr/>
          </p:nvSpPr>
          <p:spPr>
            <a:xfrm>
              <a:off x="16663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8"/>
            <p:cNvSpPr/>
            <p:nvPr/>
          </p:nvSpPr>
          <p:spPr>
            <a:xfrm>
              <a:off x="1640300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8"/>
            <p:cNvSpPr/>
            <p:nvPr/>
          </p:nvSpPr>
          <p:spPr>
            <a:xfrm>
              <a:off x="16142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8"/>
            <p:cNvSpPr/>
            <p:nvPr/>
          </p:nvSpPr>
          <p:spPr>
            <a:xfrm>
              <a:off x="15882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8"/>
            <p:cNvSpPr/>
            <p:nvPr/>
          </p:nvSpPr>
          <p:spPr>
            <a:xfrm>
              <a:off x="15617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8"/>
            <p:cNvSpPr/>
            <p:nvPr/>
          </p:nvSpPr>
          <p:spPr>
            <a:xfrm>
              <a:off x="15357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8"/>
            <p:cNvSpPr/>
            <p:nvPr/>
          </p:nvSpPr>
          <p:spPr>
            <a:xfrm>
              <a:off x="1509675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8"/>
            <p:cNvSpPr/>
            <p:nvPr/>
          </p:nvSpPr>
          <p:spPr>
            <a:xfrm>
              <a:off x="14836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8"/>
            <p:cNvSpPr/>
            <p:nvPr/>
          </p:nvSpPr>
          <p:spPr>
            <a:xfrm>
              <a:off x="14576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8"/>
            <p:cNvSpPr/>
            <p:nvPr/>
          </p:nvSpPr>
          <p:spPr>
            <a:xfrm>
              <a:off x="14310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8"/>
            <p:cNvSpPr/>
            <p:nvPr/>
          </p:nvSpPr>
          <p:spPr>
            <a:xfrm>
              <a:off x="14050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8"/>
            <p:cNvSpPr/>
            <p:nvPr/>
          </p:nvSpPr>
          <p:spPr>
            <a:xfrm>
              <a:off x="1379050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8"/>
            <p:cNvSpPr/>
            <p:nvPr/>
          </p:nvSpPr>
          <p:spPr>
            <a:xfrm>
              <a:off x="13530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8"/>
            <p:cNvSpPr/>
            <p:nvPr/>
          </p:nvSpPr>
          <p:spPr>
            <a:xfrm>
              <a:off x="13264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8"/>
            <p:cNvSpPr/>
            <p:nvPr/>
          </p:nvSpPr>
          <p:spPr>
            <a:xfrm>
              <a:off x="13004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8"/>
            <p:cNvSpPr/>
            <p:nvPr/>
          </p:nvSpPr>
          <p:spPr>
            <a:xfrm>
              <a:off x="12744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8"/>
            <p:cNvSpPr/>
            <p:nvPr/>
          </p:nvSpPr>
          <p:spPr>
            <a:xfrm>
              <a:off x="1248425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8"/>
            <p:cNvSpPr/>
            <p:nvPr/>
          </p:nvSpPr>
          <p:spPr>
            <a:xfrm>
              <a:off x="12218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8"/>
            <p:cNvSpPr/>
            <p:nvPr/>
          </p:nvSpPr>
          <p:spPr>
            <a:xfrm>
              <a:off x="11958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8"/>
            <p:cNvSpPr/>
            <p:nvPr/>
          </p:nvSpPr>
          <p:spPr>
            <a:xfrm>
              <a:off x="11698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8"/>
            <p:cNvSpPr/>
            <p:nvPr/>
          </p:nvSpPr>
          <p:spPr>
            <a:xfrm>
              <a:off x="11432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8"/>
            <p:cNvSpPr/>
            <p:nvPr/>
          </p:nvSpPr>
          <p:spPr>
            <a:xfrm>
              <a:off x="1117250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8"/>
            <p:cNvSpPr/>
            <p:nvPr/>
          </p:nvSpPr>
          <p:spPr>
            <a:xfrm>
              <a:off x="10912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8"/>
            <p:cNvSpPr/>
            <p:nvPr/>
          </p:nvSpPr>
          <p:spPr>
            <a:xfrm>
              <a:off x="10652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8"/>
            <p:cNvSpPr/>
            <p:nvPr/>
          </p:nvSpPr>
          <p:spPr>
            <a:xfrm>
              <a:off x="10386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8"/>
            <p:cNvSpPr/>
            <p:nvPr/>
          </p:nvSpPr>
          <p:spPr>
            <a:xfrm>
              <a:off x="10126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8"/>
            <p:cNvSpPr/>
            <p:nvPr/>
          </p:nvSpPr>
          <p:spPr>
            <a:xfrm>
              <a:off x="986625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8"/>
            <p:cNvSpPr/>
            <p:nvPr/>
          </p:nvSpPr>
          <p:spPr>
            <a:xfrm>
              <a:off x="9606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8"/>
            <p:cNvSpPr/>
            <p:nvPr/>
          </p:nvSpPr>
          <p:spPr>
            <a:xfrm>
              <a:off x="9340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8"/>
            <p:cNvSpPr/>
            <p:nvPr/>
          </p:nvSpPr>
          <p:spPr>
            <a:xfrm>
              <a:off x="9080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8"/>
            <p:cNvSpPr/>
            <p:nvPr/>
          </p:nvSpPr>
          <p:spPr>
            <a:xfrm>
              <a:off x="8820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8"/>
            <p:cNvSpPr/>
            <p:nvPr/>
          </p:nvSpPr>
          <p:spPr>
            <a:xfrm>
              <a:off x="856000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8"/>
            <p:cNvSpPr/>
            <p:nvPr/>
          </p:nvSpPr>
          <p:spPr>
            <a:xfrm>
              <a:off x="8294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8"/>
            <p:cNvSpPr/>
            <p:nvPr/>
          </p:nvSpPr>
          <p:spPr>
            <a:xfrm>
              <a:off x="8034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8"/>
            <p:cNvSpPr/>
            <p:nvPr/>
          </p:nvSpPr>
          <p:spPr>
            <a:xfrm>
              <a:off x="7774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8"/>
            <p:cNvSpPr/>
            <p:nvPr/>
          </p:nvSpPr>
          <p:spPr>
            <a:xfrm>
              <a:off x="7514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8"/>
            <p:cNvSpPr/>
            <p:nvPr/>
          </p:nvSpPr>
          <p:spPr>
            <a:xfrm>
              <a:off x="724850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8"/>
            <p:cNvSpPr/>
            <p:nvPr/>
          </p:nvSpPr>
          <p:spPr>
            <a:xfrm>
              <a:off x="6988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8"/>
            <p:cNvSpPr/>
            <p:nvPr/>
          </p:nvSpPr>
          <p:spPr>
            <a:xfrm>
              <a:off x="6728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8"/>
            <p:cNvSpPr/>
            <p:nvPr/>
          </p:nvSpPr>
          <p:spPr>
            <a:xfrm>
              <a:off x="6468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8"/>
            <p:cNvSpPr/>
            <p:nvPr/>
          </p:nvSpPr>
          <p:spPr>
            <a:xfrm>
              <a:off x="6202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8"/>
            <p:cNvSpPr/>
            <p:nvPr/>
          </p:nvSpPr>
          <p:spPr>
            <a:xfrm>
              <a:off x="594225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8"/>
            <p:cNvSpPr/>
            <p:nvPr/>
          </p:nvSpPr>
          <p:spPr>
            <a:xfrm>
              <a:off x="5682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8"/>
            <p:cNvSpPr/>
            <p:nvPr/>
          </p:nvSpPr>
          <p:spPr>
            <a:xfrm>
              <a:off x="5421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8"/>
            <p:cNvSpPr/>
            <p:nvPr/>
          </p:nvSpPr>
          <p:spPr>
            <a:xfrm>
              <a:off x="5156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8"/>
            <p:cNvSpPr/>
            <p:nvPr/>
          </p:nvSpPr>
          <p:spPr>
            <a:xfrm>
              <a:off x="4896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8"/>
            <p:cNvSpPr/>
            <p:nvPr/>
          </p:nvSpPr>
          <p:spPr>
            <a:xfrm>
              <a:off x="463600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8"/>
            <p:cNvSpPr/>
            <p:nvPr/>
          </p:nvSpPr>
          <p:spPr>
            <a:xfrm>
              <a:off x="4375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8"/>
            <p:cNvSpPr/>
            <p:nvPr/>
          </p:nvSpPr>
          <p:spPr>
            <a:xfrm>
              <a:off x="4110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8"/>
            <p:cNvSpPr/>
            <p:nvPr/>
          </p:nvSpPr>
          <p:spPr>
            <a:xfrm>
              <a:off x="3850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8"/>
            <p:cNvSpPr/>
            <p:nvPr/>
          </p:nvSpPr>
          <p:spPr>
            <a:xfrm>
              <a:off x="3589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48"/>
          <p:cNvSpPr/>
          <p:nvPr/>
        </p:nvSpPr>
        <p:spPr>
          <a:xfrm>
            <a:off x="187025" y="1930750"/>
            <a:ext cx="718800" cy="7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8"/>
          <p:cNvSpPr/>
          <p:nvPr/>
        </p:nvSpPr>
        <p:spPr>
          <a:xfrm>
            <a:off x="4997925" y="256025"/>
            <a:ext cx="718800" cy="7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8"/>
          <p:cNvSpPr/>
          <p:nvPr/>
        </p:nvSpPr>
        <p:spPr>
          <a:xfrm>
            <a:off x="1911125" y="336950"/>
            <a:ext cx="328500" cy="32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8">
            <a:hlinkClick/>
          </p:cNvPr>
          <p:cNvSpPr/>
          <p:nvPr/>
        </p:nvSpPr>
        <p:spPr>
          <a:xfrm>
            <a:off x="4920951" y="4204825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"/>
          <p:cNvSpPr txBox="1"/>
          <p:nvPr>
            <p:ph type="title"/>
          </p:nvPr>
        </p:nvSpPr>
        <p:spPr>
          <a:xfrm>
            <a:off x="713375" y="2482450"/>
            <a:ext cx="53277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Further reading and references</a:t>
            </a:r>
            <a:endParaRPr sz="4400"/>
          </a:p>
        </p:txBody>
      </p:sp>
      <p:sp>
        <p:nvSpPr>
          <p:cNvPr id="455" name="Google Shape;455;p49"/>
          <p:cNvSpPr txBox="1"/>
          <p:nvPr>
            <p:ph idx="2" type="title"/>
          </p:nvPr>
        </p:nvSpPr>
        <p:spPr>
          <a:xfrm>
            <a:off x="713225" y="620840"/>
            <a:ext cx="46998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456" name="Google Shape;456;p49"/>
          <p:cNvSpPr/>
          <p:nvPr/>
        </p:nvSpPr>
        <p:spPr>
          <a:xfrm>
            <a:off x="6309875" y="0"/>
            <a:ext cx="2834100" cy="34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49"/>
          <p:cNvGrpSpPr/>
          <p:nvPr/>
        </p:nvGrpSpPr>
        <p:grpSpPr>
          <a:xfrm>
            <a:off x="6531607" y="1208674"/>
            <a:ext cx="430841" cy="2916262"/>
            <a:chOff x="3419800" y="255950"/>
            <a:chExt cx="762550" cy="5161525"/>
          </a:xfrm>
        </p:grpSpPr>
        <p:sp>
          <p:nvSpPr>
            <p:cNvPr id="458" name="Google Shape;458;p49"/>
            <p:cNvSpPr/>
            <p:nvPr/>
          </p:nvSpPr>
          <p:spPr>
            <a:xfrm>
              <a:off x="3419800" y="927375"/>
              <a:ext cx="186200" cy="3689925"/>
            </a:xfrm>
            <a:custGeom>
              <a:rect b="b" l="l" r="r" t="t"/>
              <a:pathLst>
                <a:path extrusionOk="0" fill="none" h="147597" w="7448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9"/>
            <p:cNvSpPr/>
            <p:nvPr/>
          </p:nvSpPr>
          <p:spPr>
            <a:xfrm>
              <a:off x="3800075" y="927375"/>
              <a:ext cx="382275" cy="3689925"/>
            </a:xfrm>
            <a:custGeom>
              <a:rect b="b" l="l" r="r" t="t"/>
              <a:pathLst>
                <a:path extrusionOk="0" fill="none" h="147597" w="15291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9"/>
            <p:cNvSpPr/>
            <p:nvPr/>
          </p:nvSpPr>
          <p:spPr>
            <a:xfrm>
              <a:off x="3419800" y="685725"/>
              <a:ext cx="762550" cy="241675"/>
            </a:xfrm>
            <a:custGeom>
              <a:rect b="b" l="l" r="r" t="t"/>
              <a:pathLst>
                <a:path extrusionOk="0" fill="none" h="9667" w="30502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9"/>
            <p:cNvSpPr/>
            <p:nvPr/>
          </p:nvSpPr>
          <p:spPr>
            <a:xfrm>
              <a:off x="3419800" y="927375"/>
              <a:ext cx="25" cy="2000"/>
            </a:xfrm>
            <a:custGeom>
              <a:rect b="b" l="l" r="r" t="t"/>
              <a:pathLst>
                <a:path extrusionOk="0" fill="none" h="80" w="1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9"/>
            <p:cNvSpPr/>
            <p:nvPr/>
          </p:nvSpPr>
          <p:spPr>
            <a:xfrm>
              <a:off x="3419800" y="927375"/>
              <a:ext cx="762550" cy="2000"/>
            </a:xfrm>
            <a:custGeom>
              <a:rect b="b" l="l" r="r" t="t"/>
              <a:pathLst>
                <a:path extrusionOk="0" fill="none" h="80" w="30502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9"/>
            <p:cNvSpPr/>
            <p:nvPr/>
          </p:nvSpPr>
          <p:spPr>
            <a:xfrm>
              <a:off x="3419800" y="4617275"/>
              <a:ext cx="762550" cy="578375"/>
            </a:xfrm>
            <a:custGeom>
              <a:rect b="b" l="l" r="r" t="t"/>
              <a:pathLst>
                <a:path extrusionOk="0" fill="none" h="23135" w="30502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9"/>
            <p:cNvSpPr/>
            <p:nvPr/>
          </p:nvSpPr>
          <p:spPr>
            <a:xfrm>
              <a:off x="3419800" y="255950"/>
              <a:ext cx="762550" cy="431800"/>
            </a:xfrm>
            <a:custGeom>
              <a:rect b="b" l="l" r="r" t="t"/>
              <a:pathLst>
                <a:path extrusionOk="0" fill="none" h="17272" w="30502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9"/>
            <p:cNvSpPr/>
            <p:nvPr/>
          </p:nvSpPr>
          <p:spPr>
            <a:xfrm>
              <a:off x="3605975" y="4617275"/>
              <a:ext cx="194125" cy="25"/>
            </a:xfrm>
            <a:custGeom>
              <a:rect b="b" l="l" r="r" t="t"/>
              <a:pathLst>
                <a:path extrusionOk="0" fill="none" h="1" w="7765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9"/>
            <p:cNvSpPr/>
            <p:nvPr/>
          </p:nvSpPr>
          <p:spPr>
            <a:xfrm>
              <a:off x="3605975" y="929350"/>
              <a:ext cx="390200" cy="3687950"/>
            </a:xfrm>
            <a:custGeom>
              <a:rect b="b" l="l" r="r" t="t"/>
              <a:pathLst>
                <a:path extrusionOk="0" fill="none" h="147518" w="15608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9"/>
            <p:cNvSpPr/>
            <p:nvPr/>
          </p:nvSpPr>
          <p:spPr>
            <a:xfrm>
              <a:off x="3605975" y="927375"/>
              <a:ext cx="390200" cy="2000"/>
            </a:xfrm>
            <a:custGeom>
              <a:rect b="b" l="l" r="r" t="t"/>
              <a:pathLst>
                <a:path extrusionOk="0" fill="none" h="80" w="15608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9"/>
            <p:cNvSpPr/>
            <p:nvPr/>
          </p:nvSpPr>
          <p:spPr>
            <a:xfrm>
              <a:off x="3689150" y="5195625"/>
              <a:ext cx="211950" cy="221850"/>
            </a:xfrm>
            <a:custGeom>
              <a:rect b="b" l="l" r="r" t="t"/>
              <a:pathLst>
                <a:path extrusionOk="0" h="8874" w="8478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49"/>
          <p:cNvSpPr/>
          <p:nvPr/>
        </p:nvSpPr>
        <p:spPr>
          <a:xfrm>
            <a:off x="127575" y="2482450"/>
            <a:ext cx="368700" cy="36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9"/>
          <p:cNvSpPr/>
          <p:nvPr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9"/>
          <p:cNvSpPr/>
          <p:nvPr/>
        </p:nvSpPr>
        <p:spPr>
          <a:xfrm>
            <a:off x="8349775" y="3795688"/>
            <a:ext cx="433500" cy="43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9">
            <a:hlinkClick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Readings</a:t>
            </a:r>
            <a:endParaRPr/>
          </a:p>
        </p:txBody>
      </p:sp>
      <p:sp>
        <p:nvSpPr>
          <p:cNvPr id="478" name="Google Shape;478;p50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hlinkClick r:id="rId3"/>
              </a:rPr>
              <a:t>https://www.medrxiv.org/content/10.1101/2021.08.10.21261858v1.full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How to solve 90 of NLP problems: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hlinkClick r:id="rId4"/>
              </a:rPr>
              <a:t>https://blog.insightdatascience.com/how-to-solve-90-of-nlp-problems-a-step-by-step-guide-fda605278e4e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hlinkClick r:id="rId5"/>
              </a:rPr>
              <a:t>https://en.wikipedia.org/wiki/Tf%E2%80%93idf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hlinkClick r:id="rId6"/>
              </a:rPr>
              <a:t>https://arxiv.org/pdf/1808.04928.pdf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hlinkClick r:id="rId7"/>
              </a:rPr>
              <a:t>https://www.nature.com/articles/s41598-019-39071-y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hlinkClick r:id="rId8"/>
              </a:rPr>
              <a:t>https://arxiv.org/pdf/1904.05342.pdf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hlinkClick r:id="rId9"/>
              </a:rPr>
              <a:t>https://github.com/thuytrangnugget/Deep-EHR-learning-and-prediction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1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5" name="Google Shape;4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488" y="621925"/>
            <a:ext cx="5611024" cy="38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>
            <a:hlinkClick/>
          </p:cNvPr>
          <p:cNvSpPr/>
          <p:nvPr/>
        </p:nvSpPr>
        <p:spPr>
          <a:xfrm>
            <a:off x="713113" y="1634850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>
            <a:hlinkClick/>
          </p:cNvPr>
          <p:cNvSpPr/>
          <p:nvPr/>
        </p:nvSpPr>
        <p:spPr>
          <a:xfrm>
            <a:off x="5929038" y="3477225"/>
            <a:ext cx="817200" cy="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>
            <a:hlinkClick/>
          </p:cNvPr>
          <p:cNvSpPr/>
          <p:nvPr/>
        </p:nvSpPr>
        <p:spPr>
          <a:xfrm>
            <a:off x="3321112" y="3477213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>
            <a:hlinkClick/>
          </p:cNvPr>
          <p:cNvSpPr/>
          <p:nvPr/>
        </p:nvSpPr>
        <p:spPr>
          <a:xfrm>
            <a:off x="713075" y="3477350"/>
            <a:ext cx="817200" cy="81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>
            <a:hlinkClick/>
          </p:cNvPr>
          <p:cNvSpPr/>
          <p:nvPr/>
        </p:nvSpPr>
        <p:spPr>
          <a:xfrm>
            <a:off x="5929075" y="1634850"/>
            <a:ext cx="817200" cy="81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>
            <a:hlinkClick/>
          </p:cNvPr>
          <p:cNvSpPr/>
          <p:nvPr/>
        </p:nvSpPr>
        <p:spPr>
          <a:xfrm>
            <a:off x="3321138" y="1634850"/>
            <a:ext cx="817200" cy="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Glossary of terms </a:t>
            </a:r>
            <a:endParaRPr/>
          </a:p>
        </p:txBody>
      </p:sp>
      <p:sp>
        <p:nvSpPr>
          <p:cNvPr id="208" name="Google Shape;208;p30">
            <a:hlinkClick/>
          </p:cNvPr>
          <p:cNvSpPr txBox="1"/>
          <p:nvPr>
            <p:ph idx="2" type="title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209" name="Google Shape;209;p30">
            <a:hlinkClick/>
          </p:cNvPr>
          <p:cNvSpPr txBox="1"/>
          <p:nvPr>
            <p:ph idx="3" type="title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EHR</a:t>
            </a:r>
            <a:endParaRPr/>
          </a:p>
        </p:txBody>
      </p:sp>
      <p:sp>
        <p:nvSpPr>
          <p:cNvPr id="210" name="Google Shape;210;p30">
            <a:hlinkClick/>
          </p:cNvPr>
          <p:cNvSpPr txBox="1"/>
          <p:nvPr>
            <p:ph idx="1" type="subTitle"/>
          </p:nvPr>
        </p:nvSpPr>
        <p:spPr>
          <a:xfrm>
            <a:off x="1636576" y="2062667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Electrical health records</a:t>
            </a:r>
            <a:endParaRPr/>
          </a:p>
        </p:txBody>
      </p:sp>
      <p:sp>
        <p:nvSpPr>
          <p:cNvPr id="211" name="Google Shape;211;p30">
            <a:hlinkClick/>
          </p:cNvPr>
          <p:cNvSpPr txBox="1"/>
          <p:nvPr>
            <p:ph idx="4" type="title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212" name="Google Shape;212;p30">
            <a:hlinkClick/>
          </p:cNvPr>
          <p:cNvSpPr txBox="1"/>
          <p:nvPr>
            <p:ph idx="5" type="title"/>
          </p:nvPr>
        </p:nvSpPr>
        <p:spPr>
          <a:xfrm>
            <a:off x="1583485" y="3427102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Metrics</a:t>
            </a:r>
            <a:endParaRPr/>
          </a:p>
        </p:txBody>
      </p:sp>
      <p:sp>
        <p:nvSpPr>
          <p:cNvPr id="213" name="Google Shape;213;p30">
            <a:hlinkClick/>
          </p:cNvPr>
          <p:cNvSpPr txBox="1"/>
          <p:nvPr>
            <p:ph idx="6" type="subTitle"/>
          </p:nvPr>
        </p:nvSpPr>
        <p:spPr>
          <a:xfrm>
            <a:off x="1583476" y="3767425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to rate </a:t>
            </a:r>
            <a:r>
              <a:rPr lang="en-GB"/>
              <a:t>performance of a ML model</a:t>
            </a:r>
            <a:endParaRPr/>
          </a:p>
        </p:txBody>
      </p:sp>
      <p:sp>
        <p:nvSpPr>
          <p:cNvPr id="214" name="Google Shape;214;p30">
            <a:hlinkClick/>
          </p:cNvPr>
          <p:cNvSpPr txBox="1"/>
          <p:nvPr>
            <p:ph idx="7" type="title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215" name="Google Shape;215;p30">
            <a:hlinkClick/>
          </p:cNvPr>
          <p:cNvSpPr txBox="1"/>
          <p:nvPr>
            <p:ph idx="8" type="title"/>
          </p:nvPr>
        </p:nvSpPr>
        <p:spPr>
          <a:xfrm>
            <a:off x="4244527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Hospital readmission</a:t>
            </a:r>
            <a:endParaRPr/>
          </a:p>
        </p:txBody>
      </p:sp>
      <p:sp>
        <p:nvSpPr>
          <p:cNvPr id="216" name="Google Shape;216;p30">
            <a:hlinkClick/>
          </p:cNvPr>
          <p:cNvSpPr txBox="1"/>
          <p:nvPr>
            <p:ph idx="9" type="subTitle"/>
          </p:nvPr>
        </p:nvSpPr>
        <p:spPr>
          <a:xfrm>
            <a:off x="4244526" y="2062667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a patient who had been discharged is admitted again</a:t>
            </a:r>
            <a:endParaRPr/>
          </a:p>
        </p:txBody>
      </p:sp>
      <p:sp>
        <p:nvSpPr>
          <p:cNvPr id="217" name="Google Shape;217;p30">
            <a:hlinkClick/>
          </p:cNvPr>
          <p:cNvSpPr txBox="1"/>
          <p:nvPr>
            <p:ph idx="13" type="title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218" name="Google Shape;218;p30">
            <a:hlinkClick/>
          </p:cNvPr>
          <p:cNvSpPr txBox="1"/>
          <p:nvPr>
            <p:ph idx="14" type="title"/>
          </p:nvPr>
        </p:nvSpPr>
        <p:spPr>
          <a:xfrm>
            <a:off x="4191452" y="375627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vectorization</a:t>
            </a:r>
            <a:endParaRPr/>
          </a:p>
        </p:txBody>
      </p:sp>
      <p:sp>
        <p:nvSpPr>
          <p:cNvPr id="219" name="Google Shape;219;p30">
            <a:hlinkClick/>
          </p:cNvPr>
          <p:cNvSpPr txBox="1"/>
          <p:nvPr>
            <p:ph idx="15" type="subTitle"/>
          </p:nvPr>
        </p:nvSpPr>
        <p:spPr>
          <a:xfrm>
            <a:off x="4191451" y="3998975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Converting words to number </a:t>
            </a:r>
            <a:endParaRPr/>
          </a:p>
        </p:txBody>
      </p:sp>
      <p:sp>
        <p:nvSpPr>
          <p:cNvPr id="220" name="Google Shape;220;p30">
            <a:hlinkClick/>
          </p:cNvPr>
          <p:cNvSpPr txBox="1"/>
          <p:nvPr>
            <p:ph idx="16" type="title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221" name="Google Shape;221;p30">
            <a:hlinkClick/>
          </p:cNvPr>
          <p:cNvSpPr txBox="1"/>
          <p:nvPr>
            <p:ph idx="17" type="title"/>
          </p:nvPr>
        </p:nvSpPr>
        <p:spPr>
          <a:xfrm>
            <a:off x="6852450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ICU</a:t>
            </a:r>
            <a:endParaRPr/>
          </a:p>
        </p:txBody>
      </p:sp>
      <p:sp>
        <p:nvSpPr>
          <p:cNvPr id="222" name="Google Shape;222;p30">
            <a:hlinkClick/>
          </p:cNvPr>
          <p:cNvSpPr txBox="1"/>
          <p:nvPr>
            <p:ph idx="18" type="subTitle"/>
          </p:nvPr>
        </p:nvSpPr>
        <p:spPr>
          <a:xfrm>
            <a:off x="6852450" y="2062675"/>
            <a:ext cx="19572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Stands for Intensive Care Unit</a:t>
            </a:r>
            <a:endParaRPr/>
          </a:p>
        </p:txBody>
      </p:sp>
      <p:sp>
        <p:nvSpPr>
          <p:cNvPr id="223" name="Google Shape;223;p30">
            <a:hlinkClick/>
          </p:cNvPr>
          <p:cNvSpPr txBox="1"/>
          <p:nvPr>
            <p:ph idx="19" type="title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sp>
        <p:nvSpPr>
          <p:cNvPr id="224" name="Google Shape;224;p30">
            <a:hlinkClick/>
          </p:cNvPr>
          <p:cNvSpPr txBox="1"/>
          <p:nvPr>
            <p:ph idx="20" type="title"/>
          </p:nvPr>
        </p:nvSpPr>
        <p:spPr>
          <a:xfrm>
            <a:off x="6799350" y="3477350"/>
            <a:ext cx="21051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Unstructured data</a:t>
            </a:r>
            <a:endParaRPr/>
          </a:p>
        </p:txBody>
      </p:sp>
      <p:sp>
        <p:nvSpPr>
          <p:cNvPr id="225" name="Google Shape;225;p30">
            <a:hlinkClick/>
          </p:cNvPr>
          <p:cNvSpPr txBox="1"/>
          <p:nvPr>
            <p:ph idx="21" type="subTitle"/>
          </p:nvPr>
        </p:nvSpPr>
        <p:spPr>
          <a:xfrm>
            <a:off x="6799356" y="3702550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that is not organized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/>
          <p:nvPr/>
        </p:nvSpPr>
        <p:spPr>
          <a:xfrm>
            <a:off x="-988975" y="-346275"/>
            <a:ext cx="4253100" cy="425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 txBox="1"/>
          <p:nvPr>
            <p:ph type="title"/>
          </p:nvPr>
        </p:nvSpPr>
        <p:spPr>
          <a:xfrm>
            <a:off x="3451375" y="3459900"/>
            <a:ext cx="5352900" cy="8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Problem introduction</a:t>
            </a:r>
            <a:endParaRPr sz="4400"/>
          </a:p>
        </p:txBody>
      </p:sp>
      <p:sp>
        <p:nvSpPr>
          <p:cNvPr id="232" name="Google Shape;232;p31"/>
          <p:cNvSpPr/>
          <p:nvPr/>
        </p:nvSpPr>
        <p:spPr>
          <a:xfrm>
            <a:off x="2593325" y="4450275"/>
            <a:ext cx="433500" cy="43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8804225" y="2637600"/>
            <a:ext cx="433500" cy="43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 rotWithShape="1">
          <a:blip r:embed="rId3">
            <a:alphaModFix/>
          </a:blip>
          <a:srcRect b="-4180" l="1590" r="-1590" t="4180"/>
          <a:stretch/>
        </p:blipFill>
        <p:spPr>
          <a:xfrm>
            <a:off x="3949575" y="555582"/>
            <a:ext cx="4356499" cy="290431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 txBox="1"/>
          <p:nvPr>
            <p:ph idx="2" type="title"/>
          </p:nvPr>
        </p:nvSpPr>
        <p:spPr>
          <a:xfrm>
            <a:off x="3684275" y="2268850"/>
            <a:ext cx="46998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4949450" y="-242475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31"/>
          <p:cNvGrpSpPr/>
          <p:nvPr/>
        </p:nvGrpSpPr>
        <p:grpSpPr>
          <a:xfrm flipH="1">
            <a:off x="1463563" y="1087764"/>
            <a:ext cx="2510290" cy="2510290"/>
            <a:chOff x="6807950" y="3072775"/>
            <a:chExt cx="2165350" cy="2165350"/>
          </a:xfrm>
        </p:grpSpPr>
        <p:sp>
          <p:nvSpPr>
            <p:cNvPr id="239" name="Google Shape;239;p31"/>
            <p:cNvSpPr/>
            <p:nvPr/>
          </p:nvSpPr>
          <p:spPr>
            <a:xfrm>
              <a:off x="6807950" y="3072775"/>
              <a:ext cx="1540825" cy="1536700"/>
            </a:xfrm>
            <a:custGeom>
              <a:rect b="b" l="l" r="r" t="t"/>
              <a:pathLst>
                <a:path extrusionOk="0" fill="none" h="61468" w="61633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1643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6968200" y="3233000"/>
              <a:ext cx="1220325" cy="1220350"/>
            </a:xfrm>
            <a:custGeom>
              <a:rect b="b" l="l" r="r" t="t"/>
              <a:pathLst>
                <a:path extrusionOk="0" fill="none" h="48814" w="48813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1643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8061125" y="4325950"/>
              <a:ext cx="912175" cy="912175"/>
            </a:xfrm>
            <a:custGeom>
              <a:rect b="b" l="l" r="r" t="t"/>
              <a:pathLst>
                <a:path extrusionOk="0" fill="none" h="36487" w="36487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1643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Hospital readmission problem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GB" sz="2000"/>
              <a:t>Signal</a:t>
            </a:r>
            <a:r>
              <a:rPr lang="en-GB" sz="2000"/>
              <a:t> of issues with </a:t>
            </a:r>
            <a:r>
              <a:rPr b="1" lang="en-GB" sz="2000"/>
              <a:t>healthcare quality</a:t>
            </a:r>
            <a:r>
              <a:rPr lang="en-GB" sz="2000"/>
              <a:t>, indicators of persisting issues in a patient’s health (Ponzoni et al., 2017):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Shows that hospitals did not utilize: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Patient education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Discharge assessments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In home after care options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GB" sz="2000"/>
              <a:t>over $17 billion of avoidable costs (2004)</a:t>
            </a:r>
            <a:endParaRPr b="1"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12% to 75% of these readmissions could have been avoided (Benbassat &amp; Taragin, 2000)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Electronic health records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Store health information: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Has the potential to improve hospital care and hospital workflow but are locked away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Here come the </a:t>
            </a:r>
            <a:r>
              <a:rPr b="1" lang="en-GB" sz="2000"/>
              <a:t>data scientists</a:t>
            </a:r>
            <a:r>
              <a:rPr lang="en-GB" sz="2000"/>
              <a:t> to discover the vault!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</a:t>
            </a:r>
            <a:r>
              <a:rPr lang="en-GB"/>
              <a:t> attempt to learn from EHRs data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Relied only on structured data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Did not use deep learning widely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Some prior studies, even though built deep learning models,</a:t>
            </a:r>
            <a:r>
              <a:rPr i="1" lang="en-GB" sz="2000"/>
              <a:t> did not seem to spend enough time for tuning the hyperparameters</a:t>
            </a:r>
            <a:endParaRPr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Data processing method isn’t shown on paper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Contributions of this project</a:t>
            </a:r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 evaluate the</a:t>
            </a:r>
            <a:r>
              <a:rPr b="1" lang="en-GB" sz="2000"/>
              <a:t> usefulness of unstructured data</a:t>
            </a:r>
            <a:r>
              <a:rPr lang="en-GB" sz="2000"/>
              <a:t> in EHRs for predicting ICU readmission rates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evaluate the </a:t>
            </a:r>
            <a:r>
              <a:rPr b="1" lang="en-GB" sz="2000"/>
              <a:t>effectiveness of data processing</a:t>
            </a:r>
            <a:r>
              <a:rPr lang="en-GB" sz="2000"/>
              <a:t> of the prediction models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3282100" y="2571750"/>
            <a:ext cx="53556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Solutions and algorithm</a:t>
            </a:r>
            <a:endParaRPr sz="3700"/>
          </a:p>
        </p:txBody>
      </p:sp>
      <p:sp>
        <p:nvSpPr>
          <p:cNvPr id="271" name="Google Shape;271;p36"/>
          <p:cNvSpPr txBox="1"/>
          <p:nvPr>
            <p:ph idx="2" type="title"/>
          </p:nvPr>
        </p:nvSpPr>
        <p:spPr>
          <a:xfrm>
            <a:off x="4022800" y="1362925"/>
            <a:ext cx="38742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272" name="Google Shape;272;p36"/>
          <p:cNvSpPr/>
          <p:nvPr/>
        </p:nvSpPr>
        <p:spPr>
          <a:xfrm>
            <a:off x="0" y="0"/>
            <a:ext cx="1824000" cy="304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36"/>
          <p:cNvGrpSpPr/>
          <p:nvPr/>
        </p:nvGrpSpPr>
        <p:grpSpPr>
          <a:xfrm>
            <a:off x="429521" y="2472936"/>
            <a:ext cx="2876836" cy="1278245"/>
            <a:chOff x="-469256" y="-169262"/>
            <a:chExt cx="5076470" cy="2255594"/>
          </a:xfrm>
        </p:grpSpPr>
        <p:grpSp>
          <p:nvGrpSpPr>
            <p:cNvPr id="274" name="Google Shape;274;p36"/>
            <p:cNvGrpSpPr/>
            <p:nvPr/>
          </p:nvGrpSpPr>
          <p:grpSpPr>
            <a:xfrm>
              <a:off x="-469256" y="-169262"/>
              <a:ext cx="5076470" cy="2255594"/>
              <a:chOff x="203450" y="498031"/>
              <a:chExt cx="7206800" cy="3202150"/>
            </a:xfrm>
          </p:grpSpPr>
          <p:sp>
            <p:nvSpPr>
              <p:cNvPr id="275" name="Google Shape;275;p36"/>
              <p:cNvSpPr/>
              <p:nvPr/>
            </p:nvSpPr>
            <p:spPr>
              <a:xfrm>
                <a:off x="1054275" y="1922581"/>
                <a:ext cx="6107025" cy="1622875"/>
              </a:xfrm>
              <a:custGeom>
                <a:rect b="b" l="l" r="r" t="t"/>
                <a:pathLst>
                  <a:path extrusionOk="0" h="64915" w="244281">
                    <a:moveTo>
                      <a:pt x="212517" y="1513"/>
                    </a:moveTo>
                    <a:cubicBezTo>
                      <a:pt x="229659" y="1513"/>
                      <a:pt x="243524" y="15378"/>
                      <a:pt x="243524" y="32521"/>
                    </a:cubicBezTo>
                    <a:cubicBezTo>
                      <a:pt x="243524" y="49537"/>
                      <a:pt x="229659" y="63402"/>
                      <a:pt x="212517" y="63402"/>
                    </a:cubicBezTo>
                    <a:lnTo>
                      <a:pt x="2647" y="63402"/>
                    </a:lnTo>
                    <a:cubicBezTo>
                      <a:pt x="13235" y="36806"/>
                      <a:pt x="13361" y="15882"/>
                      <a:pt x="3152" y="1513"/>
                    </a:cubicBezTo>
                    <a:close/>
                    <a:moveTo>
                      <a:pt x="0" y="0"/>
                    </a:moveTo>
                    <a:lnTo>
                      <a:pt x="1009" y="1135"/>
                    </a:lnTo>
                    <a:cubicBezTo>
                      <a:pt x="11849" y="15378"/>
                      <a:pt x="11849" y="36428"/>
                      <a:pt x="883" y="63906"/>
                    </a:cubicBezTo>
                    <a:lnTo>
                      <a:pt x="505" y="64915"/>
                    </a:lnTo>
                    <a:lnTo>
                      <a:pt x="212517" y="64915"/>
                    </a:lnTo>
                    <a:cubicBezTo>
                      <a:pt x="230163" y="64537"/>
                      <a:pt x="244281" y="50167"/>
                      <a:pt x="244281" y="32521"/>
                    </a:cubicBezTo>
                    <a:cubicBezTo>
                      <a:pt x="244281" y="14748"/>
                      <a:pt x="230163" y="378"/>
                      <a:pt x="2125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6"/>
              <p:cNvSpPr/>
              <p:nvPr/>
            </p:nvSpPr>
            <p:spPr>
              <a:xfrm>
                <a:off x="1637250" y="2763931"/>
                <a:ext cx="3957900" cy="25250"/>
              </a:xfrm>
              <a:custGeom>
                <a:rect b="b" l="l" r="r" t="t"/>
                <a:pathLst>
                  <a:path extrusionOk="0" h="1010" w="158316">
                    <a:moveTo>
                      <a:pt x="79158" y="1"/>
                    </a:moveTo>
                    <a:lnTo>
                      <a:pt x="39579" y="127"/>
                    </a:lnTo>
                    <a:lnTo>
                      <a:pt x="19790" y="253"/>
                    </a:lnTo>
                    <a:lnTo>
                      <a:pt x="0" y="505"/>
                    </a:lnTo>
                    <a:lnTo>
                      <a:pt x="19790" y="757"/>
                    </a:lnTo>
                    <a:lnTo>
                      <a:pt x="39579" y="883"/>
                    </a:lnTo>
                    <a:lnTo>
                      <a:pt x="79158" y="1009"/>
                    </a:lnTo>
                    <a:lnTo>
                      <a:pt x="118737" y="883"/>
                    </a:lnTo>
                    <a:lnTo>
                      <a:pt x="138527" y="757"/>
                    </a:lnTo>
                    <a:lnTo>
                      <a:pt x="158316" y="505"/>
                    </a:lnTo>
                    <a:lnTo>
                      <a:pt x="138527" y="253"/>
                    </a:lnTo>
                    <a:lnTo>
                      <a:pt x="118737" y="127"/>
                    </a:lnTo>
                    <a:lnTo>
                      <a:pt x="7915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6"/>
              <p:cNvSpPr/>
              <p:nvPr/>
            </p:nvSpPr>
            <p:spPr>
              <a:xfrm>
                <a:off x="3584675" y="2559106"/>
                <a:ext cx="2747875" cy="28400"/>
              </a:xfrm>
              <a:custGeom>
                <a:rect b="b" l="l" r="r" t="t"/>
                <a:pathLst>
                  <a:path extrusionOk="0" h="1136" w="109915">
                    <a:moveTo>
                      <a:pt x="54957" y="1"/>
                    </a:moveTo>
                    <a:lnTo>
                      <a:pt x="27479" y="253"/>
                    </a:lnTo>
                    <a:lnTo>
                      <a:pt x="13740" y="379"/>
                    </a:lnTo>
                    <a:lnTo>
                      <a:pt x="1" y="631"/>
                    </a:lnTo>
                    <a:lnTo>
                      <a:pt x="13740" y="883"/>
                    </a:lnTo>
                    <a:lnTo>
                      <a:pt x="27479" y="1009"/>
                    </a:lnTo>
                    <a:lnTo>
                      <a:pt x="54957" y="1135"/>
                    </a:lnTo>
                    <a:lnTo>
                      <a:pt x="82436" y="1009"/>
                    </a:lnTo>
                    <a:lnTo>
                      <a:pt x="96175" y="883"/>
                    </a:lnTo>
                    <a:lnTo>
                      <a:pt x="109914" y="631"/>
                    </a:lnTo>
                    <a:lnTo>
                      <a:pt x="96175" y="379"/>
                    </a:lnTo>
                    <a:lnTo>
                      <a:pt x="82436" y="127"/>
                    </a:lnTo>
                    <a:lnTo>
                      <a:pt x="54957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6"/>
              <p:cNvSpPr/>
              <p:nvPr/>
            </p:nvSpPr>
            <p:spPr>
              <a:xfrm>
                <a:off x="3452325" y="2984531"/>
                <a:ext cx="3116550" cy="28375"/>
              </a:xfrm>
              <a:custGeom>
                <a:rect b="b" l="l" r="r" t="t"/>
                <a:pathLst>
                  <a:path extrusionOk="0" h="1135" w="124662">
                    <a:moveTo>
                      <a:pt x="62394" y="0"/>
                    </a:moveTo>
                    <a:lnTo>
                      <a:pt x="31260" y="126"/>
                    </a:lnTo>
                    <a:lnTo>
                      <a:pt x="15631" y="252"/>
                    </a:lnTo>
                    <a:lnTo>
                      <a:pt x="1" y="630"/>
                    </a:lnTo>
                    <a:lnTo>
                      <a:pt x="15631" y="883"/>
                    </a:lnTo>
                    <a:lnTo>
                      <a:pt x="31260" y="1009"/>
                    </a:lnTo>
                    <a:lnTo>
                      <a:pt x="62394" y="1135"/>
                    </a:lnTo>
                    <a:lnTo>
                      <a:pt x="93528" y="1009"/>
                    </a:lnTo>
                    <a:lnTo>
                      <a:pt x="109158" y="883"/>
                    </a:lnTo>
                    <a:lnTo>
                      <a:pt x="124662" y="630"/>
                    </a:lnTo>
                    <a:lnTo>
                      <a:pt x="109158" y="252"/>
                    </a:lnTo>
                    <a:lnTo>
                      <a:pt x="93528" y="126"/>
                    </a:lnTo>
                    <a:lnTo>
                      <a:pt x="6239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6"/>
              <p:cNvSpPr/>
              <p:nvPr/>
            </p:nvSpPr>
            <p:spPr>
              <a:xfrm>
                <a:off x="1826325" y="2448831"/>
                <a:ext cx="2795125" cy="28375"/>
              </a:xfrm>
              <a:custGeom>
                <a:rect b="b" l="l" r="r" t="t"/>
                <a:pathLst>
                  <a:path extrusionOk="0" h="1135" w="111805">
                    <a:moveTo>
                      <a:pt x="55839" y="0"/>
                    </a:moveTo>
                    <a:lnTo>
                      <a:pt x="27857" y="126"/>
                    </a:lnTo>
                    <a:lnTo>
                      <a:pt x="13991" y="252"/>
                    </a:lnTo>
                    <a:lnTo>
                      <a:pt x="0" y="630"/>
                    </a:lnTo>
                    <a:lnTo>
                      <a:pt x="13991" y="883"/>
                    </a:lnTo>
                    <a:lnTo>
                      <a:pt x="27857" y="1009"/>
                    </a:lnTo>
                    <a:lnTo>
                      <a:pt x="55839" y="1135"/>
                    </a:lnTo>
                    <a:lnTo>
                      <a:pt x="83822" y="1009"/>
                    </a:lnTo>
                    <a:lnTo>
                      <a:pt x="97813" y="883"/>
                    </a:lnTo>
                    <a:lnTo>
                      <a:pt x="111804" y="630"/>
                    </a:lnTo>
                    <a:lnTo>
                      <a:pt x="97813" y="252"/>
                    </a:lnTo>
                    <a:lnTo>
                      <a:pt x="83822" y="126"/>
                    </a:lnTo>
                    <a:lnTo>
                      <a:pt x="55839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6"/>
              <p:cNvSpPr/>
              <p:nvPr/>
            </p:nvSpPr>
            <p:spPr>
              <a:xfrm>
                <a:off x="742200" y="1786881"/>
                <a:ext cx="6642850" cy="1894275"/>
              </a:xfrm>
              <a:custGeom>
                <a:rect b="b" l="l" r="r" t="t"/>
                <a:pathLst>
                  <a:path extrusionOk="0" h="75771" w="265714">
                    <a:moveTo>
                      <a:pt x="8210" y="0"/>
                    </a:moveTo>
                    <a:cubicBezTo>
                      <a:pt x="40" y="0"/>
                      <a:pt x="1" y="12249"/>
                      <a:pt x="8093" y="12249"/>
                    </a:cubicBezTo>
                    <a:cubicBezTo>
                      <a:pt x="8251" y="12249"/>
                      <a:pt x="8412" y="12244"/>
                      <a:pt x="8576" y="12235"/>
                    </a:cubicBezTo>
                    <a:lnTo>
                      <a:pt x="225000" y="12235"/>
                    </a:lnTo>
                    <a:cubicBezTo>
                      <a:pt x="239243" y="12235"/>
                      <a:pt x="250587" y="23705"/>
                      <a:pt x="250587" y="37949"/>
                    </a:cubicBezTo>
                    <a:cubicBezTo>
                      <a:pt x="250587" y="52066"/>
                      <a:pt x="239243" y="63536"/>
                      <a:pt x="225000" y="63536"/>
                    </a:cubicBezTo>
                    <a:lnTo>
                      <a:pt x="8576" y="63536"/>
                    </a:lnTo>
                    <a:cubicBezTo>
                      <a:pt x="8412" y="63527"/>
                      <a:pt x="8251" y="63522"/>
                      <a:pt x="8093" y="63522"/>
                    </a:cubicBezTo>
                    <a:cubicBezTo>
                      <a:pt x="1" y="63522"/>
                      <a:pt x="40" y="75771"/>
                      <a:pt x="8210" y="75771"/>
                    </a:cubicBezTo>
                    <a:cubicBezTo>
                      <a:pt x="8330" y="75771"/>
                      <a:pt x="8452" y="75768"/>
                      <a:pt x="8576" y="75763"/>
                    </a:cubicBezTo>
                    <a:lnTo>
                      <a:pt x="225000" y="75763"/>
                    </a:lnTo>
                    <a:cubicBezTo>
                      <a:pt x="242898" y="75763"/>
                      <a:pt x="258402" y="63158"/>
                      <a:pt x="262058" y="45637"/>
                    </a:cubicBezTo>
                    <a:cubicBezTo>
                      <a:pt x="265713" y="28117"/>
                      <a:pt x="256512" y="10470"/>
                      <a:pt x="240125" y="3286"/>
                    </a:cubicBezTo>
                    <a:lnTo>
                      <a:pt x="240125" y="3159"/>
                    </a:lnTo>
                    <a:cubicBezTo>
                      <a:pt x="235336" y="1143"/>
                      <a:pt x="230294" y="8"/>
                      <a:pt x="225000" y="8"/>
                    </a:cubicBezTo>
                    <a:lnTo>
                      <a:pt x="8576" y="8"/>
                    </a:lnTo>
                    <a:cubicBezTo>
                      <a:pt x="8452" y="3"/>
                      <a:pt x="8330" y="0"/>
                      <a:pt x="8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6"/>
              <p:cNvSpPr/>
              <p:nvPr/>
            </p:nvSpPr>
            <p:spPr>
              <a:xfrm>
                <a:off x="717950" y="1768181"/>
                <a:ext cx="6692300" cy="1932000"/>
              </a:xfrm>
              <a:custGeom>
                <a:rect b="b" l="l" r="r" t="t"/>
                <a:pathLst>
                  <a:path extrusionOk="0" h="77280" w="267692">
                    <a:moveTo>
                      <a:pt x="225970" y="1513"/>
                    </a:moveTo>
                    <a:cubicBezTo>
                      <a:pt x="231012" y="1513"/>
                      <a:pt x="236053" y="2521"/>
                      <a:pt x="240843" y="4664"/>
                    </a:cubicBezTo>
                    <a:cubicBezTo>
                      <a:pt x="256851" y="11596"/>
                      <a:pt x="265801" y="28991"/>
                      <a:pt x="262271" y="46133"/>
                    </a:cubicBezTo>
                    <a:cubicBezTo>
                      <a:pt x="258742" y="63402"/>
                      <a:pt x="243616" y="75754"/>
                      <a:pt x="225970" y="75754"/>
                    </a:cubicBezTo>
                    <a:lnTo>
                      <a:pt x="9546" y="75754"/>
                    </a:lnTo>
                    <a:cubicBezTo>
                      <a:pt x="2361" y="75754"/>
                      <a:pt x="2361" y="65040"/>
                      <a:pt x="9546" y="65040"/>
                    </a:cubicBezTo>
                    <a:lnTo>
                      <a:pt x="225970" y="64914"/>
                    </a:lnTo>
                    <a:cubicBezTo>
                      <a:pt x="240591" y="64914"/>
                      <a:pt x="252314" y="53192"/>
                      <a:pt x="252314" y="38570"/>
                    </a:cubicBezTo>
                    <a:cubicBezTo>
                      <a:pt x="252314" y="24075"/>
                      <a:pt x="240591" y="12227"/>
                      <a:pt x="225970" y="12227"/>
                    </a:cubicBezTo>
                    <a:lnTo>
                      <a:pt x="9546" y="12227"/>
                    </a:lnTo>
                    <a:cubicBezTo>
                      <a:pt x="2361" y="12227"/>
                      <a:pt x="2361" y="1513"/>
                      <a:pt x="9546" y="1513"/>
                    </a:cubicBezTo>
                    <a:close/>
                    <a:moveTo>
                      <a:pt x="9546" y="0"/>
                    </a:moveTo>
                    <a:cubicBezTo>
                      <a:pt x="7025" y="0"/>
                      <a:pt x="4630" y="1387"/>
                      <a:pt x="3496" y="3529"/>
                    </a:cubicBezTo>
                    <a:cubicBezTo>
                      <a:pt x="2865" y="4664"/>
                      <a:pt x="2613" y="5798"/>
                      <a:pt x="2613" y="6933"/>
                    </a:cubicBezTo>
                    <a:cubicBezTo>
                      <a:pt x="2613" y="10714"/>
                      <a:pt x="5638" y="13739"/>
                      <a:pt x="9546" y="13739"/>
                    </a:cubicBezTo>
                    <a:lnTo>
                      <a:pt x="225970" y="13739"/>
                    </a:lnTo>
                    <a:cubicBezTo>
                      <a:pt x="239457" y="14117"/>
                      <a:pt x="250297" y="25209"/>
                      <a:pt x="250297" y="38697"/>
                    </a:cubicBezTo>
                    <a:cubicBezTo>
                      <a:pt x="250297" y="52184"/>
                      <a:pt x="239457" y="63150"/>
                      <a:pt x="225970" y="63528"/>
                    </a:cubicBezTo>
                    <a:lnTo>
                      <a:pt x="9546" y="63528"/>
                    </a:lnTo>
                    <a:cubicBezTo>
                      <a:pt x="9383" y="63519"/>
                      <a:pt x="9222" y="63515"/>
                      <a:pt x="9065" y="63515"/>
                    </a:cubicBezTo>
                    <a:cubicBezTo>
                      <a:pt x="1" y="63515"/>
                      <a:pt x="1" y="77280"/>
                      <a:pt x="9065" y="77280"/>
                    </a:cubicBezTo>
                    <a:cubicBezTo>
                      <a:pt x="9222" y="77280"/>
                      <a:pt x="9383" y="77275"/>
                      <a:pt x="9546" y="77267"/>
                    </a:cubicBezTo>
                    <a:lnTo>
                      <a:pt x="225970" y="77267"/>
                    </a:lnTo>
                    <a:cubicBezTo>
                      <a:pt x="244373" y="77267"/>
                      <a:pt x="260255" y="64410"/>
                      <a:pt x="263910" y="46511"/>
                    </a:cubicBezTo>
                    <a:cubicBezTo>
                      <a:pt x="267691" y="28613"/>
                      <a:pt x="258238" y="10462"/>
                      <a:pt x="241474" y="3151"/>
                    </a:cubicBezTo>
                    <a:cubicBezTo>
                      <a:pt x="236558" y="1134"/>
                      <a:pt x="231264" y="0"/>
                      <a:pt x="2259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6"/>
              <p:cNvSpPr/>
              <p:nvPr/>
            </p:nvSpPr>
            <p:spPr>
              <a:xfrm>
                <a:off x="203450" y="498031"/>
                <a:ext cx="5823425" cy="1323950"/>
              </a:xfrm>
              <a:custGeom>
                <a:rect b="b" l="l" r="r" t="t"/>
                <a:pathLst>
                  <a:path extrusionOk="0" h="52958" w="232937">
                    <a:moveTo>
                      <a:pt x="205836" y="1522"/>
                    </a:moveTo>
                    <a:cubicBezTo>
                      <a:pt x="219449" y="1900"/>
                      <a:pt x="230163" y="12866"/>
                      <a:pt x="230163" y="26479"/>
                    </a:cubicBezTo>
                    <a:cubicBezTo>
                      <a:pt x="230163" y="39966"/>
                      <a:pt x="219449" y="51058"/>
                      <a:pt x="205836" y="51436"/>
                    </a:cubicBezTo>
                    <a:lnTo>
                      <a:pt x="5421" y="51436"/>
                    </a:lnTo>
                    <a:cubicBezTo>
                      <a:pt x="2017" y="51436"/>
                      <a:pt x="2017" y="46394"/>
                      <a:pt x="5421" y="46394"/>
                    </a:cubicBezTo>
                    <a:lnTo>
                      <a:pt x="205836" y="46394"/>
                    </a:lnTo>
                    <a:cubicBezTo>
                      <a:pt x="206062" y="46402"/>
                      <a:pt x="206288" y="46406"/>
                      <a:pt x="206512" y="46406"/>
                    </a:cubicBezTo>
                    <a:cubicBezTo>
                      <a:pt x="217427" y="46406"/>
                      <a:pt x="226382" y="37471"/>
                      <a:pt x="226382" y="26479"/>
                    </a:cubicBezTo>
                    <a:cubicBezTo>
                      <a:pt x="226382" y="15487"/>
                      <a:pt x="217427" y="6552"/>
                      <a:pt x="206512" y="6552"/>
                    </a:cubicBezTo>
                    <a:cubicBezTo>
                      <a:pt x="206288" y="6552"/>
                      <a:pt x="206062" y="6556"/>
                      <a:pt x="205836" y="6563"/>
                    </a:cubicBezTo>
                    <a:lnTo>
                      <a:pt x="5421" y="6563"/>
                    </a:lnTo>
                    <a:cubicBezTo>
                      <a:pt x="2017" y="6563"/>
                      <a:pt x="2017" y="1522"/>
                      <a:pt x="5421" y="1522"/>
                    </a:cubicBezTo>
                    <a:close/>
                    <a:moveTo>
                      <a:pt x="206521" y="0"/>
                    </a:moveTo>
                    <a:cubicBezTo>
                      <a:pt x="206294" y="0"/>
                      <a:pt x="206065" y="3"/>
                      <a:pt x="205836" y="9"/>
                    </a:cubicBezTo>
                    <a:lnTo>
                      <a:pt x="5421" y="9"/>
                    </a:lnTo>
                    <a:cubicBezTo>
                      <a:pt x="0" y="9"/>
                      <a:pt x="0" y="7950"/>
                      <a:pt x="5421" y="8076"/>
                    </a:cubicBezTo>
                    <a:lnTo>
                      <a:pt x="205836" y="8076"/>
                    </a:lnTo>
                    <a:cubicBezTo>
                      <a:pt x="215794" y="8328"/>
                      <a:pt x="223735" y="16521"/>
                      <a:pt x="223735" y="26479"/>
                    </a:cubicBezTo>
                    <a:cubicBezTo>
                      <a:pt x="223735" y="36437"/>
                      <a:pt x="215794" y="44630"/>
                      <a:pt x="205836" y="44882"/>
                    </a:cubicBezTo>
                    <a:lnTo>
                      <a:pt x="5421" y="44882"/>
                    </a:lnTo>
                    <a:cubicBezTo>
                      <a:pt x="0" y="44882"/>
                      <a:pt x="0" y="52949"/>
                      <a:pt x="5421" y="52949"/>
                    </a:cubicBezTo>
                    <a:lnTo>
                      <a:pt x="205836" y="52949"/>
                    </a:lnTo>
                    <a:cubicBezTo>
                      <a:pt x="206065" y="52955"/>
                      <a:pt x="206294" y="52958"/>
                      <a:pt x="206521" y="52958"/>
                    </a:cubicBezTo>
                    <a:cubicBezTo>
                      <a:pt x="221084" y="52958"/>
                      <a:pt x="232937" y="41123"/>
                      <a:pt x="232937" y="26479"/>
                    </a:cubicBezTo>
                    <a:cubicBezTo>
                      <a:pt x="232937" y="11834"/>
                      <a:pt x="221084" y="0"/>
                      <a:pt x="206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6"/>
              <p:cNvSpPr/>
              <p:nvPr/>
            </p:nvSpPr>
            <p:spPr>
              <a:xfrm>
                <a:off x="1019600" y="1018181"/>
                <a:ext cx="4008350" cy="15800"/>
              </a:xfrm>
              <a:custGeom>
                <a:rect b="b" l="l" r="r" t="t"/>
                <a:pathLst>
                  <a:path extrusionOk="0" h="632" w="160334">
                    <a:moveTo>
                      <a:pt x="80167" y="1"/>
                    </a:moveTo>
                    <a:lnTo>
                      <a:pt x="40084" y="127"/>
                    </a:lnTo>
                    <a:lnTo>
                      <a:pt x="20042" y="127"/>
                    </a:lnTo>
                    <a:lnTo>
                      <a:pt x="1" y="379"/>
                    </a:lnTo>
                    <a:lnTo>
                      <a:pt x="20042" y="505"/>
                    </a:lnTo>
                    <a:lnTo>
                      <a:pt x="40084" y="505"/>
                    </a:lnTo>
                    <a:lnTo>
                      <a:pt x="80167" y="631"/>
                    </a:lnTo>
                    <a:lnTo>
                      <a:pt x="120250" y="505"/>
                    </a:lnTo>
                    <a:lnTo>
                      <a:pt x="140292" y="505"/>
                    </a:lnTo>
                    <a:lnTo>
                      <a:pt x="160333" y="379"/>
                    </a:lnTo>
                    <a:lnTo>
                      <a:pt x="140292" y="127"/>
                    </a:lnTo>
                    <a:lnTo>
                      <a:pt x="120250" y="127"/>
                    </a:lnTo>
                    <a:lnTo>
                      <a:pt x="80167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6"/>
              <p:cNvSpPr/>
              <p:nvPr/>
            </p:nvSpPr>
            <p:spPr>
              <a:xfrm>
                <a:off x="868307" y="1128481"/>
                <a:ext cx="2977900" cy="15775"/>
              </a:xfrm>
              <a:custGeom>
                <a:rect b="b" l="l" r="r" t="t"/>
                <a:pathLst>
                  <a:path extrusionOk="0" h="631" w="119116">
                    <a:moveTo>
                      <a:pt x="29748" y="0"/>
                    </a:moveTo>
                    <a:lnTo>
                      <a:pt x="14874" y="126"/>
                    </a:lnTo>
                    <a:lnTo>
                      <a:pt x="1" y="253"/>
                    </a:lnTo>
                    <a:lnTo>
                      <a:pt x="14874" y="379"/>
                    </a:lnTo>
                    <a:lnTo>
                      <a:pt x="29748" y="505"/>
                    </a:lnTo>
                    <a:lnTo>
                      <a:pt x="59495" y="631"/>
                    </a:lnTo>
                    <a:lnTo>
                      <a:pt x="89368" y="505"/>
                    </a:lnTo>
                    <a:lnTo>
                      <a:pt x="104242" y="379"/>
                    </a:lnTo>
                    <a:lnTo>
                      <a:pt x="119116" y="253"/>
                    </a:lnTo>
                    <a:lnTo>
                      <a:pt x="104242" y="126"/>
                    </a:lnTo>
                    <a:lnTo>
                      <a:pt x="89368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36"/>
              <p:cNvSpPr/>
              <p:nvPr/>
            </p:nvSpPr>
            <p:spPr>
              <a:xfrm>
                <a:off x="1763300" y="1336456"/>
                <a:ext cx="1941150" cy="12625"/>
              </a:xfrm>
              <a:custGeom>
                <a:rect b="b" l="l" r="r" t="t"/>
                <a:pathLst>
                  <a:path extrusionOk="0" h="505" w="77646">
                    <a:moveTo>
                      <a:pt x="19411" y="1"/>
                    </a:moveTo>
                    <a:cubicBezTo>
                      <a:pt x="12983" y="1"/>
                      <a:pt x="6555" y="1"/>
                      <a:pt x="0" y="253"/>
                    </a:cubicBezTo>
                    <a:cubicBezTo>
                      <a:pt x="6555" y="379"/>
                      <a:pt x="12983" y="379"/>
                      <a:pt x="19411" y="505"/>
                    </a:cubicBezTo>
                    <a:lnTo>
                      <a:pt x="58234" y="505"/>
                    </a:lnTo>
                    <a:cubicBezTo>
                      <a:pt x="64663" y="379"/>
                      <a:pt x="71217" y="253"/>
                      <a:pt x="77645" y="253"/>
                    </a:cubicBezTo>
                    <a:cubicBezTo>
                      <a:pt x="71217" y="1"/>
                      <a:pt x="64663" y="1"/>
                      <a:pt x="58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6"/>
              <p:cNvSpPr/>
              <p:nvPr/>
            </p:nvSpPr>
            <p:spPr>
              <a:xfrm>
                <a:off x="672975" y="1462506"/>
                <a:ext cx="2149150" cy="15775"/>
              </a:xfrm>
              <a:custGeom>
                <a:rect b="b" l="l" r="r" t="t"/>
                <a:pathLst>
                  <a:path extrusionOk="0" h="631" w="85966">
                    <a:moveTo>
                      <a:pt x="42983" y="0"/>
                    </a:moveTo>
                    <a:lnTo>
                      <a:pt x="21555" y="126"/>
                    </a:lnTo>
                    <a:lnTo>
                      <a:pt x="10841" y="253"/>
                    </a:lnTo>
                    <a:lnTo>
                      <a:pt x="1" y="379"/>
                    </a:lnTo>
                    <a:lnTo>
                      <a:pt x="10841" y="505"/>
                    </a:lnTo>
                    <a:lnTo>
                      <a:pt x="21555" y="631"/>
                    </a:lnTo>
                    <a:lnTo>
                      <a:pt x="64411" y="631"/>
                    </a:lnTo>
                    <a:lnTo>
                      <a:pt x="75251" y="505"/>
                    </a:lnTo>
                    <a:lnTo>
                      <a:pt x="85965" y="379"/>
                    </a:lnTo>
                    <a:lnTo>
                      <a:pt x="75251" y="253"/>
                    </a:lnTo>
                    <a:lnTo>
                      <a:pt x="64411" y="126"/>
                    </a:lnTo>
                    <a:lnTo>
                      <a:pt x="42983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6"/>
              <p:cNvSpPr/>
              <p:nvPr/>
            </p:nvSpPr>
            <p:spPr>
              <a:xfrm>
                <a:off x="3861975" y="1235631"/>
                <a:ext cx="1726875" cy="15775"/>
              </a:xfrm>
              <a:custGeom>
                <a:rect b="b" l="l" r="r" t="t"/>
                <a:pathLst>
                  <a:path extrusionOk="0" h="631" w="69075">
                    <a:moveTo>
                      <a:pt x="34538" y="0"/>
                    </a:moveTo>
                    <a:lnTo>
                      <a:pt x="17269" y="126"/>
                    </a:lnTo>
                    <a:cubicBezTo>
                      <a:pt x="11471" y="126"/>
                      <a:pt x="5799" y="252"/>
                      <a:pt x="1" y="378"/>
                    </a:cubicBezTo>
                    <a:cubicBezTo>
                      <a:pt x="5799" y="378"/>
                      <a:pt x="11471" y="504"/>
                      <a:pt x="17269" y="630"/>
                    </a:cubicBezTo>
                    <a:lnTo>
                      <a:pt x="51806" y="630"/>
                    </a:lnTo>
                    <a:cubicBezTo>
                      <a:pt x="57605" y="504"/>
                      <a:pt x="63277" y="504"/>
                      <a:pt x="69075" y="378"/>
                    </a:cubicBezTo>
                    <a:cubicBezTo>
                      <a:pt x="63277" y="126"/>
                      <a:pt x="57605" y="126"/>
                      <a:pt x="51806" y="126"/>
                    </a:cubicBezTo>
                    <a:lnTo>
                      <a:pt x="34538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8" name="Google Shape;288;p36"/>
            <p:cNvSpPr/>
            <p:nvPr/>
          </p:nvSpPr>
          <p:spPr>
            <a:xfrm>
              <a:off x="-219725" y="-51373"/>
              <a:ext cx="3728949" cy="696700"/>
            </a:xfrm>
            <a:custGeom>
              <a:rect b="b" l="l" r="r" t="t"/>
              <a:pathLst>
                <a:path extrusionOk="0" h="64915" w="244281">
                  <a:moveTo>
                    <a:pt x="212517" y="1513"/>
                  </a:moveTo>
                  <a:cubicBezTo>
                    <a:pt x="229659" y="1513"/>
                    <a:pt x="243524" y="15378"/>
                    <a:pt x="243524" y="32521"/>
                  </a:cubicBezTo>
                  <a:cubicBezTo>
                    <a:pt x="243524" y="49537"/>
                    <a:pt x="229659" y="63402"/>
                    <a:pt x="212517" y="63402"/>
                  </a:cubicBezTo>
                  <a:lnTo>
                    <a:pt x="2647" y="63402"/>
                  </a:lnTo>
                  <a:cubicBezTo>
                    <a:pt x="13235" y="36806"/>
                    <a:pt x="13361" y="15882"/>
                    <a:pt x="3152" y="1513"/>
                  </a:cubicBezTo>
                  <a:close/>
                  <a:moveTo>
                    <a:pt x="0" y="0"/>
                  </a:moveTo>
                  <a:lnTo>
                    <a:pt x="1009" y="1135"/>
                  </a:lnTo>
                  <a:cubicBezTo>
                    <a:pt x="11849" y="15378"/>
                    <a:pt x="11849" y="36428"/>
                    <a:pt x="883" y="63906"/>
                  </a:cubicBezTo>
                  <a:lnTo>
                    <a:pt x="505" y="64915"/>
                  </a:lnTo>
                  <a:lnTo>
                    <a:pt x="212517" y="64915"/>
                  </a:lnTo>
                  <a:cubicBezTo>
                    <a:pt x="230163" y="64537"/>
                    <a:pt x="244281" y="50167"/>
                    <a:pt x="244281" y="32521"/>
                  </a:cubicBezTo>
                  <a:cubicBezTo>
                    <a:pt x="244281" y="14748"/>
                    <a:pt x="230163" y="378"/>
                    <a:pt x="21251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36"/>
          <p:cNvSpPr/>
          <p:nvPr/>
        </p:nvSpPr>
        <p:spPr>
          <a:xfrm>
            <a:off x="5825525" y="109600"/>
            <a:ext cx="429900" cy="42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3064400" y="539500"/>
            <a:ext cx="537600" cy="53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8430775" y="28304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>
            <a:hlinkClick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iversity Digital Choice Boards by Slidesgo">
  <a:themeElements>
    <a:clrScheme name="Simple Light">
      <a:dk1>
        <a:srgbClr val="0C4F72"/>
      </a:dk1>
      <a:lt1>
        <a:srgbClr val="D62828"/>
      </a:lt1>
      <a:dk2>
        <a:srgbClr val="F77F00"/>
      </a:dk2>
      <a:lt2>
        <a:srgbClr val="FCBF49"/>
      </a:lt2>
      <a:accent1>
        <a:srgbClr val="EAE2B7"/>
      </a:accent1>
      <a:accent2>
        <a:srgbClr val="0C4F72"/>
      </a:accent2>
      <a:accent3>
        <a:srgbClr val="D62828"/>
      </a:accent3>
      <a:accent4>
        <a:srgbClr val="F77F00"/>
      </a:accent4>
      <a:accent5>
        <a:srgbClr val="FCBF49"/>
      </a:accent5>
      <a:accent6>
        <a:srgbClr val="EAE2B7"/>
      </a:accent6>
      <a:hlink>
        <a:srgbClr val="0C4F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