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89" r:id="rId1"/>
  </p:sldMasterIdLst>
  <p:sldIdLst>
    <p:sldId id="256" r:id="rId2"/>
    <p:sldId id="257" r:id="rId3"/>
    <p:sldId id="258" r:id="rId4"/>
    <p:sldId id="272" r:id="rId5"/>
    <p:sldId id="25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ông thủy" initials="ut" lastIdx="2" clrIdx="0">
    <p:extLst>
      <p:ext uri="{19B8F6BF-5375-455C-9EA6-DF929625EA0E}">
        <p15:presenceInfo xmlns:p15="http://schemas.microsoft.com/office/powerpoint/2012/main" userId="a220c5f639a2c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6" autoAdjust="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7:24:39.90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1-01-05T17:24:41.408" idx="2">
    <p:pos x="106" y="10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2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080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11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59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2FE03-1895-4A04-B9B4-D4B11A9A48A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2A14B3-F13F-4CA9-8A38-C05C627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450"/>
            <a:ext cx="10813143" cy="31593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ĐOÁN SỰ SỐNG SÓT CỦA NHỮNG NGƯỜI TRÊN TÀU TITANIC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5371" y="3352800"/>
            <a:ext cx="7445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   Giáo </a:t>
            </a:r>
            <a:r>
              <a:rPr lang="en-US" sz="2800" b="1" dirty="0">
                <a:solidFill>
                  <a:schemeClr val="accent1"/>
                </a:solidFill>
              </a:rPr>
              <a:t>viên hướng dẫn: </a:t>
            </a:r>
            <a:r>
              <a:rPr lang="en-US" sz="2800" b="1" dirty="0" smtClean="0">
                <a:solidFill>
                  <a:schemeClr val="accent1"/>
                </a:solidFill>
              </a:rPr>
              <a:t>  </a:t>
            </a:r>
            <a:r>
              <a:rPr lang="en-US" sz="2800" b="1" dirty="0" smtClean="0">
                <a:solidFill>
                  <a:schemeClr val="accent1"/>
                </a:solidFill>
              </a:rPr>
              <a:t>Quách Đình Hoàng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  </a:t>
            </a:r>
            <a:r>
              <a:rPr lang="en-US" sz="2800" b="1" dirty="0" smtClean="0">
                <a:solidFill>
                  <a:schemeClr val="accent1"/>
                </a:solidFill>
              </a:rPr>
              <a:t> Sinh </a:t>
            </a:r>
            <a:r>
              <a:rPr lang="en-US" sz="2800" b="1" dirty="0">
                <a:solidFill>
                  <a:schemeClr val="accent1"/>
                </a:solidFill>
              </a:rPr>
              <a:t>viên thực hiện:    </a:t>
            </a:r>
            <a:r>
              <a:rPr lang="en-US" sz="2800" b="1" dirty="0" smtClean="0">
                <a:solidFill>
                  <a:schemeClr val="accent1"/>
                </a:solidFill>
              </a:rPr>
              <a:t> Nhóm 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   Uông Thị Thanh Thủy   17133064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   Trần Gia Bảo                </a:t>
            </a:r>
            <a:r>
              <a:rPr lang="en-US" sz="2800" b="1" dirty="0" smtClean="0">
                <a:solidFill>
                  <a:schemeClr val="accent1"/>
                </a:solidFill>
              </a:rPr>
              <a:t> 17133002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   Hoàng Thị Cẩm Tú        </a:t>
            </a:r>
            <a:r>
              <a:rPr lang="en-US" sz="2800" b="1" dirty="0" smtClean="0">
                <a:solidFill>
                  <a:schemeClr val="accent1"/>
                </a:solidFill>
              </a:rPr>
              <a:t>17133071</a:t>
            </a:r>
          </a:p>
          <a:p>
            <a:r>
              <a:rPr lang="en-US" sz="2800" b="1" dirty="0" smtClean="0">
                <a:solidFill>
                  <a:schemeClr val="accent1"/>
                </a:solidFill>
              </a:rPr>
              <a:t>   Lê Kha			     17133030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58107"/>
            <a:ext cx="10515600" cy="100303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quan về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" y="127725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Dữ liệu đầu vào – input bao gồm: 2 tập dữ liệu gần tương tự nhau có thông tin về hành khách</a:t>
            </a:r>
            <a:endParaRPr lang="en-US" i="1" dirty="0"/>
          </a:p>
          <a:p>
            <a:r>
              <a:rPr lang="en-US" i="1" dirty="0"/>
              <a:t>	</a:t>
            </a:r>
            <a:r>
              <a:rPr lang="en-US" i="1" dirty="0" smtClean="0"/>
              <a:t>- Tập dự liệu “train.csv” và tập “test.csv”</a:t>
            </a:r>
          </a:p>
          <a:p>
            <a:r>
              <a:rPr lang="en-US" i="1" dirty="0"/>
              <a:t>	- Tập train  chứa thông tin chi tiết về một nhóm nhỏ các hành khách trên tàu (chính xác là </a:t>
            </a:r>
            <a:r>
              <a:rPr lang="en-US" i="1" dirty="0" smtClean="0"/>
              <a:t>	891</a:t>
            </a:r>
            <a:r>
              <a:rPr lang="en-US" i="1" dirty="0"/>
              <a:t>) và quan trọng là sẽ tiết lộ liệu họ có sống sót hay </a:t>
            </a:r>
            <a:r>
              <a:rPr lang="en-US" i="1" dirty="0" smtClean="0"/>
              <a:t>không</a:t>
            </a:r>
          </a:p>
          <a:p>
            <a:r>
              <a:rPr lang="en-US" i="1" dirty="0"/>
              <a:t>	</a:t>
            </a:r>
            <a:r>
              <a:rPr lang="en-US" i="1" dirty="0" smtClean="0"/>
              <a:t>- Tập test </a:t>
            </a:r>
            <a:r>
              <a:rPr lang="vi-VN" i="1" dirty="0"/>
              <a:t>chứa thông tin tương </a:t>
            </a:r>
            <a:r>
              <a:rPr lang="vi-VN" i="1" dirty="0" smtClean="0"/>
              <a:t>tự</a:t>
            </a:r>
            <a:r>
              <a:rPr lang="en-US" i="1" dirty="0" smtClean="0"/>
              <a:t> nhưng không tiết lộ khả năng sống sót.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i="1" dirty="0"/>
              <a:t>Sử dụng các </a:t>
            </a:r>
            <a:r>
              <a:rPr lang="vi-VN" i="1" dirty="0" smtClean="0"/>
              <a:t>mẫu </a:t>
            </a:r>
            <a:r>
              <a:rPr lang="vi-VN" i="1" dirty="0"/>
              <a:t>tìm thấy trong dữ liệu train.csv, dự đoán xem 418 hành khách khác trên tàu (được tìm thấy trong test.csv) có sống sót hay </a:t>
            </a:r>
            <a:r>
              <a:rPr lang="vi-VN" i="1" dirty="0" smtClean="0"/>
              <a:t>không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Dữ liệu đầu ra – output: </a:t>
            </a:r>
            <a:r>
              <a:rPr lang="vi-VN" i="1" dirty="0"/>
              <a:t>Tệp phải có chính xác 2 cột: PassengerId (được sắp xếp theo thứ tự bất kỳ) </a:t>
            </a:r>
            <a:r>
              <a:rPr lang="en-US" i="1" dirty="0" smtClean="0"/>
              <a:t>Survived </a:t>
            </a:r>
            <a:r>
              <a:rPr lang="vi-VN" i="1" dirty="0" smtClean="0"/>
              <a:t>(chứa </a:t>
            </a:r>
            <a:r>
              <a:rPr lang="vi-VN" i="1" dirty="0"/>
              <a:t>các dự đoán nhị phân của bạn: 1 cho người sống sót, 0 cho người chết)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96" y="3862580"/>
            <a:ext cx="5107378" cy="21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88" y="3862580"/>
            <a:ext cx="4973507" cy="212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3400" y="5947288"/>
            <a:ext cx="27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rain.csv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0014" y="5947288"/>
            <a:ext cx="27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609601"/>
            <a:ext cx="8691256" cy="962526"/>
          </a:xfrm>
        </p:spPr>
        <p:txBody>
          <a:bodyPr>
            <a:normAutofit/>
          </a:bodyPr>
          <a:lstStyle/>
          <a:p>
            <a:r>
              <a:rPr lang="en-US" dirty="0" smtClean="0"/>
              <a:t>II. </a:t>
            </a:r>
            <a:r>
              <a:rPr lang="en-US" dirty="0" smtClean="0"/>
              <a:t>Tiền xử lý dữ liệu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011" y="1572127"/>
            <a:ext cx="959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Kết hợp tập dữ liệu train và set -&gt;full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</a:t>
            </a:r>
            <a:r>
              <a:rPr lang="vi-VN" dirty="0" smtClean="0"/>
              <a:t>ổ </a:t>
            </a:r>
            <a:r>
              <a:rPr lang="vi-VN" dirty="0"/>
              <a:t>sung các giá trị còn thiếu và cũng tìm kiếm các mối tương quan và tính năng có thể ảnh hưởng đến sự sống còn của hành khách.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Biến name có thể chia nhỏ ra thành name (tên) và Title (Chức danh)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Tạo biến family từ </a:t>
            </a:r>
            <a:r>
              <a:rPr lang="vi-VN" dirty="0" smtClean="0"/>
              <a:t>SibSp</a:t>
            </a:r>
            <a:r>
              <a:rPr lang="en-US" dirty="0" smtClean="0"/>
              <a:t> + </a:t>
            </a:r>
            <a:r>
              <a:rPr lang="vi-VN" dirty="0" smtClean="0"/>
              <a:t>Parch</a:t>
            </a:r>
            <a:r>
              <a:rPr lang="en-US" dirty="0" smtClean="0"/>
              <a:t> và có phải độc thân hay không</a:t>
            </a:r>
            <a:r>
              <a:rPr lang="vi-VN" dirty="0"/>
              <a:t>	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02302" y="3013618"/>
            <a:ext cx="61983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Xử lý các giá trị bị thiếu trong fare, Embarked và quan trọng là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Khi có biến Age , có thể tạo ra biến phụ thuộc mới</a:t>
            </a:r>
            <a:r>
              <a:rPr lang="en-US" dirty="0"/>
              <a:t>: Child và </a:t>
            </a:r>
            <a:r>
              <a:rPr lang="en-US" dirty="0" smtClean="0"/>
              <a:t>Mother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Các Child và Mother ở các class khác nhau có khả năng sống sót khác nhau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Tập dữ liệu full có các biến cũ và thêm các biến đã được xữ lý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Lựa chọn và sàng lọc lại các biến cần thiết và không bị thiếu giá trị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092" y="3013618"/>
            <a:ext cx="4976890" cy="31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Các mô hình được áp dụng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01831"/>
              </p:ext>
            </p:extLst>
          </p:nvPr>
        </p:nvGraphicFramePr>
        <p:xfrm>
          <a:off x="677334" y="1779309"/>
          <a:ext cx="97708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162">
                  <a:extLst>
                    <a:ext uri="{9D8B030D-6E8A-4147-A177-3AD203B41FA5}">
                      <a16:colId xmlns:a16="http://schemas.microsoft.com/office/drawing/2014/main" val="683259021"/>
                    </a:ext>
                  </a:extLst>
                </a:gridCol>
                <a:gridCol w="1954162">
                  <a:extLst>
                    <a:ext uri="{9D8B030D-6E8A-4147-A177-3AD203B41FA5}">
                      <a16:colId xmlns:a16="http://schemas.microsoft.com/office/drawing/2014/main" val="4105894027"/>
                    </a:ext>
                  </a:extLst>
                </a:gridCol>
                <a:gridCol w="1954162">
                  <a:extLst>
                    <a:ext uri="{9D8B030D-6E8A-4147-A177-3AD203B41FA5}">
                      <a16:colId xmlns:a16="http://schemas.microsoft.com/office/drawing/2014/main" val="245258758"/>
                    </a:ext>
                  </a:extLst>
                </a:gridCol>
                <a:gridCol w="1954162">
                  <a:extLst>
                    <a:ext uri="{9D8B030D-6E8A-4147-A177-3AD203B41FA5}">
                      <a16:colId xmlns:a16="http://schemas.microsoft.com/office/drawing/2014/main" val="1795923273"/>
                    </a:ext>
                  </a:extLst>
                </a:gridCol>
                <a:gridCol w="1954162">
                  <a:extLst>
                    <a:ext uri="{9D8B030D-6E8A-4147-A177-3AD203B41FA5}">
                      <a16:colId xmlns:a16="http://schemas.microsoft.com/office/drawing/2014/main" val="266004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 Discriminant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0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0.8316498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0.7687991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0.6161616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0.8103255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0.7934905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9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085012" cy="1243263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Tổng kết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469104" cy="3669632"/>
          </a:xfrm>
        </p:spPr>
        <p:txBody>
          <a:bodyPr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vi-VN" sz="1800" i="1" dirty="0"/>
              <a:t>PassengerId (được sắp xếp theo thứ tự </a:t>
            </a:r>
            <a:r>
              <a:rPr lang="en-US" sz="1800" i="1" dirty="0" smtClean="0"/>
              <a:t>ID khách hàng)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i="1" dirty="0" smtClean="0"/>
              <a:t>Survived </a:t>
            </a:r>
            <a:r>
              <a:rPr lang="vi-VN" sz="1800" i="1" dirty="0"/>
              <a:t>(chứa các dự đoán nhị phân của bạn: 1 cho người sống sót, 0 cho người chết</a:t>
            </a:r>
            <a:r>
              <a:rPr lang="vi-VN" sz="1800" i="1" dirty="0" smtClean="0"/>
              <a:t>)</a:t>
            </a:r>
            <a:endParaRPr lang="en-US" sz="1800" i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i="1" dirty="0" smtClean="0"/>
              <a:t>Có 418 dòng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i="1" dirty="0" smtClean="0"/>
              <a:t>Kaggle đánh giá cao nhất chỉ 78,29%</a:t>
            </a:r>
            <a:endParaRPr lang="en-US" sz="1800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u="sng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18" y="457200"/>
            <a:ext cx="1867984" cy="581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70" y="4626644"/>
            <a:ext cx="876643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21" y="1873083"/>
            <a:ext cx="10515600" cy="11749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Cảm ơn Thầy và các bạn đã lắng nghe</a:t>
            </a:r>
            <a:br>
              <a:rPr lang="en-US" dirty="0" smtClean="0"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Q&amp;A</a:t>
            </a:r>
            <a:endParaRPr lang="en-US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325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Segoe Print</vt:lpstr>
      <vt:lpstr>Times New Roman</vt:lpstr>
      <vt:lpstr>Trebuchet MS</vt:lpstr>
      <vt:lpstr>Wingdings 3</vt:lpstr>
      <vt:lpstr>Facet</vt:lpstr>
      <vt:lpstr>ĐỀ TÀI: DỰ ĐOÁN SỰ SỐNG SÓT CỦA NHỮNG NGƯỜI TRÊN TÀU TITANIC </vt:lpstr>
      <vt:lpstr>I. Tổng quan về dữ liệu</vt:lpstr>
      <vt:lpstr>II. Tiền xử lý dữ liệu</vt:lpstr>
      <vt:lpstr>III. Các mô hình được áp dụng</vt:lpstr>
      <vt:lpstr>IV. Tổng kết</vt:lpstr>
      <vt:lpstr>Cảm ơn Thầy và các bạn đã lắng nghe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TÌM HIỂU APACHE HIVE VÀ XÂY DỰNG DATA WAREHOUSE ĐƠN GIẢN</dc:title>
  <dc:creator>uông thủy</dc:creator>
  <cp:lastModifiedBy>uông thủy</cp:lastModifiedBy>
  <cp:revision>27</cp:revision>
  <dcterms:created xsi:type="dcterms:W3CDTF">2021-01-05T10:18:10Z</dcterms:created>
  <dcterms:modified xsi:type="dcterms:W3CDTF">2021-01-25T19:06:03Z</dcterms:modified>
</cp:coreProperties>
</file>