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60" r:id="rId5"/>
    <p:sldId id="275" r:id="rId6"/>
    <p:sldId id="276" r:id="rId7"/>
    <p:sldId id="277" r:id="rId8"/>
    <p:sldId id="262" r:id="rId9"/>
    <p:sldId id="265" r:id="rId10"/>
    <p:sldId id="264" r:id="rId11"/>
    <p:sldId id="278" r:id="rId12"/>
    <p:sldId id="281" r:id="rId13"/>
    <p:sldId id="269" r:id="rId14"/>
    <p:sldId id="270" r:id="rId15"/>
    <p:sldId id="271" r:id="rId16"/>
    <p:sldId id="273" r:id="rId17"/>
    <p:sldId id="274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9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DB42-79A3-4986-88AD-85321A185C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904F-E49B-4FF7-916C-53BDAA36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8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07F8-6EC9-4181-94D1-39F2DEF099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7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郝青硕</a:t>
            </a: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20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周乾</a:t>
            </a: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8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钟昊东</a:t>
            </a: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7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钟昊东</a:t>
            </a: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025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07F8-6EC9-4181-94D1-39F2DEF099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1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李明煜</a:t>
            </a: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189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李明煜</a:t>
            </a: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5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李明煜</a:t>
            </a: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79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3.6</a:t>
            </a: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08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“共享经济”，既是一种“有偿经济”，同时也很好地增强了人与人之间的互动，在我们看来很有借鉴的意义。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现在校内取快递、取外卖等需求很常见，但当事人自己常常不方便。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一方面，求助者更方便，劳动力也更方便，不需要实体管理，又能形成互帮互助的良性生态圈；另一方面，不是无私奉献。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随着时代的发展，我们帮助别人的成本在逐渐增加，因此适当加入“有偿性”也是必要的。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不存在谁欠谁的问题。再也不用担心“叫爸爸”的情况出现。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另外，我们经过初步的调研，暂时未发现与我们的想法相似度很高的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或小程序。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42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0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1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5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007F8-6EC9-4181-94D1-39F2DEF09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80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07F8-6EC9-4181-94D1-39F2DEF099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3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2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3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97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90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060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34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11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433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57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8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45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7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179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2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7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2E58-77A5-46CF-A0E7-961B61120F1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DF7A-2125-403E-ADD9-34551A34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4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7054-B7D1-4F46-A7C0-D62FD7E49B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7320-5D5B-48C3-A520-E32210A821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1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765" cy="6858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4"/>
          <a:stretch/>
        </p:blipFill>
        <p:spPr>
          <a:xfrm>
            <a:off x="8450664" y="0"/>
            <a:ext cx="3741336" cy="68580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074985" y="129397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“懒死算了”懒人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5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3055" y="3190629"/>
            <a:ext cx="5099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材料学院 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钟昊东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朱文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轩</a:t>
            </a:r>
            <a:endParaRPr lang="en-US" altLang="zh-CN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水利系 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郝青硕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周乾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张国旺 单天石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生命学院 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周思言</a:t>
            </a:r>
            <a:endParaRPr lang="en-US" altLang="zh-CN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环境学院 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李明煜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7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需求分析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问卷调查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有</a:t>
            </a:r>
            <a:r>
              <a:rPr lang="zh-CN" altLang="zh-CN" sz="2800" dirty="0"/>
              <a:t>大约</a:t>
            </a:r>
            <a:r>
              <a:rPr lang="en-US" altLang="zh-CN" sz="2800" dirty="0"/>
              <a:t>40%</a:t>
            </a:r>
            <a:r>
              <a:rPr lang="zh-CN" altLang="zh-CN" sz="2800" dirty="0"/>
              <a:t>的同学每周都在麻烦别人代取快递，有大约</a:t>
            </a:r>
            <a:r>
              <a:rPr lang="en-US" altLang="zh-CN" sz="2800" dirty="0"/>
              <a:t>30%</a:t>
            </a:r>
            <a:r>
              <a:rPr lang="zh-CN" altLang="zh-CN" sz="2800" dirty="0"/>
              <a:t>的同学每周在帮别人代取快递，推测</a:t>
            </a:r>
            <a:r>
              <a:rPr lang="en-US" altLang="zh-CN" sz="2800" dirty="0"/>
              <a:t>APP</a:t>
            </a:r>
            <a:r>
              <a:rPr lang="zh-CN" altLang="zh-CN" sz="2800" dirty="0"/>
              <a:t>如果完成将会有一定数量的受众，而且数量应该会越来越多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zh-CN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大多数</a:t>
            </a:r>
            <a:r>
              <a:rPr lang="zh-CN" altLang="zh-CN" sz="2800" dirty="0"/>
              <a:t>同学可以接受支付代取快递同学</a:t>
            </a:r>
            <a:r>
              <a:rPr lang="en-US" altLang="zh-CN" sz="2800" dirty="0"/>
              <a:t>1</a:t>
            </a:r>
            <a:r>
              <a:rPr lang="zh-CN" altLang="zh-CN" sz="2800" dirty="0"/>
              <a:t>元以上的报酬，大多数同学在获得</a:t>
            </a:r>
            <a:r>
              <a:rPr lang="en-US" altLang="zh-CN" sz="2800" dirty="0"/>
              <a:t>5</a:t>
            </a:r>
            <a:r>
              <a:rPr lang="zh-CN" altLang="zh-CN" sz="2800" dirty="0"/>
              <a:t>元以下报酬的时候乐意为别人代取快递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995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需求分析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28320" y="1690688"/>
            <a:ext cx="114503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功能设计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邮箱、地址、姓名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基本功能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甲方：代取快递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填写快递信息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选择住址信息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填写悬赏金额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发布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申请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乙方：需求名单（筛选）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申请管理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提出、接受、撤销、评价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账户管理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基本信息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金币管理</a:t>
            </a:r>
            <a:endParaRPr lang="zh-CN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3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包分解及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任务责任矩阵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68338"/>
              </p:ext>
            </p:extLst>
          </p:nvPr>
        </p:nvGraphicFramePr>
        <p:xfrm>
          <a:off x="284481" y="1203643"/>
          <a:ext cx="11084560" cy="5716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6847">
                  <a:extLst>
                    <a:ext uri="{9D8B030D-6E8A-4147-A177-3AD203B41FA5}">
                      <a16:colId xmlns:a16="http://schemas.microsoft.com/office/drawing/2014/main" val="652696578"/>
                    </a:ext>
                  </a:extLst>
                </a:gridCol>
                <a:gridCol w="1144110">
                  <a:extLst>
                    <a:ext uri="{9D8B030D-6E8A-4147-A177-3AD203B41FA5}">
                      <a16:colId xmlns:a16="http://schemas.microsoft.com/office/drawing/2014/main" val="2774205240"/>
                    </a:ext>
                  </a:extLst>
                </a:gridCol>
                <a:gridCol w="706313">
                  <a:extLst>
                    <a:ext uri="{9D8B030D-6E8A-4147-A177-3AD203B41FA5}">
                      <a16:colId xmlns:a16="http://schemas.microsoft.com/office/drawing/2014/main" val="2088477399"/>
                    </a:ext>
                  </a:extLst>
                </a:gridCol>
                <a:gridCol w="661769">
                  <a:extLst>
                    <a:ext uri="{9D8B030D-6E8A-4147-A177-3AD203B41FA5}">
                      <a16:colId xmlns:a16="http://schemas.microsoft.com/office/drawing/2014/main" val="334816905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29741463"/>
                    </a:ext>
                  </a:extLst>
                </a:gridCol>
                <a:gridCol w="1031484">
                  <a:extLst>
                    <a:ext uri="{9D8B030D-6E8A-4147-A177-3AD203B41FA5}">
                      <a16:colId xmlns:a16="http://schemas.microsoft.com/office/drawing/2014/main" val="1526490453"/>
                    </a:ext>
                  </a:extLst>
                </a:gridCol>
                <a:gridCol w="736356">
                  <a:extLst>
                    <a:ext uri="{9D8B030D-6E8A-4147-A177-3AD203B41FA5}">
                      <a16:colId xmlns:a16="http://schemas.microsoft.com/office/drawing/2014/main" val="128498635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467990704"/>
                    </a:ext>
                  </a:extLst>
                </a:gridCol>
                <a:gridCol w="423462">
                  <a:extLst>
                    <a:ext uri="{9D8B030D-6E8A-4147-A177-3AD203B41FA5}">
                      <a16:colId xmlns:a16="http://schemas.microsoft.com/office/drawing/2014/main" val="3569796497"/>
                    </a:ext>
                  </a:extLst>
                </a:gridCol>
                <a:gridCol w="816058">
                  <a:extLst>
                    <a:ext uri="{9D8B030D-6E8A-4147-A177-3AD203B41FA5}">
                      <a16:colId xmlns:a16="http://schemas.microsoft.com/office/drawing/2014/main" val="320979853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823030848"/>
                    </a:ext>
                  </a:extLst>
                </a:gridCol>
                <a:gridCol w="512998">
                  <a:extLst>
                    <a:ext uri="{9D8B030D-6E8A-4147-A177-3AD203B41FA5}">
                      <a16:colId xmlns:a16="http://schemas.microsoft.com/office/drawing/2014/main" val="1978653837"/>
                    </a:ext>
                  </a:extLst>
                </a:gridCol>
                <a:gridCol w="746842">
                  <a:extLst>
                    <a:ext uri="{9D8B030D-6E8A-4147-A177-3AD203B41FA5}">
                      <a16:colId xmlns:a16="http://schemas.microsoft.com/office/drawing/2014/main" val="287247159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3745020068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3625645617"/>
                    </a:ext>
                  </a:extLst>
                </a:gridCol>
              </a:tblGrid>
              <a:tr h="33956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人员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管理</a:t>
                      </a:r>
                      <a:endParaRPr lang="zh-CN" altLang="en-US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需求分析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软件设计</a:t>
                      </a:r>
                      <a:endParaRPr lang="en-US" altLang="zh-CN" sz="14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（兼编码管理）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程序编码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运行、测试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30195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进度、人员、时间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版本管理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技术管理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需求性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功能设计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数据库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APP</a:t>
                      </a:r>
                      <a:endParaRPr lang="zh-CN" altLang="en-US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UI</a:t>
                      </a:r>
                      <a:endParaRPr lang="zh-CN" altLang="en-US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数据库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APP</a:t>
                      </a:r>
                      <a:endParaRPr lang="zh-CN" altLang="en-US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UI</a:t>
                      </a:r>
                      <a:endParaRPr lang="zh-CN" altLang="en-US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数据库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APP</a:t>
                      </a:r>
                      <a:endParaRPr lang="zh-CN" altLang="en-US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UI</a:t>
                      </a:r>
                      <a:endParaRPr lang="zh-CN" altLang="en-US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633522"/>
                  </a:ext>
                </a:extLst>
              </a:tr>
              <a:tr h="585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钟昊东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855934"/>
                  </a:ext>
                </a:extLst>
              </a:tr>
              <a:tr h="585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单天石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124501"/>
                  </a:ext>
                </a:extLst>
              </a:tr>
              <a:tr h="585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张国旺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668030"/>
                  </a:ext>
                </a:extLst>
              </a:tr>
              <a:tr h="585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周思言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4510"/>
                  </a:ext>
                </a:extLst>
              </a:tr>
              <a:tr h="585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郝青硕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981698"/>
                  </a:ext>
                </a:extLst>
              </a:tr>
              <a:tr h="585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周乾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65599"/>
                  </a:ext>
                </a:extLst>
              </a:tr>
              <a:tr h="585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李明煜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081458"/>
                  </a:ext>
                </a:extLst>
              </a:tr>
              <a:tr h="585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朱文轩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3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0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进度计划（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甘特图）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05495"/>
              </p:ext>
            </p:extLst>
          </p:nvPr>
        </p:nvGraphicFramePr>
        <p:xfrm>
          <a:off x="233682" y="2143761"/>
          <a:ext cx="11165837" cy="3525521"/>
        </p:xfrm>
        <a:graphic>
          <a:graphicData uri="http://schemas.openxmlformats.org/drawingml/2006/table">
            <a:tbl>
              <a:tblPr/>
              <a:tblGrid>
                <a:gridCol w="2334989">
                  <a:extLst>
                    <a:ext uri="{9D8B030D-6E8A-4147-A177-3AD203B41FA5}">
                      <a16:colId xmlns:a16="http://schemas.microsoft.com/office/drawing/2014/main" val="547175768"/>
                    </a:ext>
                  </a:extLst>
                </a:gridCol>
                <a:gridCol w="930167">
                  <a:extLst>
                    <a:ext uri="{9D8B030D-6E8A-4147-A177-3AD203B41FA5}">
                      <a16:colId xmlns:a16="http://schemas.microsoft.com/office/drawing/2014/main" val="1447105722"/>
                    </a:ext>
                  </a:extLst>
                </a:gridCol>
                <a:gridCol w="734947">
                  <a:extLst>
                    <a:ext uri="{9D8B030D-6E8A-4147-A177-3AD203B41FA5}">
                      <a16:colId xmlns:a16="http://schemas.microsoft.com/office/drawing/2014/main" val="3267404572"/>
                    </a:ext>
                  </a:extLst>
                </a:gridCol>
                <a:gridCol w="734947">
                  <a:extLst>
                    <a:ext uri="{9D8B030D-6E8A-4147-A177-3AD203B41FA5}">
                      <a16:colId xmlns:a16="http://schemas.microsoft.com/office/drawing/2014/main" val="1718462707"/>
                    </a:ext>
                  </a:extLst>
                </a:gridCol>
                <a:gridCol w="734947">
                  <a:extLst>
                    <a:ext uri="{9D8B030D-6E8A-4147-A177-3AD203B41FA5}">
                      <a16:colId xmlns:a16="http://schemas.microsoft.com/office/drawing/2014/main" val="2065179724"/>
                    </a:ext>
                  </a:extLst>
                </a:gridCol>
                <a:gridCol w="734947">
                  <a:extLst>
                    <a:ext uri="{9D8B030D-6E8A-4147-A177-3AD203B41FA5}">
                      <a16:colId xmlns:a16="http://schemas.microsoft.com/office/drawing/2014/main" val="138693743"/>
                    </a:ext>
                  </a:extLst>
                </a:gridCol>
                <a:gridCol w="941652">
                  <a:extLst>
                    <a:ext uri="{9D8B030D-6E8A-4147-A177-3AD203B41FA5}">
                      <a16:colId xmlns:a16="http://schemas.microsoft.com/office/drawing/2014/main" val="3468899653"/>
                    </a:ext>
                  </a:extLst>
                </a:gridCol>
                <a:gridCol w="976101">
                  <a:extLst>
                    <a:ext uri="{9D8B030D-6E8A-4147-A177-3AD203B41FA5}">
                      <a16:colId xmlns:a16="http://schemas.microsoft.com/office/drawing/2014/main" val="2146421262"/>
                    </a:ext>
                  </a:extLst>
                </a:gridCol>
                <a:gridCol w="987585">
                  <a:extLst>
                    <a:ext uri="{9D8B030D-6E8A-4147-A177-3AD203B41FA5}">
                      <a16:colId xmlns:a16="http://schemas.microsoft.com/office/drawing/2014/main" val="3024365983"/>
                    </a:ext>
                  </a:extLst>
                </a:gridCol>
                <a:gridCol w="976101">
                  <a:extLst>
                    <a:ext uri="{9D8B030D-6E8A-4147-A177-3AD203B41FA5}">
                      <a16:colId xmlns:a16="http://schemas.microsoft.com/office/drawing/2014/main" val="3778029845"/>
                    </a:ext>
                  </a:extLst>
                </a:gridCol>
                <a:gridCol w="1079454">
                  <a:extLst>
                    <a:ext uri="{9D8B030D-6E8A-4147-A177-3AD203B41FA5}">
                      <a16:colId xmlns:a16="http://schemas.microsoft.com/office/drawing/2014/main" val="1056104024"/>
                    </a:ext>
                  </a:extLst>
                </a:gridCol>
              </a:tblGrid>
              <a:tr h="50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初次迭代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二次迭代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三次迭代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49382"/>
                  </a:ext>
                </a:extLst>
              </a:tr>
              <a:tr h="518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Week 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159145"/>
                  </a:ext>
                </a:extLst>
              </a:tr>
              <a:tr h="50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需求性分析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76953"/>
                  </a:ext>
                </a:extLst>
              </a:tr>
              <a:tr h="50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功能设计（需求）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43122"/>
                  </a:ext>
                </a:extLst>
              </a:tr>
              <a:tr h="50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软件设计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588970"/>
                  </a:ext>
                </a:extLst>
              </a:tr>
              <a:tr h="50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程序编码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932010"/>
                  </a:ext>
                </a:extLst>
              </a:tr>
              <a:tr h="50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运行、测试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4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765" cy="6858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4"/>
          <a:stretch/>
        </p:blipFill>
        <p:spPr>
          <a:xfrm>
            <a:off x="8450664" y="0"/>
            <a:ext cx="3741336" cy="68580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804658" y="124685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风险管理与版本管理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5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5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风险管理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62044"/>
              </p:ext>
            </p:extLst>
          </p:nvPr>
        </p:nvGraphicFramePr>
        <p:xfrm>
          <a:off x="650240" y="1456214"/>
          <a:ext cx="10718799" cy="5188485"/>
        </p:xfrm>
        <a:graphic>
          <a:graphicData uri="http://schemas.openxmlformats.org/drawingml/2006/table">
            <a:tbl>
              <a:tblPr firstRow="1" firstCol="1" bandRow="1"/>
              <a:tblGrid>
                <a:gridCol w="1563990">
                  <a:extLst>
                    <a:ext uri="{9D8B030D-6E8A-4147-A177-3AD203B41FA5}">
                      <a16:colId xmlns:a16="http://schemas.microsoft.com/office/drawing/2014/main" val="4018764596"/>
                    </a:ext>
                  </a:extLst>
                </a:gridCol>
                <a:gridCol w="2513099">
                  <a:extLst>
                    <a:ext uri="{9D8B030D-6E8A-4147-A177-3AD203B41FA5}">
                      <a16:colId xmlns:a16="http://schemas.microsoft.com/office/drawing/2014/main" val="2857934649"/>
                    </a:ext>
                  </a:extLst>
                </a:gridCol>
                <a:gridCol w="1183671">
                  <a:extLst>
                    <a:ext uri="{9D8B030D-6E8A-4147-A177-3AD203B41FA5}">
                      <a16:colId xmlns:a16="http://schemas.microsoft.com/office/drawing/2014/main" val="876505821"/>
                    </a:ext>
                  </a:extLst>
                </a:gridCol>
                <a:gridCol w="1282310">
                  <a:extLst>
                    <a:ext uri="{9D8B030D-6E8A-4147-A177-3AD203B41FA5}">
                      <a16:colId xmlns:a16="http://schemas.microsoft.com/office/drawing/2014/main" val="2066134728"/>
                    </a:ext>
                  </a:extLst>
                </a:gridCol>
                <a:gridCol w="4175729">
                  <a:extLst>
                    <a:ext uri="{9D8B030D-6E8A-4147-A177-3AD203B41FA5}">
                      <a16:colId xmlns:a16="http://schemas.microsoft.com/office/drawing/2014/main" val="3600935042"/>
                    </a:ext>
                  </a:extLst>
                </a:gridCol>
              </a:tblGrid>
              <a:tr h="56899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风险类型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风险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发生概率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影响等级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规避与应对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227789"/>
                  </a:ext>
                </a:extLst>
              </a:tr>
              <a:tr h="85349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需求风险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需求不明确或在项目中后期需求发生变化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在项目设计之初采用头脑风暴等方法将需求尽可能明确并细化，在第一次迭代后可对项目需求进行审视并调整。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32040"/>
                  </a:ext>
                </a:extLst>
              </a:tr>
              <a:tr h="85349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技术风险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对开发软件或平台的掌握不够深入，导致产品质量低劣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60%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制定学习计划，同时在软件设计上适当降低难度，使项目开发可以顺利进行。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437593"/>
                  </a:ext>
                </a:extLst>
              </a:tr>
              <a:tr h="1054456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进度风险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由于时间紧张导致项目无法按期完成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考虑各种潜在因素，留有余地；详细进行任务分解；各组成员与组长充分沟通，当预期即将发生项目延期时，可调配人员追赶进度。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15762"/>
                  </a:ext>
                </a:extLst>
              </a:tr>
              <a:tr h="567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测试时间不足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边开放边测试，持续监控项目进度。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975523"/>
                  </a:ext>
                </a:extLst>
              </a:tr>
              <a:tr h="436960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人员风险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开发技能不熟练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进行培训和自主学习，边学边做。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60930"/>
                  </a:ext>
                </a:extLst>
              </a:tr>
              <a:tr h="853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因意外半途退出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各组成员与组长充分沟通，当预期可能有成员退出时，可调配其他人员接手此项工作。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75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8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版本管理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人员权责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版本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管理员：软件</a:t>
            </a: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版本的日常维护，建立新项目模块库，检查、编译、发布各迭代版本，清理归档项目文档，文档资料定时备份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</a:t>
            </a: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系统架构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师：对</a:t>
            </a: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软件项目进行模块划分，协同版本管理员在版本服务器上进行目录设置，检查软件工程师所上传的代码，按版本计划提交软件项目文件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软件工程师：软件</a:t>
            </a: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功能模块的编码工作，工作前将本地工作目录的代码更新为最新版本，工作后将本地可编译的代码提交，并附版本说明等。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5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版本管理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793548" cy="4903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作业流程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版本</a:t>
            </a:r>
            <a:r>
              <a:rPr lang="zh-CN" altLang="en-US" sz="2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管理员建立新项目模块库</a:t>
            </a: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，系统</a:t>
            </a:r>
            <a:r>
              <a:rPr lang="zh-CN" altLang="en-US" sz="2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架构师对软件项目进行模块划分，在版本服务器上进行目录</a:t>
            </a: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</a:t>
            </a:r>
            <a:endParaRPr lang="zh-CN" altLang="en-US" sz="2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zh-CN" altLang="en-US" sz="2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软件工程师每次工作前，需确认本地程序版本是否为最新，若否，则需从版本服务器上将软件的最新版本下载至本地；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</a:t>
            </a:r>
            <a:r>
              <a:rPr lang="zh-CN" altLang="en-US" sz="2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文件在本地编译通过后，软件工程师将其上传至版本服务器，同时附上相关说明</a:t>
            </a: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文档</a:t>
            </a:r>
            <a:endParaRPr lang="zh-CN" altLang="en-US" sz="2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</a:t>
            </a:r>
            <a:r>
              <a:rPr lang="zh-CN" altLang="en-US" sz="2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架构师检查软件工程师所上传的代码并进行编译；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</a:t>
            </a:r>
            <a:r>
              <a:rPr lang="zh-CN" altLang="en-US" sz="2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版本升级变更时</a:t>
            </a: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，系统</a:t>
            </a:r>
            <a:r>
              <a:rPr lang="zh-CN" altLang="en-US" sz="2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架构师在版本服务器进行更新检查，确定要发布的版本号；版本管理员确认符合提交条件后，将该版本存档；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lang="zh-CN" altLang="en-US" sz="2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用户需求发生变化，系统架构师提交程序需求变更设计说明，并通知版本管理员和相应软件工程</a:t>
            </a:r>
            <a:r>
              <a:rPr lang="zh-CN" altLang="en-US" sz="22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师</a:t>
            </a:r>
            <a:endParaRPr lang="zh-CN" altLang="en-US" sz="2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懒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人的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福利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“金币”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为桥梁的互帮互助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基础内容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领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快递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过程模型：增量模型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0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需求性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快递、取外卖等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需求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互帮互助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的良性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生态圈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共享经济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-&gt;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有偿，互动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未发现类似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APP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或小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程序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5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可行性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平台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开发平台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Eclipse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开发语言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8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可行性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数据流图</a:t>
            </a: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pic>
        <p:nvPicPr>
          <p:cNvPr id="4" name="图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"/>
          <a:stretch/>
        </p:blipFill>
        <p:spPr bwMode="auto">
          <a:xfrm>
            <a:off x="2838892" y="1977656"/>
            <a:ext cx="6018028" cy="4795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62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可行性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泳道图：</a:t>
            </a:r>
            <a:endParaRPr lang="zh-CN" altLang="en-US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71120"/>
            <a:ext cx="4866640" cy="67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前景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拓展内容</a:t>
            </a:r>
            <a:endParaRPr lang="en-US" altLang="zh-CN" b="1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代取外卖</a:t>
            </a:r>
            <a:endParaRPr lang="en-US" altLang="zh-CN" b="1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</a:t>
            </a: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到食堂打饭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代到</a:t>
            </a:r>
            <a:r>
              <a:rPr lang="en-US" altLang="zh-CN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楼买东西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就近借东西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社区服务</a:t>
            </a:r>
            <a:endParaRPr lang="en-US" altLang="zh-CN" b="1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长者关怀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志愿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</a:t>
            </a:r>
            <a:endParaRPr lang="en-US" altLang="zh-CN" b="1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endParaRPr lang="en-US" altLang="zh-CN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0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整体计划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757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初次迭代（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week 6-9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b="1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代领快递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v1.0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领快递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v2.0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次迭代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(week 10-11)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代领快递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v3.0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</a:t>
            </a: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次迭代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(week 12-14)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拓展功能</a:t>
            </a:r>
            <a:r>
              <a:rPr lang="en-US" altLang="zh-CN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v4.0</a:t>
            </a:r>
          </a:p>
        </p:txBody>
      </p:sp>
    </p:spTree>
    <p:extLst>
      <p:ext uri="{BB962C8B-B14F-4D97-AF65-F5344CB8AC3E}">
        <p14:creationId xmlns:p14="http://schemas.microsoft.com/office/powerpoint/2010/main" val="40093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765" cy="6858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4"/>
          <a:stretch/>
        </p:blipFill>
        <p:spPr>
          <a:xfrm>
            <a:off x="8450664" y="0"/>
            <a:ext cx="3741336" cy="68580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023858" y="124685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初次迭代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5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9154" y="3862376"/>
            <a:ext cx="509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代领快递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代领快递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0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1117</Words>
  <Application>Microsoft Office PowerPoint</Application>
  <PresentationFormat>宽屏</PresentationFormat>
  <Paragraphs>271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幼圆</vt:lpstr>
      <vt:lpstr>Arial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东东zhd</dc:creator>
  <cp:lastModifiedBy>东东zhd</cp:lastModifiedBy>
  <cp:revision>40</cp:revision>
  <dcterms:created xsi:type="dcterms:W3CDTF">2018-10-25T02:07:20Z</dcterms:created>
  <dcterms:modified xsi:type="dcterms:W3CDTF">2018-10-26T12:56:33Z</dcterms:modified>
</cp:coreProperties>
</file>