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79" r:id="rId4"/>
    <p:sldId id="265" r:id="rId5"/>
    <p:sldId id="266" r:id="rId6"/>
    <p:sldId id="267"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333" autoAdjust="0"/>
  </p:normalViewPr>
  <p:slideViewPr>
    <p:cSldViewPr snapToGrid="0">
      <p:cViewPr varScale="1">
        <p:scale>
          <a:sx n="52" d="100"/>
          <a:sy n="52" d="100"/>
        </p:scale>
        <p:origin x="11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9DFF5-E44F-48DD-8FAD-EF15CFF7F474}" type="datetimeFigureOut">
              <a:rPr lang="en-US" smtClean="0"/>
              <a:t>5/9/2022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31253-AA71-4F4F-9BF6-D6DC574A3AAF}" type="slidenum">
              <a:rPr lang="en-US" smtClean="0"/>
              <a:t>‹#›</a:t>
            </a:fld>
            <a:endParaRPr lang="en-US"/>
          </a:p>
        </p:txBody>
      </p:sp>
    </p:spTree>
    <p:extLst>
      <p:ext uri="{BB962C8B-B14F-4D97-AF65-F5344CB8AC3E}">
        <p14:creationId xmlns:p14="http://schemas.microsoft.com/office/powerpoint/2010/main" val="1676805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effectLst/>
              </a:rPr>
              <a:t>cross platform: In this term, "platform" means an operating system and the hardware it runs on, such as Windows, macOS, Linux, iOS, and Android.</a:t>
            </a:r>
            <a:endParaRPr lang="en-US" smtClean="0"/>
          </a:p>
          <a:p>
            <a:pPr marL="171450" indent="-171450">
              <a:buFontTx/>
              <a:buChar char="-"/>
            </a:pPr>
            <a:r>
              <a:rPr lang="en-US" smtClean="0"/>
              <a:t>Đa</a:t>
            </a:r>
            <a:r>
              <a:rPr lang="en-US" baseline="0" smtClean="0"/>
              <a:t> nền tảng với các ngôn ngữ lập trình</a:t>
            </a:r>
          </a:p>
          <a:p>
            <a:r>
              <a:rPr lang="en-US" sz="1200" b="0" i="0" kern="1200" smtClean="0">
                <a:solidFill>
                  <a:schemeClr val="tx1"/>
                </a:solidFill>
                <a:effectLst/>
                <a:latin typeface="+mn-lt"/>
                <a:ea typeface="+mn-ea"/>
                <a:cs typeface="+mn-cs"/>
              </a:rPr>
              <a:t>You can create .NET apps for many operating systems, including:</a:t>
            </a:r>
          </a:p>
          <a:p>
            <a:r>
              <a:rPr lang="en-US" sz="1200" b="0" i="0" kern="1200" smtClean="0">
                <a:solidFill>
                  <a:schemeClr val="tx1"/>
                </a:solidFill>
                <a:effectLst/>
                <a:latin typeface="+mn-lt"/>
                <a:ea typeface="+mn-ea"/>
                <a:cs typeface="+mn-cs"/>
              </a:rPr>
              <a:t>Windows</a:t>
            </a:r>
          </a:p>
          <a:p>
            <a:r>
              <a:rPr lang="en-US" sz="1200" b="0" i="0" kern="1200" smtClean="0">
                <a:solidFill>
                  <a:schemeClr val="tx1"/>
                </a:solidFill>
                <a:effectLst/>
                <a:latin typeface="+mn-lt"/>
                <a:ea typeface="+mn-ea"/>
                <a:cs typeface="+mn-cs"/>
              </a:rPr>
              <a:t>macOS</a:t>
            </a:r>
          </a:p>
          <a:p>
            <a:r>
              <a:rPr lang="en-US" sz="1200" b="0" i="0" kern="1200" smtClean="0">
                <a:solidFill>
                  <a:schemeClr val="tx1"/>
                </a:solidFill>
                <a:effectLst/>
                <a:latin typeface="+mn-lt"/>
                <a:ea typeface="+mn-ea"/>
                <a:cs typeface="+mn-cs"/>
              </a:rPr>
              <a:t>Linux</a:t>
            </a:r>
          </a:p>
          <a:p>
            <a:r>
              <a:rPr lang="en-US" sz="1200" b="0" i="0" kern="1200" smtClean="0">
                <a:solidFill>
                  <a:schemeClr val="tx1"/>
                </a:solidFill>
                <a:effectLst/>
                <a:latin typeface="+mn-lt"/>
                <a:ea typeface="+mn-ea"/>
                <a:cs typeface="+mn-cs"/>
              </a:rPr>
              <a:t>Android</a:t>
            </a:r>
          </a:p>
          <a:p>
            <a:r>
              <a:rPr lang="en-US" sz="1200" b="0" i="0" kern="1200" smtClean="0">
                <a:solidFill>
                  <a:schemeClr val="tx1"/>
                </a:solidFill>
                <a:effectLst/>
                <a:latin typeface="+mn-lt"/>
                <a:ea typeface="+mn-ea"/>
                <a:cs typeface="+mn-cs"/>
              </a:rPr>
              <a:t>iOS</a:t>
            </a:r>
          </a:p>
          <a:p>
            <a:r>
              <a:rPr lang="en-US" sz="1200" b="0" i="0" kern="1200" smtClean="0">
                <a:solidFill>
                  <a:schemeClr val="tx1"/>
                </a:solidFill>
                <a:effectLst/>
                <a:latin typeface="+mn-lt"/>
                <a:ea typeface="+mn-ea"/>
                <a:cs typeface="+mn-cs"/>
              </a:rPr>
              <a:t>tvOS</a:t>
            </a:r>
          </a:p>
          <a:p>
            <a:r>
              <a:rPr lang="en-US" sz="1200" b="0" i="0" kern="1200" smtClean="0">
                <a:solidFill>
                  <a:schemeClr val="tx1"/>
                </a:solidFill>
                <a:effectLst/>
                <a:latin typeface="+mn-lt"/>
                <a:ea typeface="+mn-ea"/>
                <a:cs typeface="+mn-cs"/>
              </a:rPr>
              <a:t>watchOS</a:t>
            </a:r>
          </a:p>
          <a:p>
            <a:r>
              <a:rPr lang="en-US" sz="1200" b="0" i="0" kern="1200" smtClean="0">
                <a:solidFill>
                  <a:schemeClr val="tx1"/>
                </a:solidFill>
                <a:effectLst/>
                <a:latin typeface="+mn-lt"/>
                <a:ea typeface="+mn-ea"/>
                <a:cs typeface="+mn-cs"/>
              </a:rPr>
              <a:t>Supported processor architectures include:</a:t>
            </a:r>
          </a:p>
          <a:p>
            <a:r>
              <a:rPr lang="en-US" sz="1200" b="0" i="0" kern="1200" smtClean="0">
                <a:solidFill>
                  <a:schemeClr val="tx1"/>
                </a:solidFill>
                <a:effectLst/>
                <a:latin typeface="+mn-lt"/>
                <a:ea typeface="+mn-ea"/>
                <a:cs typeface="+mn-cs"/>
              </a:rPr>
              <a:t>x64</a:t>
            </a:r>
          </a:p>
          <a:p>
            <a:r>
              <a:rPr lang="en-US" sz="1200" b="0" i="0" kern="1200" smtClean="0">
                <a:solidFill>
                  <a:schemeClr val="tx1"/>
                </a:solidFill>
                <a:effectLst/>
                <a:latin typeface="+mn-lt"/>
                <a:ea typeface="+mn-ea"/>
                <a:cs typeface="+mn-cs"/>
              </a:rPr>
              <a:t>x86</a:t>
            </a:r>
          </a:p>
          <a:p>
            <a:r>
              <a:rPr lang="en-US" sz="1200" b="0" i="0" kern="1200" smtClean="0">
                <a:solidFill>
                  <a:schemeClr val="tx1"/>
                </a:solidFill>
                <a:effectLst/>
                <a:latin typeface="+mn-lt"/>
                <a:ea typeface="+mn-ea"/>
                <a:cs typeface="+mn-cs"/>
              </a:rPr>
              <a:t>ARM32</a:t>
            </a:r>
          </a:p>
          <a:p>
            <a:r>
              <a:rPr lang="en-US" sz="1200" b="0" i="0" kern="1200" smtClean="0">
                <a:solidFill>
                  <a:schemeClr val="tx1"/>
                </a:solidFill>
                <a:effectLst/>
                <a:latin typeface="+mn-lt"/>
                <a:ea typeface="+mn-ea"/>
                <a:cs typeface="+mn-cs"/>
              </a:rPr>
              <a:t>ARM64</a:t>
            </a:r>
          </a:p>
          <a:p>
            <a:r>
              <a:rPr lang="en-US" sz="1200" b="0" i="0" kern="1200" smtClean="0">
                <a:solidFill>
                  <a:schemeClr val="tx1"/>
                </a:solidFill>
                <a:effectLst/>
                <a:latin typeface="+mn-lt"/>
                <a:ea typeface="+mn-ea"/>
                <a:cs typeface="+mn-cs"/>
              </a:rPr>
              <a:t>.NET lets you use platform-specific capabilities, such as operating system APIs. Examples are Windows Forms and WPF on Windows and the native bindings to each mobile platform from Xamarin.</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4096519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p:spPr>
      </p:sp>
      <p:sp>
        <p:nvSpPr>
          <p:cNvPr id="2457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4214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p:spPr>
      </p:sp>
      <p:sp>
        <p:nvSpPr>
          <p:cNvPr id="256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Gian lận, đạo văn và vi phạm bản quyền là những hành vi vi phạm nghiêm trọng theo Chính sách này</a:t>
            </a:r>
            <a:endParaRPr lang="en-US" dirty="0"/>
          </a:p>
        </p:txBody>
      </p:sp>
    </p:spTree>
    <p:extLst>
      <p:ext uri="{BB962C8B-B14F-4D97-AF65-F5344CB8AC3E}">
        <p14:creationId xmlns:p14="http://schemas.microsoft.com/office/powerpoint/2010/main" val="44817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r>
              <a:rPr lang="vi-VN" smtClean="0"/>
              <a:t>Hãy nhiệt tình với tài liệu vì nó thú vị, hữu ích và là một phần quan trọng trong quá trình đào tạo kỹ sư phần mềm của bạn. Công việc của chúng tôi là giúp bạn học hỏi và tận hưởng trải nghiệm.</a:t>
            </a:r>
            <a:endParaRPr lang="en-US" dirty="0"/>
          </a:p>
        </p:txBody>
      </p:sp>
    </p:spTree>
    <p:extLst>
      <p:ext uri="{BB962C8B-B14F-4D97-AF65-F5344CB8AC3E}">
        <p14:creationId xmlns:p14="http://schemas.microsoft.com/office/powerpoint/2010/main" val="268627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8545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06602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5107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p:spPr>
      </p:sp>
      <p:sp>
        <p:nvSpPr>
          <p:cNvPr id="1843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solidFill>
                <a:srgbClr val="00FF00"/>
              </a:solidFill>
              <a:latin typeface="Tahoma" pitchFamily="34" charset="0"/>
              <a:cs typeface="Tahoma" pitchFamily="34" charset="0"/>
            </a:endParaRPr>
          </a:p>
        </p:txBody>
      </p:sp>
    </p:spTree>
    <p:extLst>
      <p:ext uri="{BB962C8B-B14F-4D97-AF65-F5344CB8AC3E}">
        <p14:creationId xmlns:p14="http://schemas.microsoft.com/office/powerpoint/2010/main" val="111334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p:spPr>
      </p:sp>
      <p:sp>
        <p:nvSpPr>
          <p:cNvPr id="194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2261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p:spPr>
      </p:sp>
      <p:sp>
        <p:nvSpPr>
          <p:cNvPr id="2048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4933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p:spPr>
      </p:sp>
      <p:sp>
        <p:nvSpPr>
          <p:cNvPr id="2150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0172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p:spPr>
      </p:sp>
      <p:sp>
        <p:nvSpPr>
          <p:cNvPr id="2253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024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p:spPr>
      </p:sp>
      <p:sp>
        <p:nvSpPr>
          <p:cNvPr id="2355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57667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xmlns=""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xmlns=""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C2434-2AF2-4BF2-BD0B-95CBD5EB0128}" type="datetime1">
              <a:rPr lang="vi-VN" smtClean="0"/>
              <a:t>09/05/2022</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082-5D4E-4969-8016-69F376C871AD}" type="datetime1">
              <a:rPr lang="vi-VN" smtClean="0"/>
              <a:t>09/05/2022</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solidFill>
            <a:schemeClr val="bg1"/>
          </a:solidFill>
        </p:spPr>
        <p:txBody>
          <a:bodyPr/>
          <a:lstStyle/>
          <a:p>
            <a:r>
              <a:rPr lang="en-US"/>
              <a:t>Click to edit Master title style</a:t>
            </a:r>
          </a:p>
        </p:txBody>
      </p:sp>
      <p:sp>
        <p:nvSpPr>
          <p:cNvPr id="3" name="Content Placeholder 2"/>
          <p:cNvSpPr>
            <a:spLocks noGrp="1"/>
          </p:cNvSpPr>
          <p:nvPr>
            <p:ph idx="1"/>
          </p:nvPr>
        </p:nvSpPr>
        <p:spPr>
          <a:xfrm>
            <a:off x="864093" y="1900322"/>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xmlns=""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xmlns=""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17256740-3DC7-40BE-968F-29F94186F3AD}" type="datetime1">
              <a:rPr lang="vi-VN" smtClean="0"/>
              <a:t>09/05/2022</a:t>
            </a:fld>
            <a:endParaRPr lang="en-US"/>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48059-8CC8-4876-B763-1BEA3FA0F124}" type="datetime1">
              <a:rPr lang="vi-VN" smtClean="0"/>
              <a:t>09/05/2022</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B3963C-A6AA-4DDF-B85B-BE123D65B285}" type="datetime1">
              <a:rPr lang="vi-VN" smtClean="0"/>
              <a:t>09/05/2022</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F11605-F8CD-44C6-A79B-BEBA9358497C}" type="datetime1">
              <a:rPr lang="vi-VN" smtClean="0"/>
              <a:t>09/05/2022</a:t>
            </a:fld>
            <a:endParaRPr lang="en-US"/>
          </a:p>
        </p:txBody>
      </p:sp>
      <p:sp>
        <p:nvSpPr>
          <p:cNvPr id="8" name="Footer Placeholder 7"/>
          <p:cNvSpPr>
            <a:spLocks noGrp="1"/>
          </p:cNvSpPr>
          <p:nvPr>
            <p:ph type="ftr" sz="quarter" idx="11"/>
          </p:nvPr>
        </p:nvSpPr>
        <p:spPr/>
        <p:txBody>
          <a:bodyPr/>
          <a:lstStyle/>
          <a:p>
            <a:r>
              <a:rPr lang="en-US"/>
              <a:t>Course Introduction</a:t>
            </a:r>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3410B-B6B3-4AF4-A9DB-DC0340309754}" type="datetime1">
              <a:rPr lang="vi-VN" smtClean="0"/>
              <a:t>09/05/2022</a:t>
            </a:fld>
            <a:endParaRPr lang="en-US"/>
          </a:p>
        </p:txBody>
      </p:sp>
      <p:sp>
        <p:nvSpPr>
          <p:cNvPr id="4" name="Footer Placeholder 3"/>
          <p:cNvSpPr>
            <a:spLocks noGrp="1"/>
          </p:cNvSpPr>
          <p:nvPr>
            <p:ph type="ftr" sz="quarter" idx="11"/>
          </p:nvPr>
        </p:nvSpPr>
        <p:spPr/>
        <p:txBody>
          <a:bodyPr/>
          <a:lstStyle/>
          <a:p>
            <a:r>
              <a:rPr lang="en-US"/>
              <a:t>Course Introduction</a:t>
            </a:r>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06E5-9CA3-4971-89BF-F965F9043882}" type="datetime1">
              <a:rPr lang="vi-VN" smtClean="0"/>
              <a:t>09/05/2022</a:t>
            </a:fld>
            <a:endParaRPr lang="en-US"/>
          </a:p>
        </p:txBody>
      </p:sp>
      <p:sp>
        <p:nvSpPr>
          <p:cNvPr id="3" name="Footer Placeholder 2"/>
          <p:cNvSpPr>
            <a:spLocks noGrp="1"/>
          </p:cNvSpPr>
          <p:nvPr>
            <p:ph type="ftr" sz="quarter" idx="11"/>
          </p:nvPr>
        </p:nvSpPr>
        <p:spPr/>
        <p:txBody>
          <a:bodyPr/>
          <a:lstStyle/>
          <a:p>
            <a:r>
              <a:rPr lang="en-US"/>
              <a:t>Course Introduction</a:t>
            </a:r>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316FA-E3CF-4C73-A815-C13A824B339A}" type="datetime1">
              <a:rPr lang="vi-VN" smtClean="0"/>
              <a:t>09/05/2022</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6D87B-52FF-4B7F-A538-F746ED572E26}" type="datetime1">
              <a:rPr lang="vi-VN" smtClean="0"/>
              <a:t>09/05/2022</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A729-DBE2-49EE-91FE-3D8B2D9BF9AB}" type="datetime1">
              <a:rPr lang="vi-VN" smtClean="0"/>
              <a:t>09/05/2022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introduc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Basic Cross-Platform Application Programming With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726055" y="782376"/>
            <a:ext cx="10515600" cy="477257"/>
          </a:xfrm>
        </p:spPr>
        <p:txBody>
          <a:bodyPr>
            <a:normAutofit fontScale="90000"/>
          </a:bodyPr>
          <a:lstStyle/>
          <a:p>
            <a:r>
              <a:rPr lang="en-US" sz="4000" b="1" dirty="0"/>
              <a:t>Course Rules</a:t>
            </a:r>
          </a:p>
        </p:txBody>
      </p:sp>
      <p:sp>
        <p:nvSpPr>
          <p:cNvPr id="9219" name="Rectangle 3"/>
          <p:cNvSpPr>
            <a:spLocks noGrp="1"/>
          </p:cNvSpPr>
          <p:nvPr>
            <p:ph idx="1"/>
          </p:nvPr>
        </p:nvSpPr>
        <p:spPr>
          <a:xfrm>
            <a:off x="726055" y="1397553"/>
            <a:ext cx="11142484" cy="4945225"/>
          </a:xfrm>
        </p:spPr>
        <p:txBody>
          <a:bodyPr>
            <a:normAutofit fontScale="62500" lnSpcReduction="20000"/>
          </a:bodyPr>
          <a:lstStyle/>
          <a:p>
            <a:pPr marL="342900" indent="-342900">
              <a:lnSpc>
                <a:spcPct val="120000"/>
              </a:lnSpc>
              <a:spcBef>
                <a:spcPts val="600"/>
              </a:spcBef>
              <a:buClr>
                <a:srgbClr val="973735"/>
              </a:buClr>
              <a:buSzPct val="50000"/>
              <a:buFont typeface="Wingdings" pitchFamily="2" charset="2"/>
              <a:buChar char="u"/>
              <a:defRPr/>
            </a:pPr>
            <a:r>
              <a:rPr lang="en-US" sz="4000" b="1" dirty="0">
                <a:latin typeface="+mj-lt"/>
                <a:cs typeface="Times New Roman" pitchFamily="18" charset="0"/>
              </a:rPr>
              <a:t>How to conduct</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Prepare contents of the next session at home </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Following lessons in classroom</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Completing chapter assessments in time and Quizzes (via CMS)</a:t>
            </a:r>
          </a:p>
          <a:p>
            <a:pPr lvl="1" algn="just">
              <a:lnSpc>
                <a:spcPct val="110000"/>
              </a:lnSpc>
              <a:spcBef>
                <a:spcPts val="600"/>
              </a:spcBef>
              <a:buClr>
                <a:schemeClr val="accent2"/>
              </a:buClr>
              <a:buFont typeface="Wingdings" panose="05000000000000000000" pitchFamily="2" charset="2"/>
              <a:buChar char="§"/>
            </a:pPr>
            <a:r>
              <a:rPr lang="en-US" sz="3200" b="1" i="1" dirty="0">
                <a:solidFill>
                  <a:srgbClr val="FF0000"/>
                </a:solidFill>
                <a:latin typeface="+mj-lt"/>
                <a:cs typeface="Times New Roman" pitchFamily="18" charset="0"/>
              </a:rPr>
              <a:t>Write reports</a:t>
            </a:r>
            <a:r>
              <a:rPr lang="en-US" sz="3200" dirty="0">
                <a:solidFill>
                  <a:srgbClr val="FF0000"/>
                </a:solidFill>
                <a:latin typeface="+mj-lt"/>
                <a:cs typeface="Times New Roman" pitchFamily="18" charset="0"/>
              </a:rPr>
              <a:t> </a:t>
            </a:r>
            <a:r>
              <a:rPr lang="en-US" sz="3200" dirty="0">
                <a:latin typeface="+mj-lt"/>
                <a:cs typeface="Times New Roman" pitchFamily="18" charset="0"/>
              </a:rPr>
              <a:t>of all labs and assignments to your notebook</a:t>
            </a:r>
          </a:p>
          <a:p>
            <a:pPr marL="342900" indent="-342900">
              <a:lnSpc>
                <a:spcPct val="120000"/>
              </a:lnSpc>
              <a:spcBef>
                <a:spcPts val="600"/>
              </a:spcBef>
              <a:buClr>
                <a:srgbClr val="973735"/>
              </a:buClr>
              <a:buSzPct val="50000"/>
              <a:buFont typeface="Wingdings" pitchFamily="2" charset="2"/>
              <a:buChar char="u"/>
              <a:defRPr/>
            </a:pPr>
            <a:r>
              <a:rPr lang="en-US" sz="4000" b="1" dirty="0">
                <a:latin typeface="+mj-lt"/>
                <a:cs typeface="Times New Roman" pitchFamily="18" charset="0"/>
              </a:rPr>
              <a:t>Communication</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Class</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Interchange by FU-HCM CMS, Forum</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Discussing actively in your team and classroom</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Free to question and answer</a:t>
            </a:r>
          </a:p>
          <a:p>
            <a:pPr marL="342900" indent="-342900">
              <a:lnSpc>
                <a:spcPct val="120000"/>
              </a:lnSpc>
              <a:spcBef>
                <a:spcPts val="600"/>
              </a:spcBef>
              <a:buClr>
                <a:srgbClr val="973735"/>
              </a:buClr>
              <a:buSzPct val="50000"/>
              <a:buFont typeface="Wingdings" pitchFamily="2" charset="2"/>
              <a:buChar char="u"/>
              <a:defRPr/>
            </a:pPr>
            <a:r>
              <a:rPr lang="en-US" sz="4000" b="1" dirty="0">
                <a:latin typeface="+mj-lt"/>
                <a:cs typeface="Times New Roman" pitchFamily="18" charset="0"/>
              </a:rPr>
              <a:t>Others</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Off phone, no game, no chat in class</a:t>
            </a:r>
          </a:p>
          <a:p>
            <a:pPr lvl="1" algn="just">
              <a:lnSpc>
                <a:spcPct val="110000"/>
              </a:lnSpc>
              <a:spcBef>
                <a:spcPts val="600"/>
              </a:spcBef>
              <a:buClr>
                <a:schemeClr val="accent2"/>
              </a:buClr>
              <a:buFont typeface="Wingdings" panose="05000000000000000000" pitchFamily="2" charset="2"/>
              <a:buChar char="§"/>
            </a:pPr>
            <a:r>
              <a:rPr lang="en-US" sz="3200" dirty="0">
                <a:latin typeface="+mj-lt"/>
                <a:cs typeface="Times New Roman" pitchFamily="18" charset="0"/>
              </a:rPr>
              <a:t>Use laptop under teacher’s instruction</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2" name="Date Placeholder 1"/>
          <p:cNvSpPr>
            <a:spLocks noGrp="1"/>
          </p:cNvSpPr>
          <p:nvPr>
            <p:ph type="dt" sz="half" idx="10"/>
          </p:nvPr>
        </p:nvSpPr>
        <p:spPr/>
        <p:txBody>
          <a:bodyPr/>
          <a:lstStyle/>
          <a:p>
            <a:fld id="{713CB313-35E1-4FDC-A14F-8C7B2ECA302E}" type="datetime1">
              <a:rPr lang="vi-VN" smtClean="0"/>
              <a:t>09/05/2022</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769190" y="749804"/>
            <a:ext cx="10515600" cy="611418"/>
          </a:xfrm>
        </p:spPr>
        <p:txBody>
          <a:bodyPr>
            <a:noAutofit/>
          </a:bodyPr>
          <a:lstStyle/>
          <a:p>
            <a:r>
              <a:rPr lang="en-US" sz="4000" b="1" dirty="0"/>
              <a:t>Evaluation Strategy </a:t>
            </a:r>
          </a:p>
        </p:txBody>
      </p:sp>
      <p:sp>
        <p:nvSpPr>
          <p:cNvPr id="10243" name="Rectangle 3"/>
          <p:cNvSpPr>
            <a:spLocks noGrp="1"/>
          </p:cNvSpPr>
          <p:nvPr>
            <p:ph idx="1"/>
          </p:nvPr>
        </p:nvSpPr>
        <p:spPr>
          <a:xfrm>
            <a:off x="769190" y="1315237"/>
            <a:ext cx="10755702" cy="5060062"/>
          </a:xfrm>
        </p:spPr>
        <p:txBody>
          <a:bodyPr>
            <a:noAutofit/>
          </a:bodyPr>
          <a:lstStyle/>
          <a:p>
            <a:pPr marL="342900" indent="-342900">
              <a:lnSpc>
                <a:spcPct val="100000"/>
              </a:lnSpc>
              <a:spcBef>
                <a:spcPts val="600"/>
              </a:spcBef>
              <a:buClr>
                <a:srgbClr val="973735"/>
              </a:buClr>
              <a:buSzPct val="50000"/>
              <a:buFont typeface="Wingdings" pitchFamily="2" charset="2"/>
              <a:buChar char="u"/>
              <a:defRPr/>
            </a:pPr>
            <a:r>
              <a:rPr lang="en-US" sz="2100" b="1" dirty="0">
                <a:latin typeface="+mj-lt"/>
                <a:cs typeface="Times New Roman" pitchFamily="18" charset="0"/>
              </a:rPr>
              <a:t>Must attend more than 80% of contact hours (if not, not allow to take exam).</a:t>
            </a:r>
          </a:p>
          <a:p>
            <a:pPr marL="342900" indent="-342900">
              <a:lnSpc>
                <a:spcPct val="100000"/>
              </a:lnSpc>
              <a:spcBef>
                <a:spcPts val="600"/>
              </a:spcBef>
              <a:buClr>
                <a:srgbClr val="973735"/>
              </a:buClr>
              <a:buSzPct val="50000"/>
              <a:buFont typeface="Wingdings" pitchFamily="2" charset="2"/>
              <a:buChar char="u"/>
              <a:defRPr/>
            </a:pPr>
            <a:r>
              <a:rPr lang="en-US" sz="2100" b="1" dirty="0">
                <a:latin typeface="+mj-lt"/>
                <a:cs typeface="Times New Roman" pitchFamily="18" charset="0"/>
              </a:rPr>
              <a:t>Evaluating</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02 Progress Tests (PT, 10%)</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03 Assignments (AS, 10%)</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01 Practical Exam (PE, 25%) </a:t>
            </a:r>
          </a:p>
          <a:p>
            <a:pPr marL="457200" lvl="1" indent="0" algn="just">
              <a:spcBef>
                <a:spcPts val="600"/>
              </a:spcBef>
              <a:buClr>
                <a:schemeClr val="accent2"/>
              </a:buClr>
              <a:buNone/>
            </a:pPr>
            <a:r>
              <a:rPr lang="en-US" sz="1800" dirty="0">
                <a:latin typeface="+mj-lt"/>
                <a:cs typeface="Times New Roman" pitchFamily="18" charset="0"/>
              </a:rPr>
              <a:t>    (Practical exam retake only when the score of PE &lt; 4))</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01 Group Project(GP, 25%)</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Final Exam (FE, 30%)</a:t>
            </a:r>
          </a:p>
          <a:p>
            <a:pPr lvl="1" algn="just">
              <a:spcBef>
                <a:spcPts val="600"/>
              </a:spcBef>
              <a:buClr>
                <a:schemeClr val="accent2"/>
              </a:buClr>
              <a:buFont typeface="Wingdings" panose="05000000000000000000" pitchFamily="2" charset="2"/>
              <a:buChar char="§"/>
            </a:pPr>
            <a:r>
              <a:rPr lang="en-US" sz="1800" dirty="0">
                <a:latin typeface="+mj-lt"/>
                <a:cs typeface="Times New Roman" pitchFamily="18" charset="0"/>
              </a:rPr>
              <a:t>Total score=10%(PT)+10%(AS)+25%(PE)+25%(GR)+30% (FE)</a:t>
            </a:r>
          </a:p>
          <a:p>
            <a:pPr marL="342900" indent="-342900">
              <a:lnSpc>
                <a:spcPct val="100000"/>
              </a:lnSpc>
              <a:spcBef>
                <a:spcPts val="600"/>
              </a:spcBef>
              <a:buClr>
                <a:srgbClr val="973735"/>
              </a:buClr>
              <a:buSzPct val="50000"/>
              <a:buFont typeface="Wingdings" pitchFamily="2" charset="2"/>
              <a:buChar char="u"/>
              <a:defRPr/>
            </a:pPr>
            <a:r>
              <a:rPr lang="en-US" sz="2100" b="1" dirty="0">
                <a:latin typeface="+mj-lt"/>
                <a:cs typeface="Times New Roman" pitchFamily="18" charset="0"/>
              </a:rPr>
              <a:t>Pass: </a:t>
            </a:r>
          </a:p>
          <a:p>
            <a:pPr lvl="1" algn="just">
              <a:spcBef>
                <a:spcPts val="600"/>
              </a:spcBef>
              <a:buClr>
                <a:schemeClr val="accent2"/>
              </a:buClr>
              <a:buFont typeface="Wingdings" panose="05000000000000000000" pitchFamily="2" charset="2"/>
              <a:buChar char="§"/>
            </a:pPr>
            <a:r>
              <a:rPr lang="en-US" sz="1800" dirty="0">
                <a:solidFill>
                  <a:srgbClr val="FF0000"/>
                </a:solidFill>
                <a:latin typeface="+mj-lt"/>
                <a:cs typeface="Times New Roman" pitchFamily="18" charset="0"/>
              </a:rPr>
              <a:t>Every on-going assessment component &gt;0 and </a:t>
            </a:r>
          </a:p>
          <a:p>
            <a:pPr lvl="1" algn="just">
              <a:spcBef>
                <a:spcPts val="600"/>
              </a:spcBef>
              <a:buClr>
                <a:schemeClr val="accent2"/>
              </a:buClr>
              <a:buFont typeface="Wingdings" panose="05000000000000000000" pitchFamily="2" charset="2"/>
              <a:buChar char="§"/>
            </a:pPr>
            <a:r>
              <a:rPr lang="en-US" sz="1800" dirty="0">
                <a:solidFill>
                  <a:srgbClr val="FF0000"/>
                </a:solidFill>
                <a:latin typeface="+mj-lt"/>
                <a:cs typeface="Times New Roman" pitchFamily="18" charset="0"/>
              </a:rPr>
              <a:t>Practical Exam &gt;=4 and </a:t>
            </a:r>
          </a:p>
          <a:p>
            <a:pPr lvl="1" algn="just">
              <a:spcBef>
                <a:spcPts val="600"/>
              </a:spcBef>
              <a:buClr>
                <a:schemeClr val="accent2"/>
              </a:buClr>
              <a:buFont typeface="Wingdings" panose="05000000000000000000" pitchFamily="2" charset="2"/>
              <a:buChar char="§"/>
            </a:pPr>
            <a:r>
              <a:rPr lang="en-US" sz="1800" dirty="0">
                <a:solidFill>
                  <a:srgbClr val="FF0000"/>
                </a:solidFill>
                <a:latin typeface="+mj-lt"/>
                <a:cs typeface="Times New Roman" pitchFamily="18" charset="0"/>
              </a:rPr>
              <a:t>Final Exam Score &gt;=4 and</a:t>
            </a:r>
          </a:p>
          <a:p>
            <a:pPr lvl="1" algn="just">
              <a:spcBef>
                <a:spcPts val="600"/>
              </a:spcBef>
              <a:buClr>
                <a:schemeClr val="accent2"/>
              </a:buClr>
              <a:buFont typeface="Wingdings" panose="05000000000000000000" pitchFamily="2" charset="2"/>
              <a:buChar char="§"/>
            </a:pPr>
            <a:r>
              <a:rPr lang="en-US" sz="1800" dirty="0">
                <a:solidFill>
                  <a:srgbClr val="FF0000"/>
                </a:solidFill>
                <a:latin typeface="+mj-lt"/>
                <a:cs typeface="Times New Roman" pitchFamily="18" charset="0"/>
              </a:rPr>
              <a:t>Final Result  &gt;=5 </a:t>
            </a:r>
          </a:p>
          <a:p>
            <a:pPr marL="342900" indent="-342900">
              <a:lnSpc>
                <a:spcPct val="100000"/>
              </a:lnSpc>
              <a:spcBef>
                <a:spcPts val="600"/>
              </a:spcBef>
              <a:buClr>
                <a:srgbClr val="973735"/>
              </a:buClr>
              <a:buSzPct val="50000"/>
              <a:buFont typeface="Wingdings" pitchFamily="2" charset="2"/>
              <a:buChar char="u"/>
              <a:defRPr/>
            </a:pPr>
            <a:r>
              <a:rPr lang="en-US" sz="2100" b="1" dirty="0">
                <a:latin typeface="+mj-lt"/>
                <a:cs typeface="Times New Roman" pitchFamily="18" charset="0"/>
              </a:rPr>
              <a:t>Final exam retake only when not passed</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 name="Date Placeholder 1"/>
          <p:cNvSpPr>
            <a:spLocks noGrp="1"/>
          </p:cNvSpPr>
          <p:nvPr>
            <p:ph type="dt" sz="half" idx="10"/>
          </p:nvPr>
        </p:nvSpPr>
        <p:spPr/>
        <p:txBody>
          <a:bodyPr/>
          <a:lstStyle/>
          <a:p>
            <a:fld id="{6AE16FB9-B064-4103-8E70-18B9FA4E7E15}" type="datetime1">
              <a:rPr lang="vi-VN" smtClean="0"/>
              <a:t>09/05/2022</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22541" y="876515"/>
            <a:ext cx="10515600" cy="477118"/>
          </a:xfrm>
        </p:spPr>
        <p:txBody>
          <a:bodyPr>
            <a:noAutofit/>
          </a:bodyPr>
          <a:lstStyle/>
          <a:p>
            <a:r>
              <a:rPr lang="en-US" sz="4000" b="1" dirty="0"/>
              <a:t>How to study</a:t>
            </a:r>
          </a:p>
        </p:txBody>
      </p:sp>
      <p:sp>
        <p:nvSpPr>
          <p:cNvPr id="11267" name="Rectangle 3"/>
          <p:cNvSpPr>
            <a:spLocks noGrp="1"/>
          </p:cNvSpPr>
          <p:nvPr>
            <p:ph idx="1"/>
          </p:nvPr>
        </p:nvSpPr>
        <p:spPr>
          <a:xfrm>
            <a:off x="605289" y="1485189"/>
            <a:ext cx="11092131" cy="4829451"/>
          </a:xfrm>
        </p:spPr>
        <p:txBody>
          <a:bodyPr>
            <a:normAutofit fontScale="85000" lnSpcReduction="20000"/>
          </a:bodyPr>
          <a:lstStyle/>
          <a:p>
            <a:pPr marL="342900" indent="-342900">
              <a:lnSpc>
                <a:spcPct val="120000"/>
              </a:lnSpc>
              <a:spcBef>
                <a:spcPts val="600"/>
              </a:spcBef>
              <a:buClr>
                <a:srgbClr val="973735"/>
              </a:buClr>
              <a:buSzPct val="50000"/>
              <a:buFont typeface="Wingdings" pitchFamily="2" charset="2"/>
              <a:buChar char="u"/>
              <a:defRPr/>
            </a:pPr>
            <a:r>
              <a:rPr lang="en-US" sz="2500" dirty="0">
                <a:latin typeface="+mj-lt"/>
                <a:cs typeface="Times New Roman" pitchFamily="18" charset="0"/>
              </a:rPr>
              <a:t>This course is complex knowledge (however, it’s attractive and exciting), so you need to keep a tight grip on it</a:t>
            </a:r>
          </a:p>
          <a:p>
            <a:pPr lvl="1" algn="just">
              <a:lnSpc>
                <a:spcPct val="110000"/>
              </a:lnSpc>
              <a:spcBef>
                <a:spcPts val="600"/>
              </a:spcBef>
              <a:buClr>
                <a:schemeClr val="accent2"/>
              </a:buClr>
              <a:buFont typeface="Wingdings" panose="05000000000000000000" pitchFamily="2" charset="2"/>
              <a:buChar char="§"/>
            </a:pPr>
            <a:r>
              <a:rPr lang="en-US" sz="2100" b="1" dirty="0">
                <a:latin typeface="+mj-lt"/>
                <a:cs typeface="Times New Roman" pitchFamily="18" charset="0"/>
              </a:rPr>
              <a:t>Read</a:t>
            </a:r>
          </a:p>
          <a:p>
            <a:pPr lvl="2" algn="just">
              <a:lnSpc>
                <a:spcPct val="120000"/>
              </a:lnSpc>
              <a:spcBef>
                <a:spcPts val="300"/>
              </a:spcBef>
            </a:pPr>
            <a:r>
              <a:rPr lang="en-US" dirty="0">
                <a:latin typeface="+mj-lt"/>
                <a:cs typeface="Times New Roman" pitchFamily="18" charset="0"/>
              </a:rPr>
              <a:t>On the books to get the general concept</a:t>
            </a:r>
          </a:p>
          <a:p>
            <a:pPr lvl="2" algn="just">
              <a:lnSpc>
                <a:spcPct val="120000"/>
              </a:lnSpc>
              <a:spcBef>
                <a:spcPts val="300"/>
              </a:spcBef>
            </a:pPr>
            <a:r>
              <a:rPr lang="en-US" dirty="0">
                <a:latin typeface="+mj-lt"/>
                <a:cs typeface="Times New Roman" pitchFamily="18" charset="0"/>
              </a:rPr>
              <a:t>Reference, study, collection from anywhere else (internet, your classmate, forum …)</a:t>
            </a:r>
          </a:p>
          <a:p>
            <a:pPr lvl="1" algn="just">
              <a:lnSpc>
                <a:spcPct val="110000"/>
              </a:lnSpc>
              <a:spcBef>
                <a:spcPts val="600"/>
              </a:spcBef>
              <a:buClr>
                <a:schemeClr val="accent2"/>
              </a:buClr>
              <a:buFont typeface="Wingdings" panose="05000000000000000000" pitchFamily="2" charset="2"/>
              <a:buChar char="§"/>
            </a:pPr>
            <a:r>
              <a:rPr lang="en-US" sz="2100" b="1" dirty="0">
                <a:latin typeface="+mj-lt"/>
                <a:cs typeface="Times New Roman" pitchFamily="18" charset="0"/>
              </a:rPr>
              <a:t>Attend lectures</a:t>
            </a:r>
          </a:p>
          <a:p>
            <a:pPr lvl="2" algn="just">
              <a:lnSpc>
                <a:spcPct val="120000"/>
              </a:lnSpc>
              <a:spcBef>
                <a:spcPts val="300"/>
              </a:spcBef>
            </a:pPr>
            <a:r>
              <a:rPr lang="en-US" dirty="0">
                <a:latin typeface="+mj-lt"/>
                <a:cs typeface="Times New Roman" pitchFamily="18" charset="0"/>
              </a:rPr>
              <a:t>Listen, understand, then make your notes</a:t>
            </a:r>
          </a:p>
          <a:p>
            <a:pPr lvl="2" algn="just">
              <a:lnSpc>
                <a:spcPct val="120000"/>
              </a:lnSpc>
              <a:spcBef>
                <a:spcPts val="300"/>
              </a:spcBef>
            </a:pPr>
            <a:r>
              <a:rPr lang="en-US" dirty="0">
                <a:latin typeface="+mj-lt"/>
                <a:cs typeface="Times New Roman" pitchFamily="18" charset="0"/>
              </a:rPr>
              <a:t>Give your explanation about some topic in lectures</a:t>
            </a:r>
          </a:p>
          <a:p>
            <a:pPr lvl="2" algn="just">
              <a:lnSpc>
                <a:spcPct val="120000"/>
              </a:lnSpc>
              <a:spcBef>
                <a:spcPts val="300"/>
              </a:spcBef>
            </a:pPr>
            <a:r>
              <a:rPr lang="en-US" dirty="0">
                <a:latin typeface="+mj-lt"/>
                <a:cs typeface="Times New Roman" pitchFamily="18" charset="0"/>
              </a:rPr>
              <a:t>Ask questions</a:t>
            </a:r>
          </a:p>
          <a:p>
            <a:pPr lvl="2" algn="just">
              <a:lnSpc>
                <a:spcPct val="120000"/>
              </a:lnSpc>
              <a:spcBef>
                <a:spcPts val="300"/>
              </a:spcBef>
            </a:pPr>
            <a:r>
              <a:rPr lang="en-US" dirty="0">
                <a:latin typeface="+mj-lt"/>
                <a:cs typeface="Times New Roman" pitchFamily="18" charset="0"/>
              </a:rPr>
              <a:t>Give some examples that do not exist in your book</a:t>
            </a:r>
          </a:p>
          <a:p>
            <a:pPr lvl="2" algn="just">
              <a:lnSpc>
                <a:spcPct val="120000"/>
              </a:lnSpc>
              <a:spcBef>
                <a:spcPts val="300"/>
              </a:spcBef>
            </a:pPr>
            <a:r>
              <a:rPr lang="en-US" dirty="0">
                <a:latin typeface="+mj-lt"/>
                <a:cs typeface="Times New Roman" pitchFamily="18" charset="0"/>
              </a:rPr>
              <a:t>Practice all the exercises, demo to make your sense </a:t>
            </a:r>
          </a:p>
          <a:p>
            <a:pPr lvl="1" algn="just">
              <a:lnSpc>
                <a:spcPct val="110000"/>
              </a:lnSpc>
              <a:spcBef>
                <a:spcPts val="600"/>
              </a:spcBef>
              <a:buClr>
                <a:schemeClr val="accent2"/>
              </a:buClr>
              <a:buFont typeface="Wingdings" panose="05000000000000000000" pitchFamily="2" charset="2"/>
              <a:buChar char="§"/>
            </a:pPr>
            <a:r>
              <a:rPr lang="en-US" sz="2100" b="1" dirty="0">
                <a:latin typeface="+mj-lt"/>
                <a:cs typeface="Times New Roman" pitchFamily="18" charset="0"/>
              </a:rPr>
              <a:t>After classes</a:t>
            </a:r>
          </a:p>
          <a:p>
            <a:pPr lvl="2" algn="just">
              <a:lnSpc>
                <a:spcPct val="120000"/>
              </a:lnSpc>
              <a:spcBef>
                <a:spcPts val="300"/>
              </a:spcBef>
              <a:tabLst>
                <a:tab pos="1371600" algn="l"/>
              </a:tabLst>
            </a:pPr>
            <a:r>
              <a:rPr lang="en-US" dirty="0">
                <a:latin typeface="+mj-lt"/>
                <a:cs typeface="Times New Roman" pitchFamily="18" charset="0"/>
              </a:rPr>
              <a:t>Discuss your classmate indirectly, on the forum</a:t>
            </a:r>
          </a:p>
          <a:p>
            <a:pPr lvl="2" algn="just">
              <a:lnSpc>
                <a:spcPct val="120000"/>
              </a:lnSpc>
              <a:spcBef>
                <a:spcPts val="300"/>
              </a:spcBef>
              <a:tabLst>
                <a:tab pos="1371600" algn="l"/>
              </a:tabLst>
            </a:pPr>
            <a:r>
              <a:rPr lang="en-US" dirty="0">
                <a:latin typeface="+mj-lt"/>
                <a:cs typeface="Times New Roman" pitchFamily="18" charset="0"/>
              </a:rPr>
              <a:t>Analyze, design, and implement workshops and assignments. </a:t>
            </a:r>
            <a:r>
              <a:rPr lang="en-US" b="1" dirty="0">
                <a:latin typeface="+mj-lt"/>
                <a:cs typeface="Times New Roman" pitchFamily="18" charset="0"/>
              </a:rPr>
              <a:t>Write reports </a:t>
            </a:r>
            <a:r>
              <a:rPr lang="en-US" dirty="0">
                <a:latin typeface="+mj-lt"/>
                <a:cs typeface="Times New Roman" pitchFamily="18" charset="0"/>
              </a:rPr>
              <a:t>in your notebook</a:t>
            </a:r>
          </a:p>
          <a:p>
            <a:pPr lvl="2" algn="just">
              <a:lnSpc>
                <a:spcPct val="120000"/>
              </a:lnSpc>
              <a:spcBef>
                <a:spcPts val="300"/>
              </a:spcBef>
              <a:tabLst>
                <a:tab pos="1371600" algn="l"/>
              </a:tabLst>
            </a:pPr>
            <a:r>
              <a:rPr lang="en-US" dirty="0">
                <a:latin typeface="+mj-lt"/>
                <a:cs typeface="Times New Roman" pitchFamily="18" charset="0"/>
              </a:rPr>
              <a:t>Build your team in yourselves to support together in studying</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2" name="Date Placeholder 1"/>
          <p:cNvSpPr>
            <a:spLocks noGrp="1"/>
          </p:cNvSpPr>
          <p:nvPr>
            <p:ph type="dt" sz="half" idx="10"/>
          </p:nvPr>
        </p:nvSpPr>
        <p:spPr/>
        <p:txBody>
          <a:bodyPr/>
          <a:lstStyle/>
          <a:p>
            <a:fld id="{BC96652C-E61D-49B9-9CB8-B64C03F84258}" type="datetime1">
              <a:rPr lang="vi-VN" smtClean="0"/>
              <a:t>09/05/2022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31166" y="834899"/>
            <a:ext cx="10515600" cy="530002"/>
          </a:xfrm>
        </p:spPr>
        <p:txBody>
          <a:bodyPr>
            <a:noAutofit/>
          </a:bodyPr>
          <a:lstStyle/>
          <a:p>
            <a:r>
              <a:rPr lang="en-US" sz="4000" b="1" dirty="0"/>
              <a:t>Academic policy</a:t>
            </a:r>
          </a:p>
        </p:txBody>
      </p:sp>
      <p:sp>
        <p:nvSpPr>
          <p:cNvPr id="12291" name="Rectangle 3"/>
          <p:cNvSpPr>
            <a:spLocks noGrp="1"/>
          </p:cNvSpPr>
          <p:nvPr>
            <p:ph idx="1"/>
          </p:nvPr>
        </p:nvSpPr>
        <p:spPr>
          <a:xfrm>
            <a:off x="570781" y="1593205"/>
            <a:ext cx="11126638" cy="4537007"/>
          </a:xfrm>
        </p:spPr>
        <p:txBody>
          <a:bodyPr>
            <a:normAutofit/>
          </a:bodyPr>
          <a:lstStyle/>
          <a:p>
            <a:pPr marL="342900" indent="-342900">
              <a:lnSpc>
                <a:spcPct val="100000"/>
              </a:lnSpc>
              <a:spcBef>
                <a:spcPts val="600"/>
              </a:spcBef>
              <a:buClr>
                <a:srgbClr val="973735"/>
              </a:buClr>
              <a:buSzPct val="50000"/>
              <a:buFont typeface="Wingdings" pitchFamily="2" charset="2"/>
              <a:buChar char="u"/>
              <a:defRPr/>
            </a:pPr>
            <a:r>
              <a:rPr lang="en-US" sz="2600" dirty="0">
                <a:latin typeface="+mj-lt"/>
                <a:cs typeface="Times New Roman" pitchFamily="18" charset="0"/>
              </a:rPr>
              <a:t>Cheating, plagiarism and breach of copyright are serious offenses under this Policy.</a:t>
            </a:r>
          </a:p>
          <a:p>
            <a:pPr lvl="1" algn="just">
              <a:spcBef>
                <a:spcPts val="600"/>
              </a:spcBef>
              <a:buClr>
                <a:schemeClr val="accent2"/>
              </a:buClr>
              <a:buFont typeface="Wingdings" panose="05000000000000000000" pitchFamily="2" charset="2"/>
              <a:buChar char="§"/>
            </a:pPr>
            <a:r>
              <a:rPr lang="en-US" b="1" dirty="0">
                <a:latin typeface="+mj-lt"/>
                <a:cs typeface="Times New Roman" pitchFamily="18" charset="0"/>
              </a:rPr>
              <a:t>Cheating</a:t>
            </a:r>
          </a:p>
          <a:p>
            <a:pPr lvl="2" algn="just">
              <a:lnSpc>
                <a:spcPct val="100000"/>
              </a:lnSpc>
              <a:spcBef>
                <a:spcPts val="600"/>
              </a:spcBef>
            </a:pPr>
            <a:r>
              <a:rPr lang="en-US" sz="2100" dirty="0">
                <a:latin typeface="+mj-lt"/>
                <a:cs typeface="Times New Roman" pitchFamily="18" charset="0"/>
              </a:rPr>
              <a:t>Cheating during a test or exam is construed as talking, peeking at another student’s paper or any other clandestine method of transmitting information.</a:t>
            </a:r>
          </a:p>
          <a:p>
            <a:pPr lvl="1" algn="just">
              <a:lnSpc>
                <a:spcPct val="100000"/>
              </a:lnSpc>
              <a:spcBef>
                <a:spcPts val="600"/>
              </a:spcBef>
              <a:buClr>
                <a:schemeClr val="accent2"/>
              </a:buClr>
              <a:buFont typeface="Wingdings" panose="05000000000000000000" pitchFamily="2" charset="2"/>
              <a:buChar char="§"/>
            </a:pPr>
            <a:r>
              <a:rPr lang="en-US" b="1" dirty="0">
                <a:latin typeface="+mj-lt"/>
                <a:cs typeface="Times New Roman" pitchFamily="18" charset="0"/>
              </a:rPr>
              <a:t>Plagiarism</a:t>
            </a:r>
          </a:p>
          <a:p>
            <a:pPr lvl="2" algn="just">
              <a:lnSpc>
                <a:spcPct val="100000"/>
              </a:lnSpc>
              <a:spcBef>
                <a:spcPts val="600"/>
              </a:spcBef>
            </a:pPr>
            <a:r>
              <a:rPr lang="en-US" sz="2100" dirty="0">
                <a:latin typeface="+mj-lt"/>
                <a:cs typeface="Times New Roman" pitchFamily="18" charset="0"/>
              </a:rPr>
              <a:t>Plagiarism is using the work of others without citing it; that is, holding the work of others out as your own work. </a:t>
            </a:r>
          </a:p>
          <a:p>
            <a:pPr lvl="1" algn="just">
              <a:lnSpc>
                <a:spcPct val="100000"/>
              </a:lnSpc>
              <a:spcBef>
                <a:spcPts val="600"/>
              </a:spcBef>
              <a:buClr>
                <a:schemeClr val="accent2"/>
              </a:buClr>
              <a:buFont typeface="Wingdings" panose="05000000000000000000" pitchFamily="2" charset="2"/>
              <a:buChar char="§"/>
            </a:pPr>
            <a:r>
              <a:rPr lang="en-US" b="1" dirty="0">
                <a:latin typeface="+mj-lt"/>
                <a:cs typeface="Times New Roman" pitchFamily="18" charset="0"/>
              </a:rPr>
              <a:t>Breach of Copyright</a:t>
            </a:r>
          </a:p>
          <a:p>
            <a:pPr lvl="2" algn="just">
              <a:lnSpc>
                <a:spcPct val="100000"/>
              </a:lnSpc>
              <a:spcBef>
                <a:spcPts val="600"/>
              </a:spcBef>
            </a:pPr>
            <a:r>
              <a:rPr lang="en-US" sz="2100" dirty="0">
                <a:latin typeface="+mj-lt"/>
                <a:cs typeface="Times New Roman" pitchFamily="18" charset="0"/>
              </a:rPr>
              <a:t>If you photocopy a textbook without the copyright holder's permission, you violate copyright law. </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2" name="Date Placeholder 1"/>
          <p:cNvSpPr>
            <a:spLocks noGrp="1"/>
          </p:cNvSpPr>
          <p:nvPr>
            <p:ph type="dt" sz="half" idx="10"/>
          </p:nvPr>
        </p:nvSpPr>
        <p:spPr/>
        <p:txBody>
          <a:bodyPr/>
          <a:lstStyle/>
          <a:p>
            <a:fld id="{B25BC896-7ECF-48BC-98EE-66A4C806647D}" type="datetime1">
              <a:rPr lang="vi-VN" smtClean="0"/>
              <a:t>09/05/2022</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65672" y="861859"/>
            <a:ext cx="10515600" cy="602540"/>
          </a:xfrm>
        </p:spPr>
        <p:txBody>
          <a:bodyPr>
            <a:noAutofit/>
          </a:bodyPr>
          <a:lstStyle/>
          <a:p>
            <a:r>
              <a:rPr lang="en-US" sz="4000" b="1" dirty="0"/>
              <a:t>Enjoy the Course</a:t>
            </a:r>
          </a:p>
        </p:txBody>
      </p:sp>
      <p:sp>
        <p:nvSpPr>
          <p:cNvPr id="13315" name="Rectangle 3"/>
          <p:cNvSpPr>
            <a:spLocks noGrp="1"/>
          </p:cNvSpPr>
          <p:nvPr>
            <p:ph idx="1"/>
          </p:nvPr>
        </p:nvSpPr>
        <p:spPr>
          <a:xfrm>
            <a:off x="665672" y="1979406"/>
            <a:ext cx="10763588" cy="3702937"/>
          </a:xfrm>
        </p:spPr>
        <p:txBody>
          <a:bodyPr>
            <a:normAutofit/>
          </a:bodyPr>
          <a:lstStyle/>
          <a:p>
            <a:pPr marL="342900" indent="-342900">
              <a:lnSpc>
                <a:spcPct val="150000"/>
              </a:lnSpc>
              <a:spcBef>
                <a:spcPts val="600"/>
              </a:spcBef>
              <a:spcAft>
                <a:spcPts val="300"/>
              </a:spcAft>
              <a:buClr>
                <a:srgbClr val="973735"/>
              </a:buClr>
              <a:buSzPct val="50000"/>
              <a:buFont typeface="Wingdings" pitchFamily="2" charset="2"/>
              <a:buChar char="u"/>
              <a:defRPr/>
            </a:pPr>
            <a:r>
              <a:rPr lang="en-US" sz="2600" dirty="0">
                <a:latin typeface="+mj-lt"/>
                <a:cs typeface="Times New Roman" pitchFamily="18" charset="0"/>
              </a:rPr>
              <a:t>Be enthusiastic about the material because it is interesting, </a:t>
            </a:r>
            <a:r>
              <a:rPr lang="en-US" sz="2600" dirty="0" err="1">
                <a:latin typeface="+mj-lt"/>
                <a:cs typeface="Times New Roman" pitchFamily="18" charset="0"/>
              </a:rPr>
              <a:t>usefu</a:t>
            </a:r>
            <a:r>
              <a:rPr lang="en-US" sz="2600" dirty="0">
                <a:latin typeface="+mj-lt"/>
                <a:cs typeface="Times New Roman" pitchFamily="18" charset="0"/>
              </a:rPr>
              <a:t> and an important part of your training as a software engineer.</a:t>
            </a:r>
          </a:p>
          <a:p>
            <a:pPr marL="342900" indent="-342900">
              <a:lnSpc>
                <a:spcPct val="150000"/>
              </a:lnSpc>
              <a:spcBef>
                <a:spcPts val="600"/>
              </a:spcBef>
              <a:spcAft>
                <a:spcPts val="300"/>
              </a:spcAft>
              <a:buClr>
                <a:srgbClr val="973735"/>
              </a:buClr>
              <a:buSzPct val="50000"/>
              <a:buFont typeface="Wingdings" pitchFamily="2" charset="2"/>
              <a:buChar char="u"/>
              <a:defRPr/>
            </a:pPr>
            <a:r>
              <a:rPr lang="en-US" sz="2600" dirty="0">
                <a:latin typeface="+mj-lt"/>
                <a:cs typeface="Times New Roman" pitchFamily="18" charset="0"/>
              </a:rPr>
              <a:t>Our job is to help you learn and enjoy the experience.</a:t>
            </a:r>
          </a:p>
          <a:p>
            <a:pPr marL="342900" indent="-342900">
              <a:lnSpc>
                <a:spcPct val="150000"/>
              </a:lnSpc>
              <a:spcBef>
                <a:spcPts val="600"/>
              </a:spcBef>
              <a:spcAft>
                <a:spcPts val="300"/>
              </a:spcAft>
              <a:buClr>
                <a:srgbClr val="973735"/>
              </a:buClr>
              <a:buSzPct val="50000"/>
              <a:buFont typeface="Wingdings" pitchFamily="2" charset="2"/>
              <a:buChar char="u"/>
              <a:defRPr/>
            </a:pPr>
            <a:r>
              <a:rPr lang="en-US" sz="2600" dirty="0">
                <a:latin typeface="+mj-lt"/>
                <a:cs typeface="Times New Roman" pitchFamily="18" charset="0"/>
              </a:rPr>
              <a:t>We will do our best but we need your help. </a:t>
            </a:r>
          </a:p>
          <a:p>
            <a:pPr marL="342900" indent="-342900">
              <a:lnSpc>
                <a:spcPct val="150000"/>
              </a:lnSpc>
              <a:spcBef>
                <a:spcPts val="600"/>
              </a:spcBef>
              <a:spcAft>
                <a:spcPts val="300"/>
              </a:spcAft>
              <a:buClr>
                <a:srgbClr val="973735"/>
              </a:buClr>
              <a:buSzPct val="50000"/>
              <a:buFont typeface="Wingdings" pitchFamily="2" charset="2"/>
              <a:buChar char="u"/>
              <a:defRPr/>
            </a:pPr>
            <a:r>
              <a:rPr lang="en-US" sz="2600" dirty="0">
                <a:latin typeface="+mj-lt"/>
                <a:cs typeface="Times New Roman" pitchFamily="18" charset="0"/>
              </a:rPr>
              <a:t>So let’s all have fun together with C# Application Development!!!</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2" name="Date Placeholder 1"/>
          <p:cNvSpPr>
            <a:spLocks noGrp="1"/>
          </p:cNvSpPr>
          <p:nvPr>
            <p:ph type="dt" sz="half" idx="10"/>
          </p:nvPr>
        </p:nvSpPr>
        <p:spPr/>
        <p:txBody>
          <a:bodyPr/>
          <a:lstStyle/>
          <a:p>
            <a:fld id="{6D226D79-5DB1-4D1F-B959-D799C5FB2ACC}" type="datetime1">
              <a:rPr lang="vi-VN" smtClean="0"/>
              <a:t>09/05/2022</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73080" y="886356"/>
            <a:ext cx="9739883" cy="685800"/>
          </a:xfrm>
        </p:spPr>
        <p:txBody>
          <a:bodyPr>
            <a:noAutofit/>
          </a:bodyPr>
          <a:lstStyle/>
          <a:p>
            <a:r>
              <a:rPr lang="en-US" sz="4000" b="1" dirty="0"/>
              <a:t>Install tools for programming if needed</a:t>
            </a:r>
          </a:p>
        </p:txBody>
      </p:sp>
      <p:sp>
        <p:nvSpPr>
          <p:cNvPr id="14340" name="Text Box 4"/>
          <p:cNvSpPr txBox="1">
            <a:spLocks noChangeArrowheads="1"/>
          </p:cNvSpPr>
          <p:nvPr/>
        </p:nvSpPr>
        <p:spPr bwMode="auto">
          <a:xfrm>
            <a:off x="2488463" y="2810145"/>
            <a:ext cx="6629400" cy="1323975"/>
          </a:xfrm>
          <a:prstGeom prst="rect">
            <a:avLst/>
          </a:prstGeom>
          <a:noFill/>
          <a:ln w="9525">
            <a:noFill/>
            <a:miter lim="800000"/>
            <a:headEnd/>
            <a:tailEnd/>
          </a:ln>
        </p:spPr>
        <p:txBody>
          <a:bodyPr>
            <a:spAutoFit/>
          </a:bodyPr>
          <a:lstStyle/>
          <a:p>
            <a:pPr algn="ctr">
              <a:spcBef>
                <a:spcPct val="50000"/>
              </a:spcBef>
            </a:pPr>
            <a:r>
              <a:rPr lang="en-US" sz="8000" dirty="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2" name="Date Placeholder 1"/>
          <p:cNvSpPr>
            <a:spLocks noGrp="1"/>
          </p:cNvSpPr>
          <p:nvPr>
            <p:ph type="dt" sz="half" idx="10"/>
          </p:nvPr>
        </p:nvSpPr>
        <p:spPr/>
        <p:txBody>
          <a:bodyPr/>
          <a:lstStyle/>
          <a:p>
            <a:fld id="{AB14A337-D721-489A-94FD-8946F3A21BBF}" type="datetime1">
              <a:rPr lang="vi-VN" smtClean="0"/>
              <a:t>09/05/2022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Why should you study this course?</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43308" y="1593428"/>
            <a:ext cx="10694578" cy="4255275"/>
          </a:xfrm>
        </p:spPr>
        <p:txBody>
          <a:bodyPr>
            <a:normAutofit/>
          </a:bodyPr>
          <a:lstStyle/>
          <a:p>
            <a:pPr marL="342900" indent="-342900" algn="just">
              <a:lnSpc>
                <a:spcPct val="150000"/>
              </a:lnSpc>
              <a:spcBef>
                <a:spcPts val="600"/>
              </a:spcBef>
              <a:buClr>
                <a:srgbClr val="973735"/>
              </a:buClr>
              <a:buSzPct val="50000"/>
              <a:buFont typeface="Wingdings" pitchFamily="2" charset="2"/>
              <a:buChar char="u"/>
              <a:defRPr/>
            </a:pPr>
            <a:r>
              <a:rPr lang="en-US" dirty="0"/>
              <a:t>How to develop a Cross-platform .NET applications?</a:t>
            </a:r>
          </a:p>
          <a:p>
            <a:pPr marL="342900" indent="-342900" algn="just">
              <a:lnSpc>
                <a:spcPct val="150000"/>
              </a:lnSpc>
              <a:spcBef>
                <a:spcPts val="600"/>
              </a:spcBef>
              <a:buClr>
                <a:srgbClr val="973735"/>
              </a:buClr>
              <a:buSzPct val="50000"/>
              <a:buFont typeface="Wingdings" pitchFamily="2" charset="2"/>
              <a:buChar char="u"/>
              <a:defRPr/>
            </a:pPr>
            <a:r>
              <a:rPr lang="en-US" dirty="0"/>
              <a:t>How to develop a .NET application supporting some functions concurrently?</a:t>
            </a:r>
          </a:p>
          <a:p>
            <a:pPr marL="342900" indent="-342900" algn="just">
              <a:lnSpc>
                <a:spcPct val="150000"/>
              </a:lnSpc>
              <a:spcBef>
                <a:spcPts val="600"/>
              </a:spcBef>
              <a:buClr>
                <a:srgbClr val="973735"/>
              </a:buClr>
              <a:buSzPct val="50000"/>
              <a:buFont typeface="Wingdings" pitchFamily="2" charset="2"/>
              <a:buChar char="u"/>
              <a:defRPr/>
            </a:pPr>
            <a:r>
              <a:rPr lang="en-US" dirty="0"/>
              <a:t>How to develop .NET applications using GUI (Graphical User Interface)?</a:t>
            </a:r>
          </a:p>
          <a:p>
            <a:pPr marL="342900" indent="-342900" algn="just">
              <a:lnSpc>
                <a:spcPct val="150000"/>
              </a:lnSpc>
              <a:spcBef>
                <a:spcPts val="600"/>
              </a:spcBef>
              <a:buClr>
                <a:srgbClr val="973735"/>
              </a:buClr>
              <a:buSzPct val="50000"/>
              <a:buFont typeface="Wingdings" pitchFamily="2" charset="2"/>
              <a:buChar char="u"/>
              <a:defRPr/>
            </a:pPr>
            <a:r>
              <a:rPr lang="en-US" dirty="0"/>
              <a:t>How to apply Design Pattern in .NET </a:t>
            </a:r>
            <a:r>
              <a:rPr lang="en-US"/>
              <a:t>applications?</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09/05/2022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Why should you study this course?</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26056" y="1844731"/>
            <a:ext cx="10694578" cy="4255275"/>
          </a:xfrm>
        </p:spPr>
        <p:txBody>
          <a:bodyPr>
            <a:normAutofit/>
          </a:bodyPr>
          <a:lstStyle/>
          <a:p>
            <a:pPr marL="342900" indent="-342900" algn="just">
              <a:lnSpc>
                <a:spcPct val="150000"/>
              </a:lnSpc>
              <a:spcBef>
                <a:spcPts val="600"/>
              </a:spcBef>
              <a:buClr>
                <a:srgbClr val="973735"/>
              </a:buClr>
              <a:buSzPct val="50000"/>
              <a:buFont typeface="Wingdings" pitchFamily="2" charset="2"/>
              <a:buChar char="u"/>
              <a:defRPr/>
            </a:pPr>
            <a:r>
              <a:rPr lang="en-US"/>
              <a:t>How </a:t>
            </a:r>
            <a:r>
              <a:rPr lang="en-US" dirty="0"/>
              <a:t>to develop .NET distributed applications?</a:t>
            </a:r>
          </a:p>
          <a:p>
            <a:pPr marL="342900" indent="-342900" algn="just">
              <a:lnSpc>
                <a:spcPct val="150000"/>
              </a:lnSpc>
              <a:spcBef>
                <a:spcPts val="600"/>
              </a:spcBef>
              <a:buClr>
                <a:srgbClr val="973735"/>
              </a:buClr>
              <a:buSzPct val="50000"/>
              <a:buFont typeface="Wingdings" pitchFamily="2" charset="2"/>
              <a:buChar char="u"/>
              <a:defRPr/>
            </a:pPr>
            <a:r>
              <a:rPr lang="en-US" dirty="0"/>
              <a:t>How to develop .NET database applications?</a:t>
            </a:r>
          </a:p>
          <a:p>
            <a:pPr marL="342900" indent="-342900" algn="just">
              <a:lnSpc>
                <a:spcPct val="150000"/>
              </a:lnSpc>
              <a:spcBef>
                <a:spcPts val="600"/>
              </a:spcBef>
              <a:buClr>
                <a:srgbClr val="973735"/>
              </a:buClr>
              <a:buSzPct val="50000"/>
              <a:buFont typeface="Wingdings" pitchFamily="2" charset="2"/>
              <a:buChar char="u"/>
              <a:defRPr/>
            </a:pPr>
            <a:r>
              <a:rPr lang="en-US" dirty="0"/>
              <a:t>How to develop ASP.NET MVC Core applications?</a:t>
            </a:r>
          </a:p>
          <a:p>
            <a:pPr marL="342900" indent="-342900" algn="just">
              <a:lnSpc>
                <a:spcPct val="150000"/>
              </a:lnSpc>
              <a:spcBef>
                <a:spcPts val="600"/>
              </a:spcBef>
              <a:buClr>
                <a:srgbClr val="973735"/>
              </a:buClr>
              <a:buSzPct val="50000"/>
              <a:buFont typeface="Wingdings" pitchFamily="2" charset="2"/>
              <a:buChar char="u"/>
              <a:defRPr/>
            </a:pPr>
            <a:r>
              <a:rPr lang="en-US" dirty="0"/>
              <a:t>Do you want to earn Certifications from Microsoft?</a:t>
            </a:r>
          </a:p>
        </p:txBody>
      </p:sp>
      <p:sp>
        <p:nvSpPr>
          <p:cNvPr id="5" name="Rectangle 4"/>
          <p:cNvSpPr/>
          <p:nvPr/>
        </p:nvSpPr>
        <p:spPr>
          <a:xfrm>
            <a:off x="1076681" y="4912762"/>
            <a:ext cx="7778069" cy="446276"/>
          </a:xfrm>
          <a:prstGeom prst="rect">
            <a:avLst/>
          </a:prstGeom>
        </p:spPr>
        <p:txBody>
          <a:bodyPr wrap="square">
            <a:spAutoFit/>
          </a:bodyPr>
          <a:lstStyle/>
          <a:p>
            <a:r>
              <a:rPr lang="en-US" sz="2300" b="1" dirty="0">
                <a:solidFill>
                  <a:srgbClr val="0000FF"/>
                </a:solidFill>
              </a:rPr>
              <a:t>https://docs.microsoft.com/en-us/learn/certifications/</a:t>
            </a:r>
          </a:p>
        </p:txBody>
      </p:sp>
      <p:sp>
        <p:nvSpPr>
          <p:cNvPr id="6" name="Date Placeholder 5"/>
          <p:cNvSpPr>
            <a:spLocks noGrp="1"/>
          </p:cNvSpPr>
          <p:nvPr>
            <p:ph type="dt" sz="half" idx="10"/>
          </p:nvPr>
        </p:nvSpPr>
        <p:spPr/>
        <p:txBody>
          <a:bodyPr/>
          <a:lstStyle/>
          <a:p>
            <a:fld id="{3343E35A-32B4-4028-AAD8-94CFE64C1CBA}" type="datetime1">
              <a:rPr lang="vi-VN" smtClean="0"/>
              <a:t>09/05/2022</a:t>
            </a:fld>
            <a:endParaRPr lang="en-US"/>
          </a:p>
        </p:txBody>
      </p:sp>
    </p:spTree>
    <p:extLst>
      <p:ext uri="{BB962C8B-B14F-4D97-AF65-F5344CB8AC3E}">
        <p14:creationId xmlns:p14="http://schemas.microsoft.com/office/powerpoint/2010/main" val="199138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p:cNvSpPr>
          <p:nvPr>
            <p:ph idx="1"/>
          </p:nvPr>
        </p:nvSpPr>
        <p:spPr>
          <a:xfrm>
            <a:off x="786444" y="1710542"/>
            <a:ext cx="10515600" cy="1809036"/>
          </a:xfrm>
        </p:spPr>
        <p:txBody>
          <a:bodyPr>
            <a:normAutofit/>
          </a:bodyPr>
          <a:lstStyle/>
          <a:p>
            <a:pPr marL="342900" lvl="1" indent="-342900">
              <a:lnSpc>
                <a:spcPct val="100000"/>
              </a:lnSpc>
              <a:spcBef>
                <a:spcPts val="600"/>
              </a:spcBef>
              <a:buClr>
                <a:srgbClr val="973735"/>
              </a:buClr>
              <a:buSzPct val="50000"/>
              <a:buFont typeface="Wingdings" pitchFamily="2" charset="2"/>
              <a:buChar char="u"/>
              <a:defRPr/>
            </a:pPr>
            <a:r>
              <a:rPr lang="en-US" sz="2800" b="1" dirty="0">
                <a:latin typeface="+mj-lt"/>
              </a:rPr>
              <a:t>Completed:</a:t>
            </a:r>
          </a:p>
          <a:p>
            <a:pPr lvl="1" algn="just">
              <a:lnSpc>
                <a:spcPct val="100000"/>
              </a:lnSpc>
              <a:spcBef>
                <a:spcPts val="600"/>
              </a:spcBef>
              <a:buClr>
                <a:schemeClr val="accent2"/>
              </a:buClr>
              <a:buFont typeface="Wingdings" panose="05000000000000000000" pitchFamily="2" charset="2"/>
              <a:buChar char="§"/>
              <a:defRPr/>
            </a:pPr>
            <a:r>
              <a:rPr lang="en-US" sz="2600" dirty="0">
                <a:latin typeface="+mj-lt"/>
                <a:cs typeface="Times New Roman" pitchFamily="18" charset="0"/>
              </a:rPr>
              <a:t>PRO192-Object-Oriented Programming </a:t>
            </a:r>
          </a:p>
          <a:p>
            <a:pPr lvl="1" algn="just">
              <a:lnSpc>
                <a:spcPct val="100000"/>
              </a:lnSpc>
              <a:spcBef>
                <a:spcPts val="600"/>
              </a:spcBef>
              <a:buClr>
                <a:schemeClr val="accent2"/>
              </a:buClr>
              <a:buFont typeface="Wingdings" panose="05000000000000000000" pitchFamily="2" charset="2"/>
              <a:buChar char="§"/>
              <a:defRPr/>
            </a:pPr>
            <a:r>
              <a:rPr lang="en-US" sz="2600" dirty="0">
                <a:latin typeface="+mj-lt"/>
                <a:cs typeface="Times New Roman" pitchFamily="18" charset="0"/>
              </a:rPr>
              <a:t>DBI201-Database Systems</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7" name="Title 1">
            <a:extLst>
              <a:ext uri="{FF2B5EF4-FFF2-40B4-BE49-F238E27FC236}">
                <a16:creationId xmlns:a16="http://schemas.microsoft.com/office/drawing/2014/main" xmlns="" id="{CD2FD055-3F72-4A7D-BC59-5D54FB9F5CCD}"/>
              </a:ext>
            </a:extLst>
          </p:cNvPr>
          <p:cNvSpPr txBox="1">
            <a:spLocks/>
          </p:cNvSpPr>
          <p:nvPr/>
        </p:nvSpPr>
        <p:spPr>
          <a:xfrm>
            <a:off x="786444" y="751831"/>
            <a:ext cx="10515600" cy="751452"/>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Prerequisites</a:t>
            </a:r>
          </a:p>
        </p:txBody>
      </p:sp>
      <p:sp>
        <p:nvSpPr>
          <p:cNvPr id="2" name="Date Placeholder 1"/>
          <p:cNvSpPr>
            <a:spLocks noGrp="1"/>
          </p:cNvSpPr>
          <p:nvPr>
            <p:ph type="dt" sz="half" idx="10"/>
          </p:nvPr>
        </p:nvSpPr>
        <p:spPr/>
        <p:txBody>
          <a:bodyPr/>
          <a:lstStyle/>
          <a:p>
            <a:fld id="{DCD38F37-A90B-4575-8B59-C0F4DE92E0A0}" type="datetime1">
              <a:rPr lang="vi-VN" smtClean="0"/>
              <a:t>09/05/2022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787486"/>
            <a:ext cx="10806720" cy="748017"/>
          </a:xfrm>
        </p:spPr>
        <p:txBody>
          <a:bodyPr>
            <a:normAutofit/>
          </a:bodyPr>
          <a:lstStyle/>
          <a:p>
            <a:r>
              <a:rPr lang="en-US" sz="4000" b="1" dirty="0"/>
              <a:t>Course Objectives </a:t>
            </a:r>
          </a:p>
        </p:txBody>
      </p:sp>
      <p:sp>
        <p:nvSpPr>
          <p:cNvPr id="18435" name="Rectangle 3"/>
          <p:cNvSpPr>
            <a:spLocks noGrp="1"/>
          </p:cNvSpPr>
          <p:nvPr>
            <p:ph idx="1"/>
          </p:nvPr>
        </p:nvSpPr>
        <p:spPr>
          <a:xfrm>
            <a:off x="704497" y="1820001"/>
            <a:ext cx="10724763" cy="3871674"/>
          </a:xfrm>
        </p:spPr>
        <p:txBody>
          <a:bodyPr>
            <a:normAutofit/>
          </a:body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Developing multi-threading .NET Applications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Building GUI applications using Windows Forms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Building Website using ASP.NET MVC Core</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Using Design Pattern in C#</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Connecting with Database using ADO.NET and Entity Framework</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dirty="0">
                <a:latin typeface="+mj-lt"/>
              </a:rPr>
              <a:t>Building client-server applications with ASP.NET Web API by Windows Forms and  ASP.NET MVC Core</a:t>
            </a:r>
            <a:endParaRPr lang="en-US" sz="2600" dirty="0">
              <a:latin typeface="+mj-lt"/>
              <a:cs typeface="Times New Roman" pitchFamily="18" charset="0"/>
            </a:endParaRP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09/05/2022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ox(in)">
                                      <p:cBhvr>
                                        <p:cTn id="13" dur="500"/>
                                        <p:tgtEl>
                                          <p:spTgt spid="1843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ox(in)">
                                      <p:cBhvr>
                                        <p:cTn id="16" dur="500"/>
                                        <p:tgtEl>
                                          <p:spTgt spid="1843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Effect transition="in" filter="box(in)">
                                      <p:cBhvr>
                                        <p:cTn id="19" dur="500"/>
                                        <p:tgtEl>
                                          <p:spTgt spid="18435">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08804" y="747130"/>
            <a:ext cx="10515600" cy="796332"/>
          </a:xfrm>
        </p:spPr>
        <p:txBody>
          <a:bodyPr>
            <a:normAutofit/>
          </a:bodyPr>
          <a:lstStyle/>
          <a:p>
            <a:r>
              <a:rPr lang="en-US" sz="4000" b="1" dirty="0"/>
              <a:t>Course Description</a:t>
            </a:r>
          </a:p>
        </p:txBody>
      </p:sp>
      <p:sp>
        <p:nvSpPr>
          <p:cNvPr id="5123" name="Rectangle 3"/>
          <p:cNvSpPr>
            <a:spLocks noGrp="1"/>
          </p:cNvSpPr>
          <p:nvPr>
            <p:ph idx="1"/>
          </p:nvPr>
        </p:nvSpPr>
        <p:spPr>
          <a:xfrm>
            <a:off x="760577" y="1583704"/>
            <a:ext cx="10642805" cy="4411656"/>
          </a:xfrm>
        </p:spPr>
        <p:txBody>
          <a:bodyPr>
            <a:normAutofit/>
          </a:bodyPr>
          <a:lstStyle/>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OOP and C# </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Concurrency </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Design Pattern in .NET </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Creating a GUI using Windows Forms</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Creating a ASP.NET MVC Core application</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Database Access by ADO.NET and Entity Framework Core</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Assemblies .NET</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Files and Streams I/O</a:t>
            </a:r>
          </a:p>
          <a:p>
            <a:pPr marL="514350" indent="-514350" algn="just">
              <a:lnSpc>
                <a:spcPct val="100000"/>
              </a:lnSpc>
              <a:spcBef>
                <a:spcPts val="600"/>
              </a:spcBef>
              <a:buFont typeface="Calibri" pitchFamily="34" charset="0"/>
              <a:buAutoNum type="arabicPeriod"/>
            </a:pPr>
            <a:r>
              <a:rPr lang="en-US" sz="2600" dirty="0">
                <a:latin typeface="+mj-lt"/>
                <a:cs typeface="Times New Roman" pitchFamily="18" charset="0"/>
              </a:rPr>
              <a:t>Working with ASP.NET Web API</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2" name="Date Placeholder 1"/>
          <p:cNvSpPr>
            <a:spLocks noGrp="1"/>
          </p:cNvSpPr>
          <p:nvPr>
            <p:ph type="dt" sz="half" idx="10"/>
          </p:nvPr>
        </p:nvSpPr>
        <p:spPr/>
        <p:txBody>
          <a:bodyPr/>
          <a:lstStyle/>
          <a:p>
            <a:fld id="{C1272229-6176-4484-9BA7-2626152A69B2}" type="datetime1">
              <a:rPr lang="vi-VN" smtClean="0"/>
              <a:t>09/05/2022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682925" y="710350"/>
            <a:ext cx="10515600" cy="859993"/>
          </a:xfrm>
        </p:spPr>
        <p:txBody>
          <a:bodyPr>
            <a:normAutofit/>
          </a:bodyPr>
          <a:lstStyle/>
          <a:p>
            <a:r>
              <a:rPr lang="en-US" sz="4000" b="1" dirty="0"/>
              <a:t>Course Plan</a:t>
            </a:r>
          </a:p>
        </p:txBody>
      </p:sp>
      <p:sp>
        <p:nvSpPr>
          <p:cNvPr id="6147" name="Rectangle 3"/>
          <p:cNvSpPr>
            <a:spLocks noGrp="1"/>
          </p:cNvSpPr>
          <p:nvPr>
            <p:ph idx="1"/>
          </p:nvPr>
        </p:nvSpPr>
        <p:spPr>
          <a:xfrm>
            <a:off x="838200" y="2743704"/>
            <a:ext cx="10515600" cy="859993"/>
          </a:xfrm>
        </p:spPr>
        <p:txBody>
          <a:bodyPr/>
          <a:lstStyle/>
          <a:p>
            <a:pPr algn="ctr" eaLnBrk="1" hangingPunct="1">
              <a:lnSpc>
                <a:spcPct val="125000"/>
              </a:lnSpc>
              <a:spcBef>
                <a:spcPct val="40000"/>
              </a:spcBef>
              <a:buFont typeface="Wingdings" pitchFamily="2" charset="2"/>
              <a:buNone/>
            </a:pPr>
            <a:r>
              <a:rPr lang="en-US" sz="4000" b="1" dirty="0">
                <a:solidFill>
                  <a:srgbClr val="0000FF"/>
                </a:solidFill>
                <a:latin typeface="Times New Roman" pitchFamily="18" charset="0"/>
                <a:cs typeface="Times New Roman" pitchFamily="18" charset="0"/>
              </a:rPr>
              <a:t>See course plan on CMS</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 name="Date Placeholder 1"/>
          <p:cNvSpPr>
            <a:spLocks noGrp="1"/>
          </p:cNvSpPr>
          <p:nvPr>
            <p:ph type="dt" sz="half" idx="10"/>
          </p:nvPr>
        </p:nvSpPr>
        <p:spPr/>
        <p:txBody>
          <a:bodyPr/>
          <a:lstStyle/>
          <a:p>
            <a:fld id="{CD186F14-D1B8-4E91-9B55-814C132BACE7}" type="datetime1">
              <a:rPr lang="vi-VN" smtClean="0"/>
              <a:t>09/05/2022</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640888" y="768989"/>
            <a:ext cx="10515600" cy="833360"/>
          </a:xfrm>
        </p:spPr>
        <p:txBody>
          <a:bodyPr>
            <a:normAutofit/>
          </a:bodyPr>
          <a:lstStyle/>
          <a:p>
            <a:r>
              <a:rPr lang="en-US" sz="4000" b="1" dirty="0"/>
              <a:t>Materials/ References</a:t>
            </a:r>
          </a:p>
        </p:txBody>
      </p:sp>
      <p:sp>
        <p:nvSpPr>
          <p:cNvPr id="7171" name="Rectangle 3"/>
          <p:cNvSpPr>
            <a:spLocks noGrp="1"/>
          </p:cNvSpPr>
          <p:nvPr>
            <p:ph idx="1"/>
          </p:nvPr>
        </p:nvSpPr>
        <p:spPr>
          <a:xfrm>
            <a:off x="640888" y="1805431"/>
            <a:ext cx="10651431" cy="2378380"/>
          </a:xfrm>
        </p:spPr>
        <p:txBody>
          <a:bodyPr>
            <a:noAutofit/>
          </a:bodyPr>
          <a:lstStyle/>
          <a:p>
            <a:pPr algn="just" eaLnBrk="1" hangingPunct="1">
              <a:lnSpc>
                <a:spcPct val="100000"/>
              </a:lnSpc>
              <a:spcBef>
                <a:spcPts val="600"/>
              </a:spcBef>
              <a:buFont typeface="Arial" charset="0"/>
              <a:buNone/>
              <a:defRPr/>
            </a:pPr>
            <a:r>
              <a:rPr lang="en-US" dirty="0">
                <a:latin typeface="Times New Roman" pitchFamily="18" charset="0"/>
                <a:cs typeface="Times New Roman" pitchFamily="18" charset="0"/>
              </a:rPr>
              <a:t>1) Pro C# 9 with .NET 5 </a:t>
            </a:r>
          </a:p>
          <a:p>
            <a:pPr algn="just" eaLnBrk="1" hangingPunct="1">
              <a:lnSpc>
                <a:spcPct val="100000"/>
              </a:lnSpc>
              <a:spcBef>
                <a:spcPts val="600"/>
              </a:spcBef>
              <a:buFont typeface="Arial" charset="0"/>
              <a:buNone/>
              <a:defRPr/>
            </a:pPr>
            <a:r>
              <a:rPr lang="en-US" dirty="0">
                <a:latin typeface="Times New Roman" pitchFamily="18" charset="0"/>
                <a:cs typeface="Times New Roman" pitchFamily="18" charset="0"/>
              </a:rPr>
              <a:t>     ISBN: 978-1-4842-6939-8</a:t>
            </a:r>
          </a:p>
          <a:p>
            <a:pPr>
              <a:lnSpc>
                <a:spcPct val="100000"/>
              </a:lnSpc>
              <a:spcBef>
                <a:spcPts val="600"/>
              </a:spcBef>
              <a:buNone/>
              <a:defRPr/>
            </a:pPr>
            <a:r>
              <a:rPr lang="en-US" dirty="0">
                <a:latin typeface="Times New Roman" pitchFamily="18" charset="0"/>
                <a:cs typeface="Times New Roman" pitchFamily="18" charset="0"/>
              </a:rPr>
              <a:t>2) </a:t>
            </a:r>
            <a:r>
              <a:rPr lang="en-US" u="sng" dirty="0">
                <a:solidFill>
                  <a:srgbClr val="0070C0"/>
                </a:solidFill>
                <a:latin typeface="Times New Roman" pitchFamily="18" charset="0"/>
                <a:cs typeface="Times New Roman" pitchFamily="18" charset="0"/>
                <a:hlinkClick r:id="rId3"/>
              </a:rPr>
              <a:t>https://docs.microsoft.com/en-us/dotnet/core/introduction</a:t>
            </a:r>
            <a:endParaRPr lang="en-US" u="sng" dirty="0">
              <a:solidFill>
                <a:srgbClr val="0070C0"/>
              </a:solidFill>
              <a:latin typeface="Times New Roman" pitchFamily="18" charset="0"/>
              <a:cs typeface="Times New Roman" pitchFamily="18" charset="0"/>
            </a:endParaRPr>
          </a:p>
          <a:p>
            <a:pPr>
              <a:lnSpc>
                <a:spcPct val="100000"/>
              </a:lnSpc>
              <a:spcBef>
                <a:spcPts val="600"/>
              </a:spcBef>
              <a:buNone/>
              <a:defRPr/>
            </a:pPr>
            <a:r>
              <a:rPr lang="en-US" dirty="0">
                <a:latin typeface="Times New Roman" pitchFamily="18" charset="0"/>
                <a:cs typeface="Times New Roman" pitchFamily="18" charset="0"/>
              </a:rPr>
              <a:t>3) CMS forums</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2" name="Date Placeholder 1"/>
          <p:cNvSpPr>
            <a:spLocks noGrp="1"/>
          </p:cNvSpPr>
          <p:nvPr>
            <p:ph type="dt" sz="half" idx="10"/>
          </p:nvPr>
        </p:nvSpPr>
        <p:spPr/>
        <p:txBody>
          <a:bodyPr/>
          <a:lstStyle/>
          <a:p>
            <a:fld id="{602D1C4B-080F-4B30-AF8C-8D3C18E4401C}" type="datetime1">
              <a:rPr lang="vi-VN" smtClean="0"/>
              <a:t>09/05/2022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734683" y="756241"/>
            <a:ext cx="10515600" cy="877749"/>
          </a:xfrm>
        </p:spPr>
        <p:txBody>
          <a:bodyPr>
            <a:normAutofit/>
          </a:bodyPr>
          <a:lstStyle/>
          <a:p>
            <a:r>
              <a:rPr lang="en-US" sz="4000" b="1" dirty="0"/>
              <a:t>Learning Environments</a:t>
            </a:r>
          </a:p>
        </p:txBody>
      </p:sp>
      <p:sp>
        <p:nvSpPr>
          <p:cNvPr id="8195" name="Rectangle 3"/>
          <p:cNvSpPr>
            <a:spLocks noGrp="1"/>
          </p:cNvSpPr>
          <p:nvPr>
            <p:ph idx="1"/>
          </p:nvPr>
        </p:nvSpPr>
        <p:spPr>
          <a:xfrm>
            <a:off x="726057" y="1745046"/>
            <a:ext cx="10591800" cy="2481722"/>
          </a:xfrm>
        </p:spPr>
        <p:txBody>
          <a:bodyPr>
            <a:normAutofit/>
          </a:bodyPr>
          <a:lstStyle/>
          <a:p>
            <a:pPr marL="342900" indent="-342900">
              <a:lnSpc>
                <a:spcPct val="100000"/>
              </a:lnSpc>
              <a:spcBef>
                <a:spcPts val="600"/>
              </a:spcBef>
              <a:buClr>
                <a:srgbClr val="973735"/>
              </a:buClr>
              <a:buSzPct val="50000"/>
              <a:buFont typeface="Wingdings" pitchFamily="2" charset="2"/>
              <a:buChar char="u"/>
              <a:defRPr/>
            </a:pPr>
            <a:r>
              <a:rPr lang="en-US" sz="2600" dirty="0">
                <a:latin typeface="+mj-lt"/>
                <a:cs typeface="Times New Roman" pitchFamily="18" charset="0"/>
              </a:rPr>
              <a:t>.</a:t>
            </a:r>
            <a:r>
              <a:rPr lang="en-US" sz="2600" dirty="0">
                <a:latin typeface="+mj-lt"/>
              </a:rPr>
              <a:t>NET 5 or later</a:t>
            </a:r>
          </a:p>
          <a:p>
            <a:pPr marL="342900" indent="-342900">
              <a:lnSpc>
                <a:spcPct val="100000"/>
              </a:lnSpc>
              <a:spcBef>
                <a:spcPts val="600"/>
              </a:spcBef>
              <a:buClr>
                <a:srgbClr val="973735"/>
              </a:buClr>
              <a:buSzPct val="50000"/>
              <a:buFont typeface="Wingdings" pitchFamily="2" charset="2"/>
              <a:buChar char="u"/>
              <a:defRPr/>
            </a:pPr>
            <a:r>
              <a:rPr lang="en-US" sz="2600" dirty="0">
                <a:latin typeface="+mj-lt"/>
              </a:rPr>
              <a:t>Visual Studio 2019 or later (</a:t>
            </a:r>
            <a:r>
              <a:rPr lang="en-US" sz="2600" u="sng" dirty="0">
                <a:solidFill>
                  <a:srgbClr val="0070C0"/>
                </a:solidFill>
                <a:latin typeface="+mj-lt"/>
              </a:rPr>
              <a:t>https://visualstudio.microsoft.com/downloads/</a:t>
            </a:r>
            <a:r>
              <a:rPr lang="en-US" sz="2600" dirty="0">
                <a:latin typeface="+mj-lt"/>
              </a:rPr>
              <a:t>)</a:t>
            </a:r>
          </a:p>
          <a:p>
            <a:pPr marL="342900" indent="-342900">
              <a:lnSpc>
                <a:spcPct val="100000"/>
              </a:lnSpc>
              <a:spcBef>
                <a:spcPts val="600"/>
              </a:spcBef>
              <a:buClr>
                <a:srgbClr val="973735"/>
              </a:buClr>
              <a:buSzPct val="50000"/>
              <a:buFont typeface="Wingdings" pitchFamily="2" charset="2"/>
              <a:buChar char="u"/>
              <a:defRPr/>
            </a:pPr>
            <a:r>
              <a:rPr lang="en-US" sz="2600" dirty="0">
                <a:latin typeface="+mj-lt"/>
              </a:rPr>
              <a:t>MS SQL Server 2014 or later</a:t>
            </a:r>
          </a:p>
          <a:p>
            <a:pPr marL="342900" indent="-342900">
              <a:lnSpc>
                <a:spcPct val="100000"/>
              </a:lnSpc>
              <a:spcBef>
                <a:spcPts val="600"/>
              </a:spcBef>
              <a:buClr>
                <a:srgbClr val="973735"/>
              </a:buClr>
              <a:buSzPct val="50000"/>
              <a:buFont typeface="Wingdings" pitchFamily="2" charset="2"/>
              <a:buChar char="u"/>
              <a:defRPr/>
            </a:pPr>
            <a:r>
              <a:rPr lang="en-US" sz="2600" dirty="0">
                <a:latin typeface="+mj-lt"/>
              </a:rPr>
              <a:t>A Notebook for reports of labs and assignments.</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2" name="Date Placeholder 1"/>
          <p:cNvSpPr>
            <a:spLocks noGrp="1"/>
          </p:cNvSpPr>
          <p:nvPr>
            <p:ph type="dt" sz="half" idx="10"/>
          </p:nvPr>
        </p:nvSpPr>
        <p:spPr/>
        <p:txBody>
          <a:bodyPr/>
          <a:lstStyle/>
          <a:p>
            <a:fld id="{E3FC9445-7530-4FC4-A2AF-DBC5EF1EB96F}" type="datetime1">
              <a:rPr lang="vi-VN" smtClean="0"/>
              <a:t>09/05/2022</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950</Words>
  <Application>Microsoft Office PowerPoint</Application>
  <PresentationFormat>Widescreen</PresentationFormat>
  <Paragraphs>154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굴림</vt:lpstr>
      <vt:lpstr>Tahoma</vt:lpstr>
      <vt:lpstr>Times New Roman</vt:lpstr>
      <vt:lpstr>Wingdings</vt:lpstr>
      <vt:lpstr>Office Theme</vt:lpstr>
      <vt:lpstr>Basic Cross-Platform Application Programming With .NET</vt:lpstr>
      <vt:lpstr>Why should you study this course?</vt:lpstr>
      <vt:lpstr>Why should you study this course?</vt:lpstr>
      <vt:lpstr>PowerPoint Presentation</vt:lpstr>
      <vt:lpstr>Course Objectives </vt:lpstr>
      <vt:lpstr>Course Description</vt:lpstr>
      <vt:lpstr>Course Plan</vt:lpstr>
      <vt:lpstr>Materials/ References</vt:lpstr>
      <vt:lpstr>Learning Environments</vt:lpstr>
      <vt:lpstr>Course Rules</vt:lpstr>
      <vt:lpstr>Evaluation Strategy </vt:lpstr>
      <vt:lpstr>How to study</vt:lpstr>
      <vt:lpstr>Academic policy</vt:lpstr>
      <vt:lpstr>Enjoy the Course</vt:lpstr>
      <vt:lpstr>Install tools for programming if needed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72</cp:revision>
  <dcterms:created xsi:type="dcterms:W3CDTF">2021-01-25T08:25:31Z</dcterms:created>
  <dcterms:modified xsi:type="dcterms:W3CDTF">2022-05-09T11:51:22Z</dcterms:modified>
</cp:coreProperties>
</file>